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charts/chart57.xml" ContentType="application/vnd.openxmlformats-officedocument.drawingml.chart+xml"/>
  <Override PartName="/ppt/slides/slide36.xml" ContentType="application/vnd.openxmlformats-officedocument.presentationml.slide+xml"/>
  <Default Extension="xlsm" ContentType="application/vnd.ms-excel.sheet.macroEnabled.12"/>
  <Override PartName="/ppt/charts/chart46.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Override PartName="/ppt/charts/chart53.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charts/chart42.xml" ContentType="application/vnd.openxmlformats-officedocument.drawingml.chart+xml"/>
  <Override PartName="/ppt/charts/chart60.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docProps/custom.xml" ContentType="application/vnd.openxmlformats-officedocument.custom-properties+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3.xml" ContentType="application/vnd.openxmlformats-officedocument.presentationml.notesSlide+xml"/>
  <Override PartName="/ppt/charts/chart29.xml" ContentType="application/vnd.openxmlformats-officedocument.drawingml.chart+xml"/>
  <Override PartName="/ppt/drawings/drawing3.xml" ContentType="application/vnd.openxmlformats-officedocument.drawingml.chartshapes+xml"/>
  <Override PartName="/ppt/charts/chart58.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charts/chart25.xml" ContentType="application/vnd.openxmlformats-officedocument.drawingml.chart+xml"/>
  <Override PartName="/ppt/charts/chart54.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charts/chart14.xml" ContentType="application/vnd.openxmlformats-officedocument.drawingml.chart+xml"/>
  <Override PartName="/ppt/charts/chart32.xml" ContentType="application/vnd.openxmlformats-officedocument.drawingml.chart+xml"/>
  <Override PartName="/ppt/charts/chart43.xml" ContentType="application/vnd.openxmlformats-officedocument.drawingml.char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charts/chart50.xml" ContentType="application/vnd.openxmlformats-officedocument.drawingml.chart+xml"/>
  <Override PartName="/ppt/slideLayouts/slideLayout10.xml" ContentType="application/vnd.openxmlformats-officedocument.presentationml.slideLayout+xml"/>
  <Override PartName="/ppt/charts/chart10.xml" ContentType="application/vnd.openxmlformats-officedocument.drawingml.chart+xml"/>
  <Override PartName="/ppt/charts/chart4.xml" ContentType="application/vnd.openxmlformats-officedocument.drawingml.chart+xml"/>
  <Override PartName="/ppt/drawings/drawing8.xml" ContentType="application/vnd.openxmlformats-officedocument.drawingml.chartshape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rawings/drawing10.xml" ContentType="application/vnd.openxmlformats-officedocument.drawingml.chartshapes+xml"/>
  <Override PartName="/ppt/charts/chart59.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charts/chart37.xml" ContentType="application/vnd.openxmlformats-officedocument.drawingml.chart+xml"/>
  <Override PartName="/ppt/charts/chart55.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charts/chart26.xml" ContentType="application/vnd.openxmlformats-officedocument.drawingml.chart+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charts/chart51.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Override PartName="/ppt/drawings/drawing9.xml" ContentType="application/vnd.openxmlformats-officedocument.drawingml.chartshapes+xml"/>
  <Override PartName="/ppt/slides/slide79.xml" ContentType="application/vnd.openxmlformats-officedocument.presentationml.slide+xml"/>
  <Override PartName="/ppt/charts/chart5.xml" ContentType="application/vnd.openxmlformats-officedocument.drawingml.chart+xml"/>
  <Override PartName="/ppt/drawings/drawing11.xml" ContentType="application/vnd.openxmlformats-officedocument.drawingml.chartshape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charts/chart56.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charts/chart52.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slides/slide29.xml" ContentType="application/vnd.openxmlformats-officedocument.presentationml.slide+xml"/>
  <Override PartName="/ppt/slides/slide76.xml" ContentType="application/vnd.openxmlformats-officedocument.presentationml.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0" r:id="rId2"/>
  </p:sldMasterIdLst>
  <p:notesMasterIdLst>
    <p:notesMasterId r:id="rId85"/>
  </p:notesMasterIdLst>
  <p:handoutMasterIdLst>
    <p:handoutMasterId r:id="rId86"/>
  </p:handoutMasterIdLst>
  <p:sldIdLst>
    <p:sldId id="269" r:id="rId3"/>
    <p:sldId id="462" r:id="rId4"/>
    <p:sldId id="467" r:id="rId5"/>
    <p:sldId id="325" r:id="rId6"/>
    <p:sldId id="405" r:id="rId7"/>
    <p:sldId id="406" r:id="rId8"/>
    <p:sldId id="407" r:id="rId9"/>
    <p:sldId id="448" r:id="rId10"/>
    <p:sldId id="447" r:id="rId11"/>
    <p:sldId id="410" r:id="rId12"/>
    <p:sldId id="423" r:id="rId13"/>
    <p:sldId id="411" r:id="rId14"/>
    <p:sldId id="412" r:id="rId15"/>
    <p:sldId id="444" r:id="rId16"/>
    <p:sldId id="413" r:id="rId17"/>
    <p:sldId id="453" r:id="rId18"/>
    <p:sldId id="433" r:id="rId19"/>
    <p:sldId id="451" r:id="rId20"/>
    <p:sldId id="434" r:id="rId21"/>
    <p:sldId id="420" r:id="rId22"/>
    <p:sldId id="454" r:id="rId23"/>
    <p:sldId id="415" r:id="rId24"/>
    <p:sldId id="419" r:id="rId25"/>
    <p:sldId id="473" r:id="rId26"/>
    <p:sldId id="421" r:id="rId27"/>
    <p:sldId id="326" r:id="rId28"/>
    <p:sldId id="322" r:id="rId29"/>
    <p:sldId id="394" r:id="rId30"/>
    <p:sldId id="351" r:id="rId31"/>
    <p:sldId id="398" r:id="rId32"/>
    <p:sldId id="424" r:id="rId33"/>
    <p:sldId id="278" r:id="rId34"/>
    <p:sldId id="366" r:id="rId35"/>
    <p:sldId id="327" r:id="rId36"/>
    <p:sldId id="367" r:id="rId37"/>
    <p:sldId id="397" r:id="rId38"/>
    <p:sldId id="371" r:id="rId39"/>
    <p:sldId id="449" r:id="rId40"/>
    <p:sldId id="374" r:id="rId41"/>
    <p:sldId id="328" r:id="rId42"/>
    <p:sldId id="329" r:id="rId43"/>
    <p:sldId id="436" r:id="rId44"/>
    <p:sldId id="380" r:id="rId45"/>
    <p:sldId id="333" r:id="rId46"/>
    <p:sldId id="385" r:id="rId47"/>
    <p:sldId id="386" r:id="rId48"/>
    <p:sldId id="387" r:id="rId49"/>
    <p:sldId id="437" r:id="rId50"/>
    <p:sldId id="404" r:id="rId51"/>
    <p:sldId id="388" r:id="rId52"/>
    <p:sldId id="348" r:id="rId53"/>
    <p:sldId id="392" r:id="rId54"/>
    <p:sldId id="273" r:id="rId55"/>
    <p:sldId id="438" r:id="rId56"/>
    <p:sldId id="377" r:id="rId57"/>
    <p:sldId id="439" r:id="rId58"/>
    <p:sldId id="399" r:id="rId59"/>
    <p:sldId id="393" r:id="rId60"/>
    <p:sldId id="401" r:id="rId61"/>
    <p:sldId id="468" r:id="rId62"/>
    <p:sldId id="469" r:id="rId63"/>
    <p:sldId id="440" r:id="rId64"/>
    <p:sldId id="441" r:id="rId65"/>
    <p:sldId id="349" r:id="rId66"/>
    <p:sldId id="355" r:id="rId67"/>
    <p:sldId id="314" r:id="rId68"/>
    <p:sldId id="315" r:id="rId69"/>
    <p:sldId id="316" r:id="rId70"/>
    <p:sldId id="317" r:id="rId71"/>
    <p:sldId id="318" r:id="rId72"/>
    <p:sldId id="319" r:id="rId73"/>
    <p:sldId id="474" r:id="rId74"/>
    <p:sldId id="475" r:id="rId75"/>
    <p:sldId id="476" r:id="rId76"/>
    <p:sldId id="477" r:id="rId77"/>
    <p:sldId id="478" r:id="rId78"/>
    <p:sldId id="479" r:id="rId79"/>
    <p:sldId id="480" r:id="rId80"/>
    <p:sldId id="481" r:id="rId81"/>
    <p:sldId id="464" r:id="rId82"/>
    <p:sldId id="460" r:id="rId83"/>
    <p:sldId id="472" r:id="rId84"/>
  </p:sldIdLst>
  <p:sldSz cx="9144000" cy="6858000" type="screen4x3"/>
  <p:notesSz cx="6858000" cy="992663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222FD9"/>
    <a:srgbClr val="FF781D"/>
    <a:srgbClr val="003366"/>
    <a:srgbClr val="C0C0C0"/>
    <a:srgbClr val="66FF66"/>
    <a:srgbClr val="FF00FF"/>
    <a:srgbClr val="009999"/>
    <a:srgbClr val="FFCC00"/>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73" autoAdjust="0"/>
    <p:restoredTop sz="94660" autoAdjust="0"/>
  </p:normalViewPr>
  <p:slideViewPr>
    <p:cSldViewPr snapToGrid="0">
      <p:cViewPr>
        <p:scale>
          <a:sx n="100" d="100"/>
          <a:sy n="100" d="100"/>
        </p:scale>
        <p:origin x="-31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Office_Excel_Macro-Enabled_Worksheet7.xlsm"/></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Office_Excel_Worksheet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Office_Excel_Worksheet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Office_Excel_Worksheet1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Office_Excel_Worksheet12.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Office_Excel_Macro-Enabled_Worksheet13.xlsm"/></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Office_Excel_Worksheet14.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Office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Office_Excel_Worksheet16.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Office_Excel_Worksheet17.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8.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Office_Excel_Worksheet19.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Office_Excel_Worksheet20.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Office_Excel_Worksheet21.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2.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Office_Excel_Worksheet23.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Office_Excel_Worksheet24.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Macro-Enabled_Worksheet25.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Macro-Enabled_Worksheet26.xlsm"/></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Office_Excel_Worksheet27.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Office_Excel_Worksheet28.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Office_Excel_Worksheet29.xlsx"/></Relationships>
</file>

<file path=ppt/charts/_rels/chart34.xml.rels><?xml version="1.0" encoding="UTF-8" standalone="yes"?>
<Relationships xmlns="http://schemas.openxmlformats.org/package/2006/relationships"><Relationship Id="rId1" Type="http://schemas.openxmlformats.org/officeDocument/2006/relationships/oleObject" Target="file:///\\lanprd\dfs\pub\ser\DS\ds5\dspmon\Users\Maite\2011-10%20Wage%20indexation\IRF%20et%20elasticit&#233;s_updated.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lanprd\dfs\pub\ser\DS\ds5\dspmon\Users\Maite\2011-10%20Wage%20indexation\IRF%20et%20elasticit&#233;s_updated.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lanprd\dfs\pub\ser\DS\ds5\dspmon\Users\Maite\2011-10%20Wage%20indexation\VEC_variables_updatedQ2.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lanprd\dfs\pub\ser\DS\ds5\dspmon\Users\Maite\2011-10%20Wage%20indexation\VEC_variables_updatedQ2.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lanprd\dfs\pub\ser\DS\ds5\dspmon\Users\Maite\2011-10%20Wage%20indexation\Data%20Maite_updated_Mar-12.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lanprd\dfs\pub\ser\DS\ds5\dspmon\Users\Maite\2011-10%20Wage%20indexation\Data%20Maite_updated_Mar-12.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3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Office_Excel_Worksheet3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Office_Excel_Worksheet3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Office_Excel_Worksheet33.xlsx"/></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lanprd\dfs\pub\ser\DS\ds\Jeanfils\IndexW\histdecomp.xlsb"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lanprd\dfs\pub\ser\DS\ds\Jeanfils\IndexW\histdecomp.xlsb"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lanprd\dfs\pub\ser\DS\ds\Jeanfils\IndexW\counterfactual.xlsb"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lanprd\dfs\pub\ser\DS\ds\Jeanfils\IndexW\counterfactual.xlsb" TargetMode="External"/></Relationships>
</file>

<file path=ppt/charts/_rels/chart4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lanprd\dfs\pub\ser\DS\ds\Jeanfils\IndexW\counterfactual.xlsb" TargetMode="External"/></Relationships>
</file>

<file path=ppt/charts/_rels/chart4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lanprd\dfs\pub\ser\DS\ds\Jeanfils\IndexW\counterfactual.xlsb"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ANPRD\DFS\MNG\USERS\HOME\DUPREZC\CD\demandes%20CD\1202_indexation\X_services.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lanprd\dfs\pub\ser\DS\ds\Jeanfils\IndexW\counterfactual.xlsb" TargetMode="External"/></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lanprd\dfs\pub\ser\DS\ds\Jeanfils\IndexW\counterfactual.xlsb"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lanprd\dfs\pub\ser\DS\ds5\RealBelgium\13_DomesticSectors\Consumption%20and%20savings\Dossier%20indexation_F&#233;vrier%202012\data_AMECO_and%20charts.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lanprd\dfs\pub\ser\DS\ds5\RealBelgium\13_DomesticSectors\Consumption%20and%20savings\Dossier%20indexation_F&#233;vrier%202012\data_AMECO_and%20charts.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lanprd\dfs\pub\ser\DS\ds5\RealBelgium\13_DomesticSectors\Consumption%20and%20savings\Dossier%20indexation_F&#233;vrier%202012\data_AMECO_and%20charts.xlsx" TargetMode="External"/></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lanprd\dfs\pub\ser\DS\ds5\RealBelgium\13_DomesticSectors\Consumption%20and%20savings\Dossier%20indexation_F&#233;vrier%202012\Smets_120605_additional%20chart%20indexation_.xlsx" TargetMode="Externa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oleObject" Target="file:///\\lanprd\dfs\pub\ser\DS\ds5\RealBelgium\13_DomesticSectors\Consumption%20and%20savings\Dossier%20indexation_F&#233;vrier%202012\Smets_120605_additional%20chart%20indexation_.xlsx" TargetMode="External"/><Relationship Id="rId1" Type="http://schemas.openxmlformats.org/officeDocument/2006/relationships/themeOverride" Target="../theme/themeOverride2.xml"/></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Office_Excel_Worksheet34.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Office_Excel_Worksheet35.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Office_Excel_Worksheet36.xlsx"/></Relationships>
</file>

<file path=ppt/charts/_rels/chart6.xml.rels><?xml version="1.0" encoding="UTF-8" standalone="yes"?>
<Relationships xmlns="http://schemas.openxmlformats.org/package/2006/relationships"><Relationship Id="rId1" Type="http://schemas.openxmlformats.org/officeDocument/2006/relationships/oleObject" Target="file:///\\lanprd\dfs\pub\ser\SI\SI3\Grafieken%20-%20Graphiques\Duprez%20Cedric\Dir.%20com.%20mei2012\graph4.xlsx" TargetMode="Externa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Office_Excel_Worksheet37.xlsx"/></Relationships>
</file>

<file path=ppt/charts/_rels/chart7.xml.rels><?xml version="1.0" encoding="UTF-8" standalone="yes"?>
<Relationships xmlns="http://schemas.openxmlformats.org/package/2006/relationships"><Relationship Id="rId1" Type="http://schemas.openxmlformats.org/officeDocument/2006/relationships/oleObject" Target="file:///\\lanprd\dfs\pub\ser\DS\ds5\dsArCo\Indexation%20(dossier)\Version%20juin%202012\Uurloonkosten_niveau_Eurostat.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nl-BE"/>
  <c:clrMapOvr bg1="lt1" tx1="dk1" bg2="lt2" tx2="dk2" accent1="accent1" accent2="accent2" accent3="accent3" accent4="accent4" accent5="accent5" accent6="accent6" hlink="hlink" folHlink="folHlink"/>
  <c:chart>
    <c:plotArea>
      <c:layout/>
      <c:barChart>
        <c:barDir val="col"/>
        <c:grouping val="clustered"/>
        <c:ser>
          <c:idx val="0"/>
          <c:order val="0"/>
          <c:tx>
            <c:strRef>
              <c:f>Grafiek!$D$9</c:f>
              <c:strCache>
                <c:ptCount val="1"/>
                <c:pt idx="0">
                  <c:v>Langetermijnwerkloosheid</c:v>
                </c:pt>
              </c:strCache>
            </c:strRef>
          </c:tx>
          <c:cat>
            <c:strRef>
              <c:f>Grafiek!$C$10:$C$13</c:f>
              <c:strCache>
                <c:ptCount val="4"/>
                <c:pt idx="0">
                  <c:v>BE</c:v>
                </c:pt>
                <c:pt idx="1">
                  <c:v>DE</c:v>
                </c:pt>
                <c:pt idx="2">
                  <c:v>FR</c:v>
                </c:pt>
                <c:pt idx="3">
                  <c:v>NL</c:v>
                </c:pt>
              </c:strCache>
            </c:strRef>
          </c:cat>
          <c:val>
            <c:numRef>
              <c:f>Grafiek!$D$10:$D$13</c:f>
              <c:numCache>
                <c:formatCode>0.0</c:formatCode>
                <c:ptCount val="4"/>
                <c:pt idx="0">
                  <c:v>2.1569889347920777</c:v>
                </c:pt>
                <c:pt idx="1">
                  <c:v>1.957380322034634</c:v>
                </c:pt>
                <c:pt idx="2">
                  <c:v>1.8638234459267669</c:v>
                </c:pt>
                <c:pt idx="3">
                  <c:v>0.7093186593761247</c:v>
                </c:pt>
              </c:numCache>
            </c:numRef>
          </c:val>
        </c:ser>
        <c:axId val="132924160"/>
        <c:axId val="132925696"/>
      </c:barChart>
      <c:lineChart>
        <c:grouping val="standard"/>
        <c:ser>
          <c:idx val="1"/>
          <c:order val="1"/>
          <c:tx>
            <c:strRef>
              <c:f>Grafiek!$E$9</c:f>
              <c:strCache>
                <c:ptCount val="1"/>
                <c:pt idx="0">
                  <c:v>Werkloosheidsgraad</c:v>
                </c:pt>
              </c:strCache>
            </c:strRef>
          </c:tx>
          <c:spPr>
            <a:ln>
              <a:noFill/>
            </a:ln>
          </c:spPr>
          <c:marker>
            <c:symbol val="triangle"/>
            <c:size val="11"/>
          </c:marker>
          <c:cat>
            <c:strRef>
              <c:f>Grafiek!$C$10:$C$13</c:f>
              <c:strCache>
                <c:ptCount val="4"/>
                <c:pt idx="0">
                  <c:v>BE</c:v>
                </c:pt>
                <c:pt idx="1">
                  <c:v>DE</c:v>
                </c:pt>
                <c:pt idx="2">
                  <c:v>FR</c:v>
                </c:pt>
                <c:pt idx="3">
                  <c:v>NL</c:v>
                </c:pt>
              </c:strCache>
            </c:strRef>
          </c:cat>
          <c:val>
            <c:numRef>
              <c:f>Grafiek!$E$10:$E$13</c:f>
              <c:numCache>
                <c:formatCode>0.0</c:formatCode>
                <c:ptCount val="4"/>
                <c:pt idx="0">
                  <c:v>7.1913471319728739</c:v>
                </c:pt>
                <c:pt idx="1">
                  <c:v>6.0146405682623705</c:v>
                </c:pt>
                <c:pt idx="2">
                  <c:v>9.3017314788532506</c:v>
                </c:pt>
                <c:pt idx="3">
                  <c:v>4.4358536783570743</c:v>
                </c:pt>
              </c:numCache>
            </c:numRef>
          </c:val>
        </c:ser>
        <c:marker val="1"/>
        <c:axId val="132924160"/>
        <c:axId val="132925696"/>
      </c:lineChart>
      <c:catAx>
        <c:axId val="132924160"/>
        <c:scaling>
          <c:orientation val="minMax"/>
        </c:scaling>
        <c:axPos val="b"/>
        <c:tickLblPos val="nextTo"/>
        <c:txPr>
          <a:bodyPr/>
          <a:lstStyle/>
          <a:p>
            <a:pPr>
              <a:defRPr sz="1400"/>
            </a:pPr>
            <a:endParaRPr lang="nl-BE"/>
          </a:p>
        </c:txPr>
        <c:crossAx val="132925696"/>
        <c:crosses val="autoZero"/>
        <c:auto val="1"/>
        <c:lblAlgn val="ctr"/>
        <c:lblOffset val="100"/>
      </c:catAx>
      <c:valAx>
        <c:axId val="132925696"/>
        <c:scaling>
          <c:orientation val="minMax"/>
        </c:scaling>
        <c:axPos val="l"/>
        <c:majorGridlines/>
        <c:numFmt formatCode="0" sourceLinked="0"/>
        <c:tickLblPos val="nextTo"/>
        <c:txPr>
          <a:bodyPr/>
          <a:lstStyle/>
          <a:p>
            <a:pPr>
              <a:defRPr sz="1400"/>
            </a:pPr>
            <a:endParaRPr lang="nl-BE"/>
          </a:p>
        </c:txPr>
        <c:crossAx val="132924160"/>
        <c:crosses val="autoZero"/>
        <c:crossBetween val="between"/>
      </c:valAx>
      <c:spPr>
        <a:solidFill>
          <a:srgbClr val="FFFFFF"/>
        </a:solidFill>
      </c:spPr>
    </c:plotArea>
    <c:legend>
      <c:legendPos val="b"/>
      <c:layout/>
      <c:txPr>
        <a:bodyPr/>
        <a:lstStyle/>
        <a:p>
          <a:pPr>
            <a:defRPr sz="1400"/>
          </a:pPr>
          <a:endParaRPr lang="nl-BE"/>
        </a:p>
      </c:txPr>
    </c:legend>
    <c:plotVisOnly val="1"/>
    <c:dispBlanksAs val="gap"/>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nl-BE"/>
  <c:chart>
    <c:plotArea>
      <c:layout/>
      <c:barChart>
        <c:barDir val="col"/>
        <c:grouping val="clustered"/>
        <c:ser>
          <c:idx val="0"/>
          <c:order val="0"/>
          <c:tx>
            <c:strRef>
              <c:f>Sheet1!$B$1</c:f>
              <c:strCache>
                <c:ptCount val="1"/>
                <c:pt idx="0">
                  <c:v>2007</c:v>
                </c:pt>
              </c:strCache>
            </c:strRef>
          </c:tx>
          <c:cat>
            <c:strRef>
              <c:f>Sheet1!$A$2:$A$12</c:f>
              <c:strCache>
                <c:ptCount val="11"/>
                <c:pt idx="0">
                  <c:v>DE</c:v>
                </c:pt>
                <c:pt idx="1">
                  <c:v>AT</c:v>
                </c:pt>
                <c:pt idx="2">
                  <c:v>ES</c:v>
                </c:pt>
                <c:pt idx="3">
                  <c:v>FI</c:v>
                </c:pt>
                <c:pt idx="4">
                  <c:v>FR</c:v>
                </c:pt>
                <c:pt idx="5">
                  <c:v>BE</c:v>
                </c:pt>
                <c:pt idx="6">
                  <c:v>IE</c:v>
                </c:pt>
                <c:pt idx="7">
                  <c:v>PT</c:v>
                </c:pt>
                <c:pt idx="8">
                  <c:v>NL</c:v>
                </c:pt>
                <c:pt idx="9">
                  <c:v>IT</c:v>
                </c:pt>
                <c:pt idx="10">
                  <c:v>LU</c:v>
                </c:pt>
              </c:strCache>
            </c:strRef>
          </c:cat>
          <c:val>
            <c:numRef>
              <c:f>Sheet1!$B$2:$B$12</c:f>
              <c:numCache>
                <c:formatCode>0.0</c:formatCode>
                <c:ptCount val="11"/>
                <c:pt idx="0">
                  <c:v>-14.761551167435748</c:v>
                </c:pt>
                <c:pt idx="1">
                  <c:v>-8.5478187284299789</c:v>
                </c:pt>
                <c:pt idx="2">
                  <c:v>15.186092763365053</c:v>
                </c:pt>
                <c:pt idx="3">
                  <c:v>-3.9787087817527151</c:v>
                </c:pt>
                <c:pt idx="4">
                  <c:v>2.8338666712852327</c:v>
                </c:pt>
                <c:pt idx="5">
                  <c:v>0.34160287501191638</c:v>
                </c:pt>
                <c:pt idx="6">
                  <c:v>22.772986515374729</c:v>
                </c:pt>
                <c:pt idx="7">
                  <c:v>11.0008349889371</c:v>
                </c:pt>
                <c:pt idx="8">
                  <c:v>6.0034821433605572</c:v>
                </c:pt>
                <c:pt idx="9">
                  <c:v>7.653158430641966</c:v>
                </c:pt>
                <c:pt idx="10">
                  <c:v>7.1237744827205374</c:v>
                </c:pt>
              </c:numCache>
            </c:numRef>
          </c:val>
        </c:ser>
        <c:ser>
          <c:idx val="1"/>
          <c:order val="1"/>
          <c:tx>
            <c:strRef>
              <c:f>Sheet1!$C$1</c:f>
              <c:strCache>
                <c:ptCount val="1"/>
                <c:pt idx="0">
                  <c:v>2011</c:v>
                </c:pt>
              </c:strCache>
            </c:strRef>
          </c:tx>
          <c:spPr>
            <a:solidFill>
              <a:srgbClr val="FF0000"/>
            </a:solidFill>
          </c:spPr>
          <c:cat>
            <c:strRef>
              <c:f>Sheet1!$A$2:$A$12</c:f>
              <c:strCache>
                <c:ptCount val="11"/>
                <c:pt idx="0">
                  <c:v>DE</c:v>
                </c:pt>
                <c:pt idx="1">
                  <c:v>AT</c:v>
                </c:pt>
                <c:pt idx="2">
                  <c:v>ES</c:v>
                </c:pt>
                <c:pt idx="3">
                  <c:v>FI</c:v>
                </c:pt>
                <c:pt idx="4">
                  <c:v>FR</c:v>
                </c:pt>
                <c:pt idx="5">
                  <c:v>BE</c:v>
                </c:pt>
                <c:pt idx="6">
                  <c:v>IE</c:v>
                </c:pt>
                <c:pt idx="7">
                  <c:v>PT</c:v>
                </c:pt>
                <c:pt idx="8">
                  <c:v>NL</c:v>
                </c:pt>
                <c:pt idx="9">
                  <c:v>IT</c:v>
                </c:pt>
                <c:pt idx="10">
                  <c:v>LU</c:v>
                </c:pt>
              </c:strCache>
            </c:strRef>
          </c:cat>
          <c:val>
            <c:numRef>
              <c:f>Sheet1!$C$2:$C$12</c:f>
              <c:numCache>
                <c:formatCode>0.0</c:formatCode>
                <c:ptCount val="11"/>
                <c:pt idx="0">
                  <c:v>-16.009973508269788</c:v>
                </c:pt>
                <c:pt idx="1">
                  <c:v>-7.5304598239393714</c:v>
                </c:pt>
                <c:pt idx="2">
                  <c:v>8.0785477569888027</c:v>
                </c:pt>
                <c:pt idx="3">
                  <c:v>3.859892383796705</c:v>
                </c:pt>
                <c:pt idx="4">
                  <c:v>4.2513368210995415</c:v>
                </c:pt>
                <c:pt idx="5">
                  <c:v>4.0867828333434915</c:v>
                </c:pt>
                <c:pt idx="6">
                  <c:v>5.0099351537733128</c:v>
                </c:pt>
                <c:pt idx="7">
                  <c:v>7.1457502226829206</c:v>
                </c:pt>
                <c:pt idx="8">
                  <c:v>6.6040948430405448</c:v>
                </c:pt>
                <c:pt idx="9">
                  <c:v>10.638385202271362</c:v>
                </c:pt>
                <c:pt idx="10">
                  <c:v>23.224193117270833</c:v>
                </c:pt>
              </c:numCache>
            </c:numRef>
          </c:val>
        </c:ser>
        <c:ser>
          <c:idx val="2"/>
          <c:order val="2"/>
          <c:tx>
            <c:strRef>
              <c:f>Sheet1!$D$1</c:f>
              <c:strCache>
                <c:ptCount val="1"/>
                <c:pt idx="0">
                  <c:v>2013r</c:v>
                </c:pt>
              </c:strCache>
            </c:strRef>
          </c:tx>
          <c:spPr>
            <a:solidFill>
              <a:srgbClr val="00B050"/>
            </a:solidFill>
          </c:spPr>
          <c:cat>
            <c:strRef>
              <c:f>Sheet1!$A$2:$A$12</c:f>
              <c:strCache>
                <c:ptCount val="11"/>
                <c:pt idx="0">
                  <c:v>DE</c:v>
                </c:pt>
                <c:pt idx="1">
                  <c:v>AT</c:v>
                </c:pt>
                <c:pt idx="2">
                  <c:v>ES</c:v>
                </c:pt>
                <c:pt idx="3">
                  <c:v>FI</c:v>
                </c:pt>
                <c:pt idx="4">
                  <c:v>FR</c:v>
                </c:pt>
                <c:pt idx="5">
                  <c:v>BE</c:v>
                </c:pt>
                <c:pt idx="6">
                  <c:v>IE</c:v>
                </c:pt>
                <c:pt idx="7">
                  <c:v>PT</c:v>
                </c:pt>
                <c:pt idx="8">
                  <c:v>NL</c:v>
                </c:pt>
                <c:pt idx="9">
                  <c:v>IT</c:v>
                </c:pt>
                <c:pt idx="10">
                  <c:v>LU</c:v>
                </c:pt>
              </c:strCache>
            </c:strRef>
          </c:cat>
          <c:val>
            <c:numRef>
              <c:f>Sheet1!$D$2:$D$12</c:f>
              <c:numCache>
                <c:formatCode>0.0</c:formatCode>
                <c:ptCount val="11"/>
                <c:pt idx="0">
                  <c:v>-14.073532551367128</c:v>
                </c:pt>
                <c:pt idx="1">
                  <c:v>-5.6592545392366755</c:v>
                </c:pt>
                <c:pt idx="2">
                  <c:v>1.3773091115294136</c:v>
                </c:pt>
                <c:pt idx="3">
                  <c:v>5.9159518659496371</c:v>
                </c:pt>
                <c:pt idx="4">
                  <c:v>5.4532628947087414</c:v>
                </c:pt>
                <c:pt idx="5">
                  <c:v>7.0692785366733233</c:v>
                </c:pt>
                <c:pt idx="6">
                  <c:v>-1.7725355021500633</c:v>
                </c:pt>
                <c:pt idx="7">
                  <c:v>-0.56071130333499763</c:v>
                </c:pt>
                <c:pt idx="8">
                  <c:v>7.9138494092727534</c:v>
                </c:pt>
                <c:pt idx="9">
                  <c:v>11.403349350883676</c:v>
                </c:pt>
                <c:pt idx="10">
                  <c:v>29.969534847620434</c:v>
                </c:pt>
              </c:numCache>
            </c:numRef>
          </c:val>
        </c:ser>
        <c:axId val="45606016"/>
        <c:axId val="45607552"/>
      </c:barChart>
      <c:catAx>
        <c:axId val="45606016"/>
        <c:scaling>
          <c:orientation val="minMax"/>
        </c:scaling>
        <c:axPos val="b"/>
        <c:minorTickMark val="out"/>
        <c:tickLblPos val="low"/>
        <c:txPr>
          <a:bodyPr/>
          <a:lstStyle/>
          <a:p>
            <a:pPr>
              <a:defRPr sz="1200"/>
            </a:pPr>
            <a:endParaRPr lang="nl-BE"/>
          </a:p>
        </c:txPr>
        <c:crossAx val="45607552"/>
        <c:crosses val="autoZero"/>
        <c:auto val="1"/>
        <c:lblAlgn val="ctr"/>
        <c:lblOffset val="100"/>
      </c:catAx>
      <c:valAx>
        <c:axId val="45607552"/>
        <c:scaling>
          <c:orientation val="minMax"/>
          <c:max val="30"/>
          <c:min val="-20"/>
        </c:scaling>
        <c:axPos val="l"/>
        <c:majorGridlines>
          <c:spPr>
            <a:ln>
              <a:prstDash val="sysDash"/>
            </a:ln>
          </c:spPr>
        </c:majorGridlines>
        <c:numFmt formatCode="0" sourceLinked="0"/>
        <c:tickLblPos val="nextTo"/>
        <c:txPr>
          <a:bodyPr/>
          <a:lstStyle/>
          <a:p>
            <a:pPr>
              <a:defRPr sz="1200"/>
            </a:pPr>
            <a:endParaRPr lang="nl-BE"/>
          </a:p>
        </c:txPr>
        <c:crossAx val="45606016"/>
        <c:crosses val="autoZero"/>
        <c:crossBetween val="between"/>
      </c:valAx>
      <c:spPr>
        <a:solidFill>
          <a:schemeClr val="bg1"/>
        </a:solidFill>
      </c:spPr>
    </c:plotArea>
    <c:legend>
      <c:legendPos val="b"/>
      <c:txPr>
        <a:bodyPr/>
        <a:lstStyle/>
        <a:p>
          <a:pPr>
            <a:defRPr sz="1400"/>
          </a:pPr>
          <a:endParaRPr lang="nl-BE"/>
        </a:p>
      </c:txPr>
    </c:legend>
    <c:plotVisOnly val="1"/>
  </c:chart>
  <c:txPr>
    <a:bodyPr/>
    <a:lstStyle/>
    <a:p>
      <a:pPr>
        <a:defRPr sz="1800"/>
      </a:pPr>
      <a:endParaRPr lang="nl-BE"/>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4.7288893068782895E-2"/>
          <c:y val="3.4858321610444234E-2"/>
          <c:w val="0.93535056248772541"/>
          <c:h val="0.72753916239733007"/>
        </c:manualLayout>
      </c:layout>
      <c:barChart>
        <c:barDir val="col"/>
        <c:grouping val="stacked"/>
        <c:ser>
          <c:idx val="0"/>
          <c:order val="0"/>
          <c:tx>
            <c:strRef>
              <c:f>Sheet1!$B$1</c:f>
              <c:strCache>
                <c:ptCount val="1"/>
                <c:pt idx="0">
                  <c:v>Aardolieproducten</c:v>
                </c:pt>
              </c:strCache>
            </c:strRef>
          </c:tx>
          <c:spPr>
            <a:solidFill>
              <a:srgbClr val="FFC000"/>
            </a:solidFill>
            <a:ln w="25400">
              <a:noFill/>
            </a:ln>
          </c:spPr>
          <c:cat>
            <c:numRef>
              <c:f>Sheet1!$A$2:$A$53</c:f>
              <c:numCache>
                <c:formatCode>mmm/yy</c:formatCode>
                <c:ptCount val="52"/>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numCache>
            </c:numRef>
          </c:cat>
          <c:val>
            <c:numRef>
              <c:f>Sheet1!$B$2:$B$53</c:f>
              <c:numCache>
                <c:formatCode>0.00</c:formatCode>
                <c:ptCount val="52"/>
                <c:pt idx="0">
                  <c:v>0.29432359476139591</c:v>
                </c:pt>
                <c:pt idx="1">
                  <c:v>0.20605534832748859</c:v>
                </c:pt>
                <c:pt idx="2">
                  <c:v>0.31302560375891247</c:v>
                </c:pt>
                <c:pt idx="3">
                  <c:v>0.30850611058153299</c:v>
                </c:pt>
                <c:pt idx="4">
                  <c:v>0.51494651724567564</c:v>
                </c:pt>
                <c:pt idx="5">
                  <c:v>0.48303938207550212</c:v>
                </c:pt>
                <c:pt idx="6">
                  <c:v>0.46090712788333177</c:v>
                </c:pt>
                <c:pt idx="7">
                  <c:v>0.24889789868386158</c:v>
                </c:pt>
                <c:pt idx="8">
                  <c:v>0.16603278767476826</c:v>
                </c:pt>
                <c:pt idx="9">
                  <c:v>-0.54251413697391959</c:v>
                </c:pt>
                <c:pt idx="10">
                  <c:v>-0.30775031309969625</c:v>
                </c:pt>
                <c:pt idx="11">
                  <c:v>-0.42957322701913281</c:v>
                </c:pt>
                <c:pt idx="12">
                  <c:v>-0.60778906061741766</c:v>
                </c:pt>
                <c:pt idx="13">
                  <c:v>-0.58847365750991554</c:v>
                </c:pt>
                <c:pt idx="14">
                  <c:v>-0.60478150206157066</c:v>
                </c:pt>
                <c:pt idx="15">
                  <c:v>-0.53260841977036333</c:v>
                </c:pt>
                <c:pt idx="16">
                  <c:v>-0.71393828545010463</c:v>
                </c:pt>
                <c:pt idx="17">
                  <c:v>-0.63257243957104725</c:v>
                </c:pt>
                <c:pt idx="18">
                  <c:v>-0.49190481103788236</c:v>
                </c:pt>
                <c:pt idx="19">
                  <c:v>-0.17718763018748912</c:v>
                </c:pt>
                <c:pt idx="20">
                  <c:v>-0.21078305269318975</c:v>
                </c:pt>
                <c:pt idx="21">
                  <c:v>-0.35657134559979331</c:v>
                </c:pt>
                <c:pt idx="22">
                  <c:v>-1.0201937506835193E-2</c:v>
                </c:pt>
                <c:pt idx="23">
                  <c:v>0.1336809940769792</c:v>
                </c:pt>
                <c:pt idx="24">
                  <c:v>0.37623931891684731</c:v>
                </c:pt>
                <c:pt idx="25">
                  <c:v>0.29556952568943895</c:v>
                </c:pt>
                <c:pt idx="26">
                  <c:v>0.46693061019154092</c:v>
                </c:pt>
                <c:pt idx="27">
                  <c:v>0.65220285715694781</c:v>
                </c:pt>
                <c:pt idx="28">
                  <c:v>0.72061573256452927</c:v>
                </c:pt>
                <c:pt idx="29">
                  <c:v>0.59451567506733327</c:v>
                </c:pt>
                <c:pt idx="30">
                  <c:v>0.49608949122868079</c:v>
                </c:pt>
                <c:pt idx="31">
                  <c:v>0.47506849200037382</c:v>
                </c:pt>
                <c:pt idx="32">
                  <c:v>0.48339563566844956</c:v>
                </c:pt>
                <c:pt idx="33">
                  <c:v>0.59018450071490969</c:v>
                </c:pt>
                <c:pt idx="34">
                  <c:v>0.47963869903404488</c:v>
                </c:pt>
                <c:pt idx="35">
                  <c:v>0.64398149512980662</c:v>
                </c:pt>
                <c:pt idx="36">
                  <c:v>0.57612510180059762</c:v>
                </c:pt>
                <c:pt idx="37">
                  <c:v>0.63591628123018862</c:v>
                </c:pt>
                <c:pt idx="38">
                  <c:v>0.5281575153021455</c:v>
                </c:pt>
                <c:pt idx="39">
                  <c:v>0.386383698827449</c:v>
                </c:pt>
                <c:pt idx="40">
                  <c:v>0.28648396033285667</c:v>
                </c:pt>
                <c:pt idx="41">
                  <c:v>0.33996521306652</c:v>
                </c:pt>
                <c:pt idx="42">
                  <c:v>0.33800957634457768</c:v>
                </c:pt>
                <c:pt idx="43">
                  <c:v>0.33026150957451866</c:v>
                </c:pt>
                <c:pt idx="44">
                  <c:v>0.310216933911724</c:v>
                </c:pt>
                <c:pt idx="45">
                  <c:v>0.295281835006036</c:v>
                </c:pt>
                <c:pt idx="46">
                  <c:v>0.36180698109885134</c:v>
                </c:pt>
                <c:pt idx="47">
                  <c:v>0.18582213030557226</c:v>
                </c:pt>
                <c:pt idx="48">
                  <c:v>0.23053152574733804</c:v>
                </c:pt>
                <c:pt idx="49">
                  <c:v>9.7790340512087265E-2</c:v>
                </c:pt>
                <c:pt idx="50">
                  <c:v>8.6897209448467252E-2</c:v>
                </c:pt>
                <c:pt idx="51">
                  <c:v>2.5739626250106284E-2</c:v>
                </c:pt>
              </c:numCache>
            </c:numRef>
          </c:val>
        </c:ser>
        <c:ser>
          <c:idx val="1"/>
          <c:order val="1"/>
          <c:tx>
            <c:strRef>
              <c:f>Sheet1!$C$1</c:f>
              <c:strCache>
                <c:ptCount val="1"/>
                <c:pt idx="0">
                  <c:v>Gas en elektriciteit</c:v>
                </c:pt>
              </c:strCache>
            </c:strRef>
          </c:tx>
          <c:spPr>
            <a:solidFill>
              <a:schemeClr val="bg1">
                <a:lumMod val="65000"/>
              </a:schemeClr>
            </a:solidFill>
            <a:ln w="25400">
              <a:noFill/>
            </a:ln>
          </c:spPr>
          <c:cat>
            <c:numRef>
              <c:f>Sheet1!$A$2:$A$53</c:f>
              <c:numCache>
                <c:formatCode>mmm/yy</c:formatCode>
                <c:ptCount val="52"/>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numCache>
            </c:numRef>
          </c:cat>
          <c:val>
            <c:numRef>
              <c:f>Sheet1!$C$2:$C$53</c:f>
              <c:numCache>
                <c:formatCode>0.00</c:formatCode>
                <c:ptCount val="52"/>
                <c:pt idx="0">
                  <c:v>4.9316361783976824E-2</c:v>
                </c:pt>
                <c:pt idx="1">
                  <c:v>0.35668330703597595</c:v>
                </c:pt>
                <c:pt idx="2">
                  <c:v>0.75139600087195457</c:v>
                </c:pt>
                <c:pt idx="3">
                  <c:v>0.81793825006888621</c:v>
                </c:pt>
                <c:pt idx="4">
                  <c:v>0.88051431474705666</c:v>
                </c:pt>
                <c:pt idx="5">
                  <c:v>1.1378291713365107</c:v>
                </c:pt>
                <c:pt idx="6">
                  <c:v>1.1506607601912577</c:v>
                </c:pt>
                <c:pt idx="7">
                  <c:v>1.0827623494485241</c:v>
                </c:pt>
                <c:pt idx="8">
                  <c:v>1.2981340149163827</c:v>
                </c:pt>
                <c:pt idx="9">
                  <c:v>0.98240062943420359</c:v>
                </c:pt>
                <c:pt idx="10">
                  <c:v>0.97321168573806649</c:v>
                </c:pt>
                <c:pt idx="11">
                  <c:v>1.0610914365121813</c:v>
                </c:pt>
                <c:pt idx="12">
                  <c:v>0.9384874013669523</c:v>
                </c:pt>
                <c:pt idx="13">
                  <c:v>0.45179843796380631</c:v>
                </c:pt>
                <c:pt idx="14">
                  <c:v>-0.14634497437270771</c:v>
                </c:pt>
                <c:pt idx="15">
                  <c:v>-0.16014948873766888</c:v>
                </c:pt>
                <c:pt idx="16">
                  <c:v>-0.3239617673723349</c:v>
                </c:pt>
                <c:pt idx="17">
                  <c:v>-0.89277625627656265</c:v>
                </c:pt>
                <c:pt idx="18">
                  <c:v>-0.79146257319121727</c:v>
                </c:pt>
                <c:pt idx="19">
                  <c:v>-0.64345846608172763</c:v>
                </c:pt>
                <c:pt idx="20">
                  <c:v>-0.9531992489010187</c:v>
                </c:pt>
                <c:pt idx="21">
                  <c:v>-0.86930508955626551</c:v>
                </c:pt>
                <c:pt idx="22">
                  <c:v>-0.72295670315208782</c:v>
                </c:pt>
                <c:pt idx="23">
                  <c:v>-0.96107994785573125</c:v>
                </c:pt>
                <c:pt idx="24">
                  <c:v>-0.86746926900914489</c:v>
                </c:pt>
                <c:pt idx="25">
                  <c:v>-0.59799724608549565</c:v>
                </c:pt>
                <c:pt idx="26">
                  <c:v>-0.18109874451462452</c:v>
                </c:pt>
                <c:pt idx="27">
                  <c:v>-0.20360314699887427</c:v>
                </c:pt>
                <c:pt idx="28">
                  <c:v>2.1724602516715812E-2</c:v>
                </c:pt>
                <c:pt idx="29">
                  <c:v>0.49228824962478801</c:v>
                </c:pt>
                <c:pt idx="30">
                  <c:v>0.34545510269596991</c:v>
                </c:pt>
                <c:pt idx="31">
                  <c:v>0.18216452462871138</c:v>
                </c:pt>
                <c:pt idx="32">
                  <c:v>0.42051533406975089</c:v>
                </c:pt>
                <c:pt idx="33">
                  <c:v>0.37512996533515508</c:v>
                </c:pt>
                <c:pt idx="34">
                  <c:v>0.35990915931985196</c:v>
                </c:pt>
                <c:pt idx="35">
                  <c:v>0.32800290478050942</c:v>
                </c:pt>
                <c:pt idx="36">
                  <c:v>0.21200603403709625</c:v>
                </c:pt>
                <c:pt idx="37">
                  <c:v>0.225356569477285</c:v>
                </c:pt>
                <c:pt idx="38">
                  <c:v>0.25863812222287991</c:v>
                </c:pt>
                <c:pt idx="39">
                  <c:v>0.25412362786880982</c:v>
                </c:pt>
                <c:pt idx="40">
                  <c:v>0.41656349496641931</c:v>
                </c:pt>
                <c:pt idx="41">
                  <c:v>0.56635994391011724</c:v>
                </c:pt>
                <c:pt idx="42">
                  <c:v>0.54952186792339563</c:v>
                </c:pt>
                <c:pt idx="43">
                  <c:v>0.52348967032478166</c:v>
                </c:pt>
                <c:pt idx="44">
                  <c:v>0.49456641871469975</c:v>
                </c:pt>
                <c:pt idx="45">
                  <c:v>0.44226725627175029</c:v>
                </c:pt>
                <c:pt idx="46">
                  <c:v>0.43705771227101942</c:v>
                </c:pt>
                <c:pt idx="47">
                  <c:v>0.42075215027521484</c:v>
                </c:pt>
                <c:pt idx="48">
                  <c:v>0.47885354564276267</c:v>
                </c:pt>
                <c:pt idx="49">
                  <c:v>0.43109164490054058</c:v>
                </c:pt>
                <c:pt idx="50">
                  <c:v>0.34547025372270362</c:v>
                </c:pt>
                <c:pt idx="51">
                  <c:v>0.34510992704139321</c:v>
                </c:pt>
              </c:numCache>
            </c:numRef>
          </c:val>
        </c:ser>
        <c:ser>
          <c:idx val="2"/>
          <c:order val="2"/>
          <c:tx>
            <c:strRef>
              <c:f>Sheet1!$D$1</c:f>
              <c:strCache>
                <c:ptCount val="1"/>
                <c:pt idx="0">
                  <c:v>Bewerkte levensmiddelen</c:v>
                </c:pt>
              </c:strCache>
            </c:strRef>
          </c:tx>
          <c:spPr>
            <a:solidFill>
              <a:srgbClr val="00FFFF"/>
            </a:solidFill>
            <a:ln w="25400">
              <a:noFill/>
            </a:ln>
          </c:spPr>
          <c:cat>
            <c:numRef>
              <c:f>Sheet1!$A$2:$A$53</c:f>
              <c:numCache>
                <c:formatCode>mmm/yy</c:formatCode>
                <c:ptCount val="52"/>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numCache>
            </c:numRef>
          </c:cat>
          <c:val>
            <c:numRef>
              <c:f>Sheet1!$D$2:$D$53</c:f>
              <c:numCache>
                <c:formatCode>0.00</c:formatCode>
                <c:ptCount val="52"/>
                <c:pt idx="0">
                  <c:v>0.4193407733007925</c:v>
                </c:pt>
                <c:pt idx="1">
                  <c:v>0.34300696623085147</c:v>
                </c:pt>
                <c:pt idx="2">
                  <c:v>0.28561909415423631</c:v>
                </c:pt>
                <c:pt idx="3">
                  <c:v>0.24718724709855322</c:v>
                </c:pt>
                <c:pt idx="4">
                  <c:v>0.32093436351655408</c:v>
                </c:pt>
                <c:pt idx="5">
                  <c:v>0.32577559271277223</c:v>
                </c:pt>
                <c:pt idx="6">
                  <c:v>0.32144629836397626</c:v>
                </c:pt>
                <c:pt idx="7">
                  <c:v>0.36875942303107756</c:v>
                </c:pt>
                <c:pt idx="8">
                  <c:v>0.36807537035673182</c:v>
                </c:pt>
                <c:pt idx="9">
                  <c:v>0.34338559402285496</c:v>
                </c:pt>
                <c:pt idx="10">
                  <c:v>0.31101330863989901</c:v>
                </c:pt>
                <c:pt idx="11">
                  <c:v>0.2555590736654263</c:v>
                </c:pt>
                <c:pt idx="12">
                  <c:v>0.25920172276432174</c:v>
                </c:pt>
                <c:pt idx="13">
                  <c:v>0.27911252603700082</c:v>
                </c:pt>
                <c:pt idx="14">
                  <c:v>0.2555842660794545</c:v>
                </c:pt>
                <c:pt idx="15">
                  <c:v>0.22657908813630884</c:v>
                </c:pt>
                <c:pt idx="16">
                  <c:v>0.16732710777126991</c:v>
                </c:pt>
                <c:pt idx="17">
                  <c:v>0.10232315326204519</c:v>
                </c:pt>
                <c:pt idx="18">
                  <c:v>9.3344481984173763E-2</c:v>
                </c:pt>
                <c:pt idx="19">
                  <c:v>8.1954523222325895E-2</c:v>
                </c:pt>
                <c:pt idx="20">
                  <c:v>8.2260471134683544E-2</c:v>
                </c:pt>
                <c:pt idx="21">
                  <c:v>6.3950164594486381E-2</c:v>
                </c:pt>
                <c:pt idx="22">
                  <c:v>5.7175810592753956E-3</c:v>
                </c:pt>
                <c:pt idx="23">
                  <c:v>3.8664914021898232E-3</c:v>
                </c:pt>
                <c:pt idx="24">
                  <c:v>-1.411585242391278E-2</c:v>
                </c:pt>
                <c:pt idx="25">
                  <c:v>-2.6527214786121404E-2</c:v>
                </c:pt>
                <c:pt idx="26">
                  <c:v>-2.6538263283650602E-2</c:v>
                </c:pt>
                <c:pt idx="27">
                  <c:v>-2.3436549850010591E-2</c:v>
                </c:pt>
                <c:pt idx="28">
                  <c:v>5.8164100439684202E-3</c:v>
                </c:pt>
                <c:pt idx="29">
                  <c:v>4.5231018376494445E-2</c:v>
                </c:pt>
                <c:pt idx="30">
                  <c:v>6.9225342395088485E-2</c:v>
                </c:pt>
                <c:pt idx="31">
                  <c:v>8.7638815804438094E-2</c:v>
                </c:pt>
                <c:pt idx="32">
                  <c:v>0.12864286534180358</c:v>
                </c:pt>
                <c:pt idx="33">
                  <c:v>0.14489696540198091</c:v>
                </c:pt>
                <c:pt idx="34">
                  <c:v>0.13288947686877328</c:v>
                </c:pt>
                <c:pt idx="35">
                  <c:v>0.1368732306659754</c:v>
                </c:pt>
                <c:pt idx="36">
                  <c:v>0.17673055459796447</c:v>
                </c:pt>
                <c:pt idx="37">
                  <c:v>0.16395846576197445</c:v>
                </c:pt>
                <c:pt idx="38">
                  <c:v>0.13949989346832603</c:v>
                </c:pt>
                <c:pt idx="39">
                  <c:v>0.11625721443437048</c:v>
                </c:pt>
                <c:pt idx="40">
                  <c:v>7.8004942635786834E-2</c:v>
                </c:pt>
                <c:pt idx="41">
                  <c:v>9.4929283984911614E-2</c:v>
                </c:pt>
                <c:pt idx="42">
                  <c:v>7.2682770681387454E-2</c:v>
                </c:pt>
                <c:pt idx="43">
                  <c:v>4.9176564372803322E-2</c:v>
                </c:pt>
                <c:pt idx="44">
                  <c:v>1.7425461592332641E-2</c:v>
                </c:pt>
                <c:pt idx="45">
                  <c:v>-3.8873856884067443E-2</c:v>
                </c:pt>
                <c:pt idx="46">
                  <c:v>6.9739528524183974E-3</c:v>
                </c:pt>
                <c:pt idx="47">
                  <c:v>4.1585311622767296E-2</c:v>
                </c:pt>
                <c:pt idx="48">
                  <c:v>-2.8348612563988684E-3</c:v>
                </c:pt>
                <c:pt idx="49">
                  <c:v>-2.8465870495461051E-2</c:v>
                </c:pt>
                <c:pt idx="50">
                  <c:v>-1.2736224264914321E-4</c:v>
                </c:pt>
                <c:pt idx="51">
                  <c:v>1.5778846540639491E-2</c:v>
                </c:pt>
              </c:numCache>
            </c:numRef>
          </c:val>
        </c:ser>
        <c:ser>
          <c:idx val="3"/>
          <c:order val="3"/>
          <c:tx>
            <c:strRef>
              <c:f>Sheet1!$E$1</c:f>
              <c:strCache>
                <c:ptCount val="1"/>
                <c:pt idx="0">
                  <c:v>Niet-bewerkte levensmiddelen</c:v>
                </c:pt>
              </c:strCache>
            </c:strRef>
          </c:tx>
          <c:spPr>
            <a:solidFill>
              <a:srgbClr val="FF0000"/>
            </a:solidFill>
            <a:ln w="25400">
              <a:noFill/>
            </a:ln>
          </c:spPr>
          <c:cat>
            <c:numRef>
              <c:f>Sheet1!$A$2:$A$53</c:f>
              <c:numCache>
                <c:formatCode>mmm/yy</c:formatCode>
                <c:ptCount val="52"/>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numCache>
            </c:numRef>
          </c:cat>
          <c:val>
            <c:numRef>
              <c:f>Sheet1!$E$2:$E$53</c:f>
              <c:numCache>
                <c:formatCode>0.00</c:formatCode>
                <c:ptCount val="52"/>
                <c:pt idx="0">
                  <c:v>-6.2201092836500133E-2</c:v>
                </c:pt>
                <c:pt idx="1">
                  <c:v>-6.4709178938884421E-2</c:v>
                </c:pt>
                <c:pt idx="2">
                  <c:v>-3.1239060383348852E-2</c:v>
                </c:pt>
                <c:pt idx="3">
                  <c:v>-2.2323802824732512E-2</c:v>
                </c:pt>
                <c:pt idx="4">
                  <c:v>0.13811723106403054</c:v>
                </c:pt>
                <c:pt idx="5">
                  <c:v>4.8632144491651957E-2</c:v>
                </c:pt>
                <c:pt idx="6">
                  <c:v>6.1293715927297932E-2</c:v>
                </c:pt>
                <c:pt idx="7">
                  <c:v>9.8246084024751157E-2</c:v>
                </c:pt>
                <c:pt idx="8">
                  <c:v>7.5510073262138724E-2</c:v>
                </c:pt>
                <c:pt idx="9">
                  <c:v>4.5342116671703632E-2</c:v>
                </c:pt>
                <c:pt idx="10">
                  <c:v>-1.3064838335949867E-2</c:v>
                </c:pt>
                <c:pt idx="11">
                  <c:v>4.5120413898197004E-3</c:v>
                </c:pt>
                <c:pt idx="12">
                  <c:v>0.191590440176021</c:v>
                </c:pt>
                <c:pt idx="13">
                  <c:v>0.12604223024636224</c:v>
                </c:pt>
                <c:pt idx="14">
                  <c:v>0.12575757545326013</c:v>
                </c:pt>
                <c:pt idx="15">
                  <c:v>5.9423498527184884E-2</c:v>
                </c:pt>
                <c:pt idx="16">
                  <c:v>6.5628604191617992E-2</c:v>
                </c:pt>
                <c:pt idx="17">
                  <c:v>9.5619004958383876E-3</c:v>
                </c:pt>
                <c:pt idx="18">
                  <c:v>-4.3681685870756284E-2</c:v>
                </c:pt>
                <c:pt idx="19">
                  <c:v>3.6773876053041082E-2</c:v>
                </c:pt>
                <c:pt idx="20">
                  <c:v>-1.9186743717307851E-2</c:v>
                </c:pt>
                <c:pt idx="21">
                  <c:v>-2.2839135749737277E-3</c:v>
                </c:pt>
                <c:pt idx="22">
                  <c:v>3.2560784071245193E-2</c:v>
                </c:pt>
                <c:pt idx="23">
                  <c:v>7.4938941947780774E-3</c:v>
                </c:pt>
                <c:pt idx="24">
                  <c:v>6.1446489714382782E-2</c:v>
                </c:pt>
                <c:pt idx="25">
                  <c:v>0.14157688771201998</c:v>
                </c:pt>
                <c:pt idx="26">
                  <c:v>0.18401523518918614</c:v>
                </c:pt>
                <c:pt idx="27">
                  <c:v>1.919418645030542E-2</c:v>
                </c:pt>
                <c:pt idx="28">
                  <c:v>2.0376690473868041E-2</c:v>
                </c:pt>
                <c:pt idx="29">
                  <c:v>0.15907429142720986</c:v>
                </c:pt>
                <c:pt idx="30">
                  <c:v>9.2516564441583946E-2</c:v>
                </c:pt>
                <c:pt idx="31">
                  <c:v>0.14138209097900803</c:v>
                </c:pt>
                <c:pt idx="32">
                  <c:v>0.21764913154238663</c:v>
                </c:pt>
                <c:pt idx="33">
                  <c:v>0.19227241347522844</c:v>
                </c:pt>
                <c:pt idx="34">
                  <c:v>0.10400920119584788</c:v>
                </c:pt>
                <c:pt idx="35">
                  <c:v>0.13931996354377529</c:v>
                </c:pt>
                <c:pt idx="36">
                  <c:v>3.6529050529873909E-2</c:v>
                </c:pt>
                <c:pt idx="37">
                  <c:v>-4.6549122511119452E-3</c:v>
                </c:pt>
                <c:pt idx="38">
                  <c:v>-0.19426910111184759</c:v>
                </c:pt>
                <c:pt idx="39">
                  <c:v>-1.4618396208393654E-2</c:v>
                </c:pt>
                <c:pt idx="40">
                  <c:v>-0.13206726079174291</c:v>
                </c:pt>
                <c:pt idx="41">
                  <c:v>-5.8343713178375313E-2</c:v>
                </c:pt>
                <c:pt idx="42">
                  <c:v>3.1430148503280159E-2</c:v>
                </c:pt>
                <c:pt idx="43">
                  <c:v>-0.12092709299815756</c:v>
                </c:pt>
                <c:pt idx="44">
                  <c:v>-0.23141409013783731</c:v>
                </c:pt>
                <c:pt idx="45">
                  <c:v>-0.16501112092334064</c:v>
                </c:pt>
                <c:pt idx="46">
                  <c:v>-8.9540634201854524E-3</c:v>
                </c:pt>
                <c:pt idx="47">
                  <c:v>-3.9700280198146379E-2</c:v>
                </c:pt>
                <c:pt idx="48">
                  <c:v>-9.0443372833100014E-2</c:v>
                </c:pt>
                <c:pt idx="49">
                  <c:v>-1.991062098545214E-2</c:v>
                </c:pt>
                <c:pt idx="50">
                  <c:v>4.6179336586733226E-2</c:v>
                </c:pt>
                <c:pt idx="51">
                  <c:v>-1.7871276450118715E-2</c:v>
                </c:pt>
              </c:numCache>
            </c:numRef>
          </c:val>
        </c:ser>
        <c:ser>
          <c:idx val="4"/>
          <c:order val="4"/>
          <c:tx>
            <c:strRef>
              <c:f>Sheet1!$F$1</c:f>
              <c:strCache>
                <c:ptCount val="1"/>
                <c:pt idx="0">
                  <c:v>Niet-energetische industriële diensten en goederen</c:v>
                </c:pt>
              </c:strCache>
            </c:strRef>
          </c:tx>
          <c:spPr>
            <a:solidFill>
              <a:schemeClr val="accent2">
                <a:lumMod val="75000"/>
              </a:schemeClr>
            </a:solidFill>
            <a:ln w="25400">
              <a:noFill/>
            </a:ln>
          </c:spPr>
          <c:cat>
            <c:numRef>
              <c:f>Sheet1!$A$2:$A$53</c:f>
              <c:numCache>
                <c:formatCode>mmm/yy</c:formatCode>
                <c:ptCount val="52"/>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numCache>
            </c:numRef>
          </c:cat>
          <c:val>
            <c:numRef>
              <c:f>Sheet1!$F$2:$F$53</c:f>
              <c:numCache>
                <c:formatCode>0.00</c:formatCode>
                <c:ptCount val="52"/>
                <c:pt idx="0">
                  <c:v>-9.4688350806899746E-2</c:v>
                </c:pt>
                <c:pt idx="1">
                  <c:v>-0.20713042791809388</c:v>
                </c:pt>
                <c:pt idx="2">
                  <c:v>-0.18022543624729606</c:v>
                </c:pt>
                <c:pt idx="3">
                  <c:v>-8.6754931216451225E-2</c:v>
                </c:pt>
                <c:pt idx="4">
                  <c:v>2.1057465002654006E-2</c:v>
                </c:pt>
                <c:pt idx="5">
                  <c:v>0.24704026280757349</c:v>
                </c:pt>
                <c:pt idx="6">
                  <c:v>0.23322155629825217</c:v>
                </c:pt>
                <c:pt idx="7">
                  <c:v>0.23407978577374378</c:v>
                </c:pt>
                <c:pt idx="8">
                  <c:v>0.45836640699712644</c:v>
                </c:pt>
                <c:pt idx="9">
                  <c:v>0.660909993925338</c:v>
                </c:pt>
                <c:pt idx="10">
                  <c:v>0.61218773422770911</c:v>
                </c:pt>
                <c:pt idx="11">
                  <c:v>0.61508456786027255</c:v>
                </c:pt>
                <c:pt idx="12">
                  <c:v>0.36355303626951185</c:v>
                </c:pt>
                <c:pt idx="13">
                  <c:v>0.59008898350171857</c:v>
                </c:pt>
                <c:pt idx="14">
                  <c:v>0.48558010795191747</c:v>
                </c:pt>
                <c:pt idx="15">
                  <c:v>0.50849481903728266</c:v>
                </c:pt>
                <c:pt idx="16">
                  <c:v>0.56106492447197986</c:v>
                </c:pt>
                <c:pt idx="17">
                  <c:v>0.45279106558969007</c:v>
                </c:pt>
                <c:pt idx="18">
                  <c:v>0.19400383755475636</c:v>
                </c:pt>
                <c:pt idx="19">
                  <c:v>0.11030160606241711</c:v>
                </c:pt>
                <c:pt idx="20">
                  <c:v>0.45861890338917943</c:v>
                </c:pt>
                <c:pt idx="21">
                  <c:v>0.36716987853151428</c:v>
                </c:pt>
                <c:pt idx="22">
                  <c:v>0.26967453522170232</c:v>
                </c:pt>
                <c:pt idx="23">
                  <c:v>0.2360706753032793</c:v>
                </c:pt>
                <c:pt idx="24">
                  <c:v>0.3280842796850722</c:v>
                </c:pt>
                <c:pt idx="25">
                  <c:v>0.17187088599454917</c:v>
                </c:pt>
                <c:pt idx="26">
                  <c:v>8.0061347759590798E-2</c:v>
                </c:pt>
                <c:pt idx="27">
                  <c:v>0.27538704659347468</c:v>
                </c:pt>
                <c:pt idx="28">
                  <c:v>0.36106371324062586</c:v>
                </c:pt>
                <c:pt idx="29">
                  <c:v>0.1841856330337214</c:v>
                </c:pt>
                <c:pt idx="30">
                  <c:v>-5.5079301842005414E-2</c:v>
                </c:pt>
                <c:pt idx="31">
                  <c:v>0.22581693021250793</c:v>
                </c:pt>
                <c:pt idx="32">
                  <c:v>0.17325210574672892</c:v>
                </c:pt>
                <c:pt idx="33">
                  <c:v>0.26759348366749336</c:v>
                </c:pt>
                <c:pt idx="34">
                  <c:v>0.27965731170409602</c:v>
                </c:pt>
                <c:pt idx="35">
                  <c:v>0.22224929724956174</c:v>
                </c:pt>
                <c:pt idx="36">
                  <c:v>0.7001291856093188</c:v>
                </c:pt>
                <c:pt idx="37">
                  <c:v>0.47795796588230505</c:v>
                </c:pt>
                <c:pt idx="38">
                  <c:v>0.5231327557879436</c:v>
                </c:pt>
                <c:pt idx="39">
                  <c:v>0.1512941718624897</c:v>
                </c:pt>
                <c:pt idx="40">
                  <c:v>0.20367128884100141</c:v>
                </c:pt>
                <c:pt idx="41">
                  <c:v>0.16626758236153591</c:v>
                </c:pt>
                <c:pt idx="42">
                  <c:v>0.51601609577829133</c:v>
                </c:pt>
                <c:pt idx="43">
                  <c:v>0.11920029462805816</c:v>
                </c:pt>
                <c:pt idx="44">
                  <c:v>9.7205533157904034E-2</c:v>
                </c:pt>
                <c:pt idx="45">
                  <c:v>0.16710721385714294</c:v>
                </c:pt>
                <c:pt idx="46">
                  <c:v>0.15920663695729387</c:v>
                </c:pt>
                <c:pt idx="47">
                  <c:v>0.14093938727918356</c:v>
                </c:pt>
                <c:pt idx="48">
                  <c:v>0.18728110312843843</c:v>
                </c:pt>
                <c:pt idx="49">
                  <c:v>0.29075029051104817</c:v>
                </c:pt>
                <c:pt idx="50">
                  <c:v>0.12008418794110361</c:v>
                </c:pt>
                <c:pt idx="51">
                  <c:v>0.18275463907327374</c:v>
                </c:pt>
              </c:numCache>
            </c:numRef>
          </c:val>
        </c:ser>
        <c:gapWidth val="31"/>
        <c:overlap val="100"/>
        <c:axId val="204320128"/>
        <c:axId val="204670080"/>
      </c:barChart>
      <c:barChart>
        <c:barDir val="col"/>
        <c:grouping val="stacked"/>
        <c:ser>
          <c:idx val="5"/>
          <c:order val="5"/>
          <c:tx>
            <c:strRef>
              <c:f>Sheet1!$G$1</c:f>
              <c:strCache>
                <c:ptCount val="1"/>
                <c:pt idx="0">
                  <c:v>Totaal</c:v>
                </c:pt>
              </c:strCache>
            </c:strRef>
          </c:tx>
          <c:spPr>
            <a:noFill/>
            <a:ln w="22225">
              <a:solidFill>
                <a:schemeClr val="tx1"/>
              </a:solidFill>
              <a:prstDash val="solid"/>
            </a:ln>
          </c:spPr>
          <c:cat>
            <c:numRef>
              <c:f>Sheet1!$A$2:$A$53</c:f>
              <c:numCache>
                <c:formatCode>mmm/yy</c:formatCode>
                <c:ptCount val="52"/>
                <c:pt idx="0">
                  <c:v>39448</c:v>
                </c:pt>
                <c:pt idx="1">
                  <c:v>39479</c:v>
                </c:pt>
                <c:pt idx="2">
                  <c:v>39508</c:v>
                </c:pt>
                <c:pt idx="3">
                  <c:v>39539</c:v>
                </c:pt>
                <c:pt idx="4">
                  <c:v>39569</c:v>
                </c:pt>
                <c:pt idx="5">
                  <c:v>39600</c:v>
                </c:pt>
                <c:pt idx="6">
                  <c:v>39630</c:v>
                </c:pt>
                <c:pt idx="7">
                  <c:v>39661</c:v>
                </c:pt>
                <c:pt idx="8">
                  <c:v>39692</c:v>
                </c:pt>
                <c:pt idx="9">
                  <c:v>39722</c:v>
                </c:pt>
                <c:pt idx="10">
                  <c:v>39753</c:v>
                </c:pt>
                <c:pt idx="11">
                  <c:v>39783</c:v>
                </c:pt>
                <c:pt idx="12">
                  <c:v>39814</c:v>
                </c:pt>
                <c:pt idx="13">
                  <c:v>39845</c:v>
                </c:pt>
                <c:pt idx="14">
                  <c:v>39873</c:v>
                </c:pt>
                <c:pt idx="15">
                  <c:v>39904</c:v>
                </c:pt>
                <c:pt idx="16">
                  <c:v>39934</c:v>
                </c:pt>
                <c:pt idx="17">
                  <c:v>39965</c:v>
                </c:pt>
                <c:pt idx="18">
                  <c:v>39995</c:v>
                </c:pt>
                <c:pt idx="19">
                  <c:v>40026</c:v>
                </c:pt>
                <c:pt idx="20">
                  <c:v>40057</c:v>
                </c:pt>
                <c:pt idx="21">
                  <c:v>40087</c:v>
                </c:pt>
                <c:pt idx="22">
                  <c:v>40118</c:v>
                </c:pt>
                <c:pt idx="23">
                  <c:v>40148</c:v>
                </c:pt>
                <c:pt idx="24">
                  <c:v>40179</c:v>
                </c:pt>
                <c:pt idx="25">
                  <c:v>40210</c:v>
                </c:pt>
                <c:pt idx="26">
                  <c:v>40238</c:v>
                </c:pt>
                <c:pt idx="27">
                  <c:v>40269</c:v>
                </c:pt>
                <c:pt idx="28">
                  <c:v>40299</c:v>
                </c:pt>
                <c:pt idx="29">
                  <c:v>40330</c:v>
                </c:pt>
                <c:pt idx="30">
                  <c:v>40360</c:v>
                </c:pt>
                <c:pt idx="31">
                  <c:v>40391</c:v>
                </c:pt>
                <c:pt idx="32">
                  <c:v>40422</c:v>
                </c:pt>
                <c:pt idx="33">
                  <c:v>40452</c:v>
                </c:pt>
                <c:pt idx="34">
                  <c:v>40483</c:v>
                </c:pt>
                <c:pt idx="35">
                  <c:v>40513</c:v>
                </c:pt>
                <c:pt idx="36">
                  <c:v>40544</c:v>
                </c:pt>
                <c:pt idx="37">
                  <c:v>40575</c:v>
                </c:pt>
                <c:pt idx="38">
                  <c:v>40603</c:v>
                </c:pt>
                <c:pt idx="39">
                  <c:v>40634</c:v>
                </c:pt>
                <c:pt idx="40">
                  <c:v>40664</c:v>
                </c:pt>
                <c:pt idx="41">
                  <c:v>40695</c:v>
                </c:pt>
                <c:pt idx="42">
                  <c:v>40725</c:v>
                </c:pt>
                <c:pt idx="43">
                  <c:v>40756</c:v>
                </c:pt>
                <c:pt idx="44">
                  <c:v>40787</c:v>
                </c:pt>
                <c:pt idx="45">
                  <c:v>40817</c:v>
                </c:pt>
                <c:pt idx="46">
                  <c:v>40848</c:v>
                </c:pt>
                <c:pt idx="47">
                  <c:v>40878</c:v>
                </c:pt>
                <c:pt idx="48">
                  <c:v>40909</c:v>
                </c:pt>
                <c:pt idx="49">
                  <c:v>40940</c:v>
                </c:pt>
                <c:pt idx="50">
                  <c:v>40969</c:v>
                </c:pt>
                <c:pt idx="51">
                  <c:v>41000</c:v>
                </c:pt>
              </c:numCache>
            </c:numRef>
          </c:cat>
          <c:val>
            <c:numRef>
              <c:f>Sheet1!$G$2:$G$53</c:f>
              <c:numCache>
                <c:formatCode>0.00</c:formatCode>
                <c:ptCount val="52"/>
                <c:pt idx="0">
                  <c:v>0.60609128620276265</c:v>
                </c:pt>
                <c:pt idx="1">
                  <c:v>0.63390601473733144</c:v>
                </c:pt>
                <c:pt idx="2">
                  <c:v>1.1385762021544505</c:v>
                </c:pt>
                <c:pt idx="3">
                  <c:v>1.2645528737077911</c:v>
                </c:pt>
                <c:pt idx="4">
                  <c:v>1.8755698915759718</c:v>
                </c:pt>
                <c:pt idx="5">
                  <c:v>2.2423165534240082</c:v>
                </c:pt>
                <c:pt idx="6">
                  <c:v>2.227529458664125</c:v>
                </c:pt>
                <c:pt idx="7">
                  <c:v>2.0327455409619581</c:v>
                </c:pt>
                <c:pt idx="8">
                  <c:v>2.3661186532071437</c:v>
                </c:pt>
                <c:pt idx="9">
                  <c:v>1.4895241970801587</c:v>
                </c:pt>
                <c:pt idx="10">
                  <c:v>1.575597577170029</c:v>
                </c:pt>
                <c:pt idx="11">
                  <c:v>1.506673892408573</c:v>
                </c:pt>
                <c:pt idx="12">
                  <c:v>1.1450435399593961</c:v>
                </c:pt>
                <c:pt idx="13">
                  <c:v>0.85856852023897079</c:v>
                </c:pt>
                <c:pt idx="14">
                  <c:v>0.11579547305035252</c:v>
                </c:pt>
                <c:pt idx="15">
                  <c:v>0.10173949719274379</c:v>
                </c:pt>
                <c:pt idx="16">
                  <c:v>-0.24387941638756891</c:v>
                </c:pt>
                <c:pt idx="17">
                  <c:v>-0.96067257650003945</c:v>
                </c:pt>
                <c:pt idx="18">
                  <c:v>-1.0397007505609202</c:v>
                </c:pt>
                <c:pt idx="19">
                  <c:v>-0.59161609093142786</c:v>
                </c:pt>
                <c:pt idx="20">
                  <c:v>-0.64228967078765598</c:v>
                </c:pt>
                <c:pt idx="21">
                  <c:v>-0.7970403056050327</c:v>
                </c:pt>
                <c:pt idx="22">
                  <c:v>-0.42520574030670027</c:v>
                </c:pt>
                <c:pt idx="23">
                  <c:v>-0.57996789287850792</c:v>
                </c:pt>
                <c:pt idx="24">
                  <c:v>-0.11581503311675946</c:v>
                </c:pt>
                <c:pt idx="25">
                  <c:v>-1.5507161475609935E-2</c:v>
                </c:pt>
                <c:pt idx="26">
                  <c:v>0.52337018534203739</c:v>
                </c:pt>
                <c:pt idx="27">
                  <c:v>0.71974439335184714</c:v>
                </c:pt>
                <c:pt idx="28">
                  <c:v>1.1295971488396979</c:v>
                </c:pt>
                <c:pt idx="29">
                  <c:v>1.4752948675295408</c:v>
                </c:pt>
                <c:pt idx="30">
                  <c:v>0.94820719891931449</c:v>
                </c:pt>
                <c:pt idx="31">
                  <c:v>1.1120708536250401</c:v>
                </c:pt>
                <c:pt idx="32">
                  <c:v>1.4234550723691075</c:v>
                </c:pt>
                <c:pt idx="33">
                  <c:v>1.570077328594776</c:v>
                </c:pt>
                <c:pt idx="34">
                  <c:v>1.3561038481226082</c:v>
                </c:pt>
                <c:pt idx="35">
                  <c:v>1.4704268913696148</c:v>
                </c:pt>
                <c:pt idx="36">
                  <c:v>1.7015199265748477</c:v>
                </c:pt>
                <c:pt idx="37">
                  <c:v>1.4985343701006315</c:v>
                </c:pt>
                <c:pt idx="38">
                  <c:v>1.2551591856694488</c:v>
                </c:pt>
                <c:pt idx="39">
                  <c:v>0.89344031678471891</c:v>
                </c:pt>
                <c:pt idx="40">
                  <c:v>0.85265642598431679</c:v>
                </c:pt>
                <c:pt idx="41">
                  <c:v>1.1091783101447079</c:v>
                </c:pt>
                <c:pt idx="42">
                  <c:v>1.5076604592309246</c:v>
                </c:pt>
                <c:pt idx="43">
                  <c:v>0.90120094590199573</c:v>
                </c:pt>
                <c:pt idx="44">
                  <c:v>0.68800025723882585</c:v>
                </c:pt>
                <c:pt idx="45">
                  <c:v>0.70077132732752445</c:v>
                </c:pt>
                <c:pt idx="46">
                  <c:v>0.95609121975939515</c:v>
                </c:pt>
                <c:pt idx="47">
                  <c:v>0.74939869928459724</c:v>
                </c:pt>
                <c:pt idx="48">
                  <c:v>0.80338794042903749</c:v>
                </c:pt>
                <c:pt idx="49">
                  <c:v>0.77125578444276233</c:v>
                </c:pt>
                <c:pt idx="50">
                  <c:v>0.59850362545635238</c:v>
                </c:pt>
                <c:pt idx="51">
                  <c:v>0.55151176245529354</c:v>
                </c:pt>
              </c:numCache>
            </c:numRef>
          </c:val>
        </c:ser>
        <c:gapWidth val="41"/>
        <c:overlap val="100"/>
        <c:axId val="204677504"/>
        <c:axId val="204671616"/>
      </c:barChart>
      <c:dateAx>
        <c:axId val="204320128"/>
        <c:scaling>
          <c:orientation val="minMax"/>
          <c:max val="41274"/>
          <c:min val="39448"/>
        </c:scaling>
        <c:axPos val="b"/>
        <c:majorGridlines/>
        <c:numFmt formatCode="_______________________________________________________________________ayyyy" sourceLinked="0"/>
        <c:majorTickMark val="in"/>
        <c:tickLblPos val="low"/>
        <c:spPr>
          <a:ln w="3175">
            <a:solidFill>
              <a:schemeClr val="tx1"/>
            </a:solidFill>
            <a:prstDash val="solid"/>
          </a:ln>
        </c:spPr>
        <c:txPr>
          <a:bodyPr rot="0" vert="horz"/>
          <a:lstStyle/>
          <a:p>
            <a:pPr>
              <a:defRPr sz="1000" baseline="0"/>
            </a:pPr>
            <a:endParaRPr lang="nl-BE"/>
          </a:p>
        </c:txPr>
        <c:crossAx val="204670080"/>
        <c:crosses val="autoZero"/>
        <c:lblOffset val="100"/>
        <c:baseTimeUnit val="months"/>
        <c:majorUnit val="1"/>
        <c:majorTimeUnit val="years"/>
        <c:minorUnit val="1"/>
      </c:dateAx>
      <c:valAx>
        <c:axId val="204670080"/>
        <c:scaling>
          <c:orientation val="minMax"/>
          <c:max val="3"/>
          <c:min val="-2"/>
        </c:scaling>
        <c:axPos val="l"/>
        <c:majorGridlines>
          <c:spPr>
            <a:ln w="12700">
              <a:solidFill>
                <a:srgbClr val="C0C0C0"/>
              </a:solidFill>
              <a:prstDash val="solid"/>
            </a:ln>
          </c:spPr>
        </c:majorGridlines>
        <c:numFmt formatCode="0.0" sourceLinked="0"/>
        <c:tickLblPos val="nextTo"/>
        <c:spPr>
          <a:ln w="3175">
            <a:solidFill>
              <a:schemeClr val="tx1"/>
            </a:solidFill>
            <a:prstDash val="solid"/>
          </a:ln>
        </c:spPr>
        <c:txPr>
          <a:bodyPr rot="0" vert="horz"/>
          <a:lstStyle/>
          <a:p>
            <a:pPr>
              <a:defRPr sz="1000" baseline="0"/>
            </a:pPr>
            <a:endParaRPr lang="nl-BE"/>
          </a:p>
        </c:txPr>
        <c:crossAx val="204320128"/>
        <c:crosses val="autoZero"/>
        <c:crossBetween val="between"/>
        <c:majorUnit val="0.5"/>
      </c:valAx>
      <c:valAx>
        <c:axId val="204671616"/>
        <c:scaling>
          <c:orientation val="minMax"/>
          <c:max val="2"/>
          <c:min val="-2"/>
        </c:scaling>
        <c:delete val="1"/>
        <c:axPos val="r"/>
        <c:numFmt formatCode="0.0" sourceLinked="0"/>
        <c:tickLblPos val="none"/>
        <c:crossAx val="204677504"/>
        <c:crosses val="max"/>
        <c:crossBetween val="between"/>
      </c:valAx>
      <c:dateAx>
        <c:axId val="204677504"/>
        <c:scaling>
          <c:orientation val="minMax"/>
        </c:scaling>
        <c:delete val="1"/>
        <c:axPos val="b"/>
        <c:numFmt formatCode="mmm/yy" sourceLinked="1"/>
        <c:tickLblPos val="none"/>
        <c:crossAx val="204671616"/>
        <c:crosses val="autoZero"/>
        <c:auto val="1"/>
        <c:lblOffset val="100"/>
        <c:baseTimeUnit val="months"/>
      </c:dateAx>
      <c:spPr>
        <a:solidFill>
          <a:srgbClr val="FFFFFF"/>
        </a:solidFill>
        <a:ln w="12700">
          <a:solidFill>
            <a:srgbClr val="808080"/>
          </a:solidFill>
          <a:prstDash val="solid"/>
        </a:ln>
      </c:spPr>
    </c:plotArea>
    <c:legend>
      <c:legendPos val="b"/>
      <c:layout>
        <c:manualLayout>
          <c:xMode val="edge"/>
          <c:yMode val="edge"/>
          <c:x val="7.8436403065952412E-3"/>
          <c:y val="0.84893874114792256"/>
          <c:w val="0.98431271938680076"/>
          <c:h val="0.15106125885207958"/>
        </c:manualLayout>
      </c:layout>
      <c:txPr>
        <a:bodyPr/>
        <a:lstStyle/>
        <a:p>
          <a:pPr>
            <a:defRPr sz="1000" baseline="0"/>
          </a:pPr>
          <a:endParaRPr lang="nl-BE"/>
        </a:p>
      </c:txPr>
    </c:legend>
    <c:plotVisOnly val="1"/>
    <c:dispBlanksAs val="gap"/>
  </c:chart>
  <c:spPr>
    <a:noFill/>
    <a:ln>
      <a:noFill/>
    </a:ln>
  </c:spPr>
  <c:txPr>
    <a:bodyPr/>
    <a:lstStyle/>
    <a:p>
      <a:pPr>
        <a:defRPr sz="1200" b="0" i="0" u="none" strike="noStrike" baseline="0">
          <a:solidFill>
            <a:schemeClr val="tx1"/>
          </a:solidFill>
          <a:latin typeface="Arial"/>
          <a:ea typeface="Arial"/>
          <a:cs typeface="Arial"/>
        </a:defRPr>
      </a:pPr>
      <a:endParaRPr lang="nl-BE"/>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4.8735548510484276E-2"/>
          <c:y val="5.0925925925925923E-2"/>
          <c:w val="0.94842428750016761"/>
          <c:h val="0.66948972270234508"/>
        </c:manualLayout>
      </c:layout>
      <c:lineChart>
        <c:grouping val="standard"/>
        <c:ser>
          <c:idx val="0"/>
          <c:order val="0"/>
          <c:tx>
            <c:strRef>
              <c:f>'CHARTtoPPT-Sheet1 Chart 1'!$B$6</c:f>
              <c:strCache>
                <c:ptCount val="1"/>
                <c:pt idx="0">
                  <c:v>België</c:v>
                </c:pt>
              </c:strCache>
            </c:strRef>
          </c:tx>
          <c:marker>
            <c:symbol val="none"/>
          </c:marker>
          <c:cat>
            <c:numRef>
              <c:f>'CHARTtoPPT-Sheet1 Chart 1'!$A$7:$A$166</c:f>
              <c:numCache>
                <c:formatCode>mmm/yy</c:formatCode>
                <c:ptCount val="160"/>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numCache>
            </c:numRef>
          </c:cat>
          <c:val>
            <c:numRef>
              <c:f>'CHARTtoPPT-Sheet1 Chart 1'!$B$7:$B$166</c:f>
              <c:numCache>
                <c:formatCode>General</c:formatCode>
                <c:ptCount val="160"/>
                <c:pt idx="0">
                  <c:v>0.97948836137358164</c:v>
                </c:pt>
                <c:pt idx="1">
                  <c:v>0.97757331799883662</c:v>
                </c:pt>
                <c:pt idx="2">
                  <c:v>1.2790965660290476</c:v>
                </c:pt>
                <c:pt idx="3">
                  <c:v>1.0768702027723618</c:v>
                </c:pt>
                <c:pt idx="4">
                  <c:v>0.77519379844961811</c:v>
                </c:pt>
                <c:pt idx="5">
                  <c:v>0.68469702156797063</c:v>
                </c:pt>
                <c:pt idx="6">
                  <c:v>0.68337129840548283</c:v>
                </c:pt>
                <c:pt idx="7">
                  <c:v>0.88040246970044023</c:v>
                </c:pt>
                <c:pt idx="8">
                  <c:v>1.2588693064774621</c:v>
                </c:pt>
                <c:pt idx="9">
                  <c:v>1.3618677042801508</c:v>
                </c:pt>
                <c:pt idx="10">
                  <c:v>1.5564202334630295</c:v>
                </c:pt>
                <c:pt idx="11">
                  <c:v>2.0506358116622714</c:v>
                </c:pt>
                <c:pt idx="12">
                  <c:v>0.29670204267946432</c:v>
                </c:pt>
                <c:pt idx="13">
                  <c:v>2.1412300683371543</c:v>
                </c:pt>
                <c:pt idx="14">
                  <c:v>2.5145067698259211</c:v>
                </c:pt>
                <c:pt idx="15">
                  <c:v>2.3121387283236983</c:v>
                </c:pt>
                <c:pt idx="16">
                  <c:v>2.4095022624434312</c:v>
                </c:pt>
                <c:pt idx="17">
                  <c:v>2.9921795307718377</c:v>
                </c:pt>
                <c:pt idx="18">
                  <c:v>1.7307692307692166</c:v>
                </c:pt>
                <c:pt idx="19">
                  <c:v>3.4795421058596565</c:v>
                </c:pt>
                <c:pt idx="20">
                  <c:v>3.9556962025316444</c:v>
                </c:pt>
                <c:pt idx="21">
                  <c:v>3.6581235181212812</c:v>
                </c:pt>
                <c:pt idx="22">
                  <c:v>3.6511156186612714</c:v>
                </c:pt>
                <c:pt idx="23">
                  <c:v>2.9636281993713487</c:v>
                </c:pt>
                <c:pt idx="24">
                  <c:v>2.7079303675048503</c:v>
                </c:pt>
                <c:pt idx="25">
                  <c:v>2.4643175735950011</c:v>
                </c:pt>
                <c:pt idx="26">
                  <c:v>2.1864594894561367</c:v>
                </c:pt>
                <c:pt idx="27">
                  <c:v>2.9356375318489114</c:v>
                </c:pt>
                <c:pt idx="28">
                  <c:v>3.1039434441621605</c:v>
                </c:pt>
                <c:pt idx="29">
                  <c:v>3.0042918454935612</c:v>
                </c:pt>
                <c:pt idx="30">
                  <c:v>2.7577004336706277</c:v>
                </c:pt>
                <c:pt idx="31">
                  <c:v>2.5191675794085322</c:v>
                </c:pt>
                <c:pt idx="32">
                  <c:v>1.9460752337464662</c:v>
                </c:pt>
                <c:pt idx="33">
                  <c:v>1.9496786842391858</c:v>
                </c:pt>
                <c:pt idx="34">
                  <c:v>1.7612524461839481</c:v>
                </c:pt>
                <c:pt idx="35">
                  <c:v>1.9515918011338895</c:v>
                </c:pt>
                <c:pt idx="36">
                  <c:v>2.6476127174033492</c:v>
                </c:pt>
                <c:pt idx="37">
                  <c:v>2.5138752856676438</c:v>
                </c:pt>
                <c:pt idx="38">
                  <c:v>2.4980992722928312</c:v>
                </c:pt>
                <c:pt idx="39">
                  <c:v>1.6465777012483951</c:v>
                </c:pt>
                <c:pt idx="40">
                  <c:v>1.3713306192414838</c:v>
                </c:pt>
                <c:pt idx="41">
                  <c:v>0.8226495726496037</c:v>
                </c:pt>
                <c:pt idx="42">
                  <c:v>1.1037766475489605</c:v>
                </c:pt>
                <c:pt idx="43">
                  <c:v>1.271367521367547</c:v>
                </c:pt>
                <c:pt idx="44">
                  <c:v>1.1837474672069981</c:v>
                </c:pt>
                <c:pt idx="45">
                  <c:v>1.271367521367547</c:v>
                </c:pt>
                <c:pt idx="46">
                  <c:v>1.0897435897436081</c:v>
                </c:pt>
                <c:pt idx="47">
                  <c:v>1.2832852101379331</c:v>
                </c:pt>
                <c:pt idx="48">
                  <c:v>1.1979279084826322</c:v>
                </c:pt>
                <c:pt idx="49">
                  <c:v>1.6242038216560601</c:v>
                </c:pt>
                <c:pt idx="50">
                  <c:v>1.7166472395888421</c:v>
                </c:pt>
                <c:pt idx="51">
                  <c:v>1.450502911593432</c:v>
                </c:pt>
                <c:pt idx="52">
                  <c:v>0.89833016275628397</c:v>
                </c:pt>
                <c:pt idx="53">
                  <c:v>1.5365052453109918</c:v>
                </c:pt>
                <c:pt idx="54">
                  <c:v>1.37000963288021</c:v>
                </c:pt>
                <c:pt idx="55">
                  <c:v>1.6246439497837377</c:v>
                </c:pt>
                <c:pt idx="56">
                  <c:v>1.7074198988195644</c:v>
                </c:pt>
                <c:pt idx="57">
                  <c:v>1.4453001371452556</c:v>
                </c:pt>
                <c:pt idx="58">
                  <c:v>1.8072289156626498</c:v>
                </c:pt>
                <c:pt idx="59">
                  <c:v>1.7104846373139138</c:v>
                </c:pt>
                <c:pt idx="60">
                  <c:v>1.3650421243468229</c:v>
                </c:pt>
                <c:pt idx="61">
                  <c:v>1.159511125039181</c:v>
                </c:pt>
                <c:pt idx="62">
                  <c:v>0.96885092197105349</c:v>
                </c:pt>
                <c:pt idx="63">
                  <c:v>1.6906700062617663</c:v>
                </c:pt>
                <c:pt idx="64">
                  <c:v>2.4196082539017367</c:v>
                </c:pt>
                <c:pt idx="65">
                  <c:v>1.9515758714256117</c:v>
                </c:pt>
                <c:pt idx="66">
                  <c:v>2.0694752402069612</c:v>
                </c:pt>
                <c:pt idx="67">
                  <c:v>2.0346724800165967</c:v>
                </c:pt>
                <c:pt idx="68">
                  <c:v>1.7616580310880761</c:v>
                </c:pt>
                <c:pt idx="69">
                  <c:v>2.6518302828618889</c:v>
                </c:pt>
                <c:pt idx="70">
                  <c:v>2.2941970310391482</c:v>
                </c:pt>
                <c:pt idx="71">
                  <c:v>1.9412436416485161</c:v>
                </c:pt>
                <c:pt idx="72">
                  <c:v>1.967385586533408</c:v>
                </c:pt>
                <c:pt idx="73">
                  <c:v>2.2924411400247777</c:v>
                </c:pt>
                <c:pt idx="74">
                  <c:v>2.8167560874948316</c:v>
                </c:pt>
                <c:pt idx="75">
                  <c:v>2.4425287356321772</c:v>
                </c:pt>
                <c:pt idx="76">
                  <c:v>2.2601759050930648</c:v>
                </c:pt>
                <c:pt idx="77">
                  <c:v>2.7024260415600412</c:v>
                </c:pt>
                <c:pt idx="78">
                  <c:v>2.7309403124030185</c:v>
                </c:pt>
                <c:pt idx="79">
                  <c:v>2.8588869671380523</c:v>
                </c:pt>
                <c:pt idx="80">
                  <c:v>2.9531568228105876</c:v>
                </c:pt>
                <c:pt idx="81">
                  <c:v>2.2490122581298801</c:v>
                </c:pt>
                <c:pt idx="82">
                  <c:v>2.3442256951491567</c:v>
                </c:pt>
                <c:pt idx="83">
                  <c:v>2.7800407331975552</c:v>
                </c:pt>
                <c:pt idx="84">
                  <c:v>2.7651671481634406</c:v>
                </c:pt>
                <c:pt idx="85">
                  <c:v>2.8467595396729273</c:v>
                </c:pt>
                <c:pt idx="86">
                  <c:v>2.1675865529353087</c:v>
                </c:pt>
                <c:pt idx="87">
                  <c:v>2.5646163093568477</c:v>
                </c:pt>
                <c:pt idx="88">
                  <c:v>2.7502750275027581</c:v>
                </c:pt>
                <c:pt idx="89">
                  <c:v>2.4818100269111909</c:v>
                </c:pt>
                <c:pt idx="90">
                  <c:v>2.4267445373074241</c:v>
                </c:pt>
                <c:pt idx="91">
                  <c:v>2.3442136498516453</c:v>
                </c:pt>
                <c:pt idx="92">
                  <c:v>1.8595450049456081</c:v>
                </c:pt>
                <c:pt idx="93">
                  <c:v>1.7338749628455379</c:v>
                </c:pt>
                <c:pt idx="94">
                  <c:v>2.0327218641547073</c:v>
                </c:pt>
                <c:pt idx="95">
                  <c:v>2.0806499554146374</c:v>
                </c:pt>
                <c:pt idx="96">
                  <c:v>1.6967871485943888</c:v>
                </c:pt>
                <c:pt idx="97">
                  <c:v>1.7765999214762609</c:v>
                </c:pt>
                <c:pt idx="98">
                  <c:v>1.8367547392201145</c:v>
                </c:pt>
                <c:pt idx="99">
                  <c:v>1.7776909552646849</c:v>
                </c:pt>
                <c:pt idx="100">
                  <c:v>1.3042631886315061</c:v>
                </c:pt>
                <c:pt idx="101">
                  <c:v>1.3032483952538418</c:v>
                </c:pt>
                <c:pt idx="102">
                  <c:v>1.307510813999202</c:v>
                </c:pt>
                <c:pt idx="103">
                  <c:v>1.1500918140523897</c:v>
                </c:pt>
                <c:pt idx="104">
                  <c:v>1.4371722664594875</c:v>
                </c:pt>
                <c:pt idx="105">
                  <c:v>2.2107518504090442</c:v>
                </c:pt>
                <c:pt idx="106">
                  <c:v>2.866861030126322</c:v>
                </c:pt>
                <c:pt idx="107">
                  <c:v>3.1058914879161352</c:v>
                </c:pt>
                <c:pt idx="108">
                  <c:v>3.5245335176226806</c:v>
                </c:pt>
                <c:pt idx="109">
                  <c:v>3.6165493297328344</c:v>
                </c:pt>
                <c:pt idx="110">
                  <c:v>4.3885030864197585</c:v>
                </c:pt>
                <c:pt idx="111">
                  <c:v>4.078694817658346</c:v>
                </c:pt>
                <c:pt idx="112">
                  <c:v>5.1018447348193829</c:v>
                </c:pt>
                <c:pt idx="113">
                  <c:v>5.7507680491551527</c:v>
                </c:pt>
                <c:pt idx="114">
                  <c:v>5.9000485201358588</c:v>
                </c:pt>
                <c:pt idx="115">
                  <c:v>5.3697687750812184</c:v>
                </c:pt>
                <c:pt idx="116">
                  <c:v>5.4662071606356823</c:v>
                </c:pt>
                <c:pt idx="117">
                  <c:v>4.8022868032396175</c:v>
                </c:pt>
                <c:pt idx="118">
                  <c:v>3.2215399149740254</c:v>
                </c:pt>
                <c:pt idx="119">
                  <c:v>2.7110985597288777</c:v>
                </c:pt>
                <c:pt idx="120">
                  <c:v>2.098035475872595</c:v>
                </c:pt>
                <c:pt idx="121">
                  <c:v>1.9452717795979124</c:v>
                </c:pt>
                <c:pt idx="122">
                  <c:v>0.63753118359049354</c:v>
                </c:pt>
                <c:pt idx="123">
                  <c:v>0.72844628861226057</c:v>
                </c:pt>
                <c:pt idx="124">
                  <c:v>-0.24682329280555371</c:v>
                </c:pt>
                <c:pt idx="125">
                  <c:v>-1.0440308669995537</c:v>
                </c:pt>
                <c:pt idx="126">
                  <c:v>-1.7410427929991596</c:v>
                </c:pt>
                <c:pt idx="127">
                  <c:v>-0.71635836053681734</c:v>
                </c:pt>
                <c:pt idx="128">
                  <c:v>-1.0256875737496562</c:v>
                </c:pt>
                <c:pt idx="129">
                  <c:v>-0.88189835439584963</c:v>
                </c:pt>
                <c:pt idx="130">
                  <c:v>-2.7457440966505379E-2</c:v>
                </c:pt>
                <c:pt idx="131">
                  <c:v>0.32077719732379822</c:v>
                </c:pt>
                <c:pt idx="132">
                  <c:v>0.78460676256304485</c:v>
                </c:pt>
                <c:pt idx="133">
                  <c:v>0.81256276819136397</c:v>
                </c:pt>
                <c:pt idx="134">
                  <c:v>1.8912963643040737</c:v>
                </c:pt>
                <c:pt idx="135">
                  <c:v>2.0505309410472412</c:v>
                </c:pt>
                <c:pt idx="136">
                  <c:v>2.5293255131964676</c:v>
                </c:pt>
                <c:pt idx="137">
                  <c:v>2.6513761467889871</c:v>
                </c:pt>
                <c:pt idx="138">
                  <c:v>2.4433460785228012</c:v>
                </c:pt>
                <c:pt idx="139">
                  <c:v>2.3837793405790602</c:v>
                </c:pt>
                <c:pt idx="140">
                  <c:v>2.9347028613352797</c:v>
                </c:pt>
                <c:pt idx="141">
                  <c:v>3.0911759310218367</c:v>
                </c:pt>
                <c:pt idx="142">
                  <c:v>3.0119930422045202</c:v>
                </c:pt>
                <c:pt idx="143">
                  <c:v>3.3802302210853412</c:v>
                </c:pt>
                <c:pt idx="144">
                  <c:v>3.6515291936978667</c:v>
                </c:pt>
                <c:pt idx="145">
                  <c:v>3.5410251765984437</c:v>
                </c:pt>
                <c:pt idx="146">
                  <c:v>3.4600828978194276</c:v>
                </c:pt>
                <c:pt idx="147">
                  <c:v>3.3369214208826627</c:v>
                </c:pt>
                <c:pt idx="148">
                  <c:v>3.1462281015373752</c:v>
                </c:pt>
                <c:pt idx="149">
                  <c:v>3.4408794351595127</c:v>
                </c:pt>
                <c:pt idx="150">
                  <c:v>3.9508420573509437</c:v>
                </c:pt>
                <c:pt idx="151">
                  <c:v>3.4255129348795768</c:v>
                </c:pt>
                <c:pt idx="152">
                  <c:v>3.3766928011404129</c:v>
                </c:pt>
                <c:pt idx="153">
                  <c:v>3.4255716700774155</c:v>
                </c:pt>
                <c:pt idx="154">
                  <c:v>3.6793458940632409</c:v>
                </c:pt>
                <c:pt idx="155">
                  <c:v>3.2078472958642745</c:v>
                </c:pt>
                <c:pt idx="156">
                  <c:v>3.2546494992846617</c:v>
                </c:pt>
                <c:pt idx="157">
                  <c:v>3.3499518936412227</c:v>
                </c:pt>
                <c:pt idx="158">
                  <c:v>3.1005051384776192</c:v>
                </c:pt>
                <c:pt idx="159">
                  <c:v>2.8732638888888777</c:v>
                </c:pt>
              </c:numCache>
            </c:numRef>
          </c:val>
        </c:ser>
        <c:ser>
          <c:idx val="1"/>
          <c:order val="1"/>
          <c:tx>
            <c:strRef>
              <c:f>'CHARTtoPPT-Sheet1 Chart 1'!$C$6</c:f>
              <c:strCache>
                <c:ptCount val="1"/>
                <c:pt idx="0">
                  <c:v>Drie voornaamste buurlanden</c:v>
                </c:pt>
              </c:strCache>
            </c:strRef>
          </c:tx>
          <c:spPr>
            <a:ln>
              <a:solidFill>
                <a:srgbClr val="C00000"/>
              </a:solidFill>
            </a:ln>
          </c:spPr>
          <c:marker>
            <c:symbol val="none"/>
          </c:marker>
          <c:cat>
            <c:numRef>
              <c:f>'CHARTtoPPT-Sheet1 Chart 1'!$A$7:$A$166</c:f>
              <c:numCache>
                <c:formatCode>mmm/yy</c:formatCode>
                <c:ptCount val="160"/>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numCache>
            </c:numRef>
          </c:cat>
          <c:val>
            <c:numRef>
              <c:f>'CHARTtoPPT-Sheet1 Chart 1'!$C$7:$C$166</c:f>
              <c:numCache>
                <c:formatCode>General</c:formatCode>
                <c:ptCount val="160"/>
                <c:pt idx="0">
                  <c:v>0.40853052885518876</c:v>
                </c:pt>
                <c:pt idx="1">
                  <c:v>0.342465136472625</c:v>
                </c:pt>
                <c:pt idx="2">
                  <c:v>0.61883356895244757</c:v>
                </c:pt>
                <c:pt idx="3">
                  <c:v>0.76948039033479865</c:v>
                </c:pt>
                <c:pt idx="4">
                  <c:v>0.5017059728886557</c:v>
                </c:pt>
                <c:pt idx="5">
                  <c:v>0.53402175156849796</c:v>
                </c:pt>
                <c:pt idx="6">
                  <c:v>0.61088335779562186</c:v>
                </c:pt>
                <c:pt idx="7">
                  <c:v>0.76755452718300365</c:v>
                </c:pt>
                <c:pt idx="8">
                  <c:v>0.81479241680475933</c:v>
                </c:pt>
                <c:pt idx="9">
                  <c:v>0.93083415804111613</c:v>
                </c:pt>
                <c:pt idx="10">
                  <c:v>1.0736170128628153</c:v>
                </c:pt>
                <c:pt idx="11">
                  <c:v>1.3921740316402789</c:v>
                </c:pt>
                <c:pt idx="12">
                  <c:v>1.6598359986802702</c:v>
                </c:pt>
                <c:pt idx="13">
                  <c:v>1.5816261036923238</c:v>
                </c:pt>
                <c:pt idx="14">
                  <c:v>1.5328709888393854</c:v>
                </c:pt>
                <c:pt idx="15">
                  <c:v>1.1881192976501476</c:v>
                </c:pt>
                <c:pt idx="16">
                  <c:v>1.2211362399913606</c:v>
                </c:pt>
                <c:pt idx="17">
                  <c:v>1.6090957868954092</c:v>
                </c:pt>
                <c:pt idx="18">
                  <c:v>1.6605717966628353</c:v>
                </c:pt>
                <c:pt idx="19">
                  <c:v>1.4501493973662958</c:v>
                </c:pt>
                <c:pt idx="20">
                  <c:v>1.9421981883200221</c:v>
                </c:pt>
                <c:pt idx="21">
                  <c:v>1.8381009913490021</c:v>
                </c:pt>
                <c:pt idx="22">
                  <c:v>1.8451400585847599</c:v>
                </c:pt>
                <c:pt idx="23">
                  <c:v>2.1002190999197077</c:v>
                </c:pt>
                <c:pt idx="24">
                  <c:v>1.6310300643416522</c:v>
                </c:pt>
                <c:pt idx="25">
                  <c:v>1.9352675072631831</c:v>
                </c:pt>
                <c:pt idx="26">
                  <c:v>1.9475655678278025</c:v>
                </c:pt>
                <c:pt idx="27">
                  <c:v>2.4394923234165367</c:v>
                </c:pt>
                <c:pt idx="28">
                  <c:v>2.9745409487668351</c:v>
                </c:pt>
                <c:pt idx="29">
                  <c:v>2.6409656997023152</c:v>
                </c:pt>
                <c:pt idx="30">
                  <c:v>2.4681644579717066</c:v>
                </c:pt>
                <c:pt idx="31">
                  <c:v>2.4604125853486147</c:v>
                </c:pt>
                <c:pt idx="32">
                  <c:v>2.0959878926560211</c:v>
                </c:pt>
                <c:pt idx="33">
                  <c:v>2.0300936230023714</c:v>
                </c:pt>
                <c:pt idx="34">
                  <c:v>1.6650545466967348</c:v>
                </c:pt>
                <c:pt idx="35">
                  <c:v>1.7493659283751573</c:v>
                </c:pt>
                <c:pt idx="36">
                  <c:v>2.5243981428267181</c:v>
                </c:pt>
                <c:pt idx="37">
                  <c:v>2.2340463113891467</c:v>
                </c:pt>
                <c:pt idx="38">
                  <c:v>2.2433868494506903</c:v>
                </c:pt>
                <c:pt idx="39">
                  <c:v>2.0161033970230937</c:v>
                </c:pt>
                <c:pt idx="40">
                  <c:v>1.4713210394821872</c:v>
                </c:pt>
                <c:pt idx="41">
                  <c:v>1.3575475145905935</c:v>
                </c:pt>
                <c:pt idx="42">
                  <c:v>1.5041790055766002</c:v>
                </c:pt>
                <c:pt idx="43">
                  <c:v>1.5624749203819146</c:v>
                </c:pt>
                <c:pt idx="44">
                  <c:v>1.5627827570029658</c:v>
                </c:pt>
                <c:pt idx="45">
                  <c:v>1.7533984926382238</c:v>
                </c:pt>
                <c:pt idx="46">
                  <c:v>1.6852862717313681</c:v>
                </c:pt>
                <c:pt idx="47">
                  <c:v>1.7145110347849934</c:v>
                </c:pt>
                <c:pt idx="48">
                  <c:v>1.4478915674813873</c:v>
                </c:pt>
                <c:pt idx="49">
                  <c:v>1.8165267203528399</c:v>
                </c:pt>
                <c:pt idx="50">
                  <c:v>1.8946762308895471</c:v>
                </c:pt>
                <c:pt idx="51">
                  <c:v>1.4318810975182084</c:v>
                </c:pt>
                <c:pt idx="52">
                  <c:v>1.2578453900966498</c:v>
                </c:pt>
                <c:pt idx="53">
                  <c:v>1.3667004844877564</c:v>
                </c:pt>
                <c:pt idx="54">
                  <c:v>1.363037674968024</c:v>
                </c:pt>
                <c:pt idx="55">
                  <c:v>1.5769885015206244</c:v>
                </c:pt>
                <c:pt idx="56">
                  <c:v>1.6039981342152565</c:v>
                </c:pt>
                <c:pt idx="57">
                  <c:v>1.6004702281785301</c:v>
                </c:pt>
                <c:pt idx="58">
                  <c:v>1.8493858289129861</c:v>
                </c:pt>
                <c:pt idx="59">
                  <c:v>1.5884066031492718</c:v>
                </c:pt>
                <c:pt idx="60">
                  <c:v>1.5686412124341707</c:v>
                </c:pt>
                <c:pt idx="61">
                  <c:v>1.2771420135862641</c:v>
                </c:pt>
                <c:pt idx="62">
                  <c:v>1.428723165023249</c:v>
                </c:pt>
                <c:pt idx="63">
                  <c:v>1.898929657901983</c:v>
                </c:pt>
                <c:pt idx="64">
                  <c:v>2.3195280294220577</c:v>
                </c:pt>
                <c:pt idx="65">
                  <c:v>2.2044215983877669</c:v>
                </c:pt>
                <c:pt idx="66">
                  <c:v>2.1957169035225155</c:v>
                </c:pt>
                <c:pt idx="67">
                  <c:v>2.1533708725848042</c:v>
                </c:pt>
                <c:pt idx="68">
                  <c:v>1.9621530389667172</c:v>
                </c:pt>
                <c:pt idx="69">
                  <c:v>2.2258286156093376</c:v>
                </c:pt>
                <c:pt idx="70">
                  <c:v>2.0319303488610432</c:v>
                </c:pt>
                <c:pt idx="71">
                  <c:v>2.1924156084161637</c:v>
                </c:pt>
                <c:pt idx="72">
                  <c:v>1.5941252643828951</c:v>
                </c:pt>
                <c:pt idx="73">
                  <c:v>1.8227402316856933</c:v>
                </c:pt>
                <c:pt idx="74">
                  <c:v>1.8055398181073496</c:v>
                </c:pt>
                <c:pt idx="75">
                  <c:v>1.6472990404740842</c:v>
                </c:pt>
                <c:pt idx="76">
                  <c:v>1.5919772681666666</c:v>
                </c:pt>
                <c:pt idx="77">
                  <c:v>1.771224300685583</c:v>
                </c:pt>
                <c:pt idx="78">
                  <c:v>1.7725860001567961</c:v>
                </c:pt>
                <c:pt idx="79">
                  <c:v>1.9351302569234674</c:v>
                </c:pt>
                <c:pt idx="80">
                  <c:v>2.3982814994516377</c:v>
                </c:pt>
                <c:pt idx="81">
                  <c:v>2.1362241368461077</c:v>
                </c:pt>
                <c:pt idx="82">
                  <c:v>1.9977737948406737</c:v>
                </c:pt>
                <c:pt idx="83">
                  <c:v>1.9752771682677452</c:v>
                </c:pt>
                <c:pt idx="84">
                  <c:v>2.1560933587378792</c:v>
                </c:pt>
                <c:pt idx="85">
                  <c:v>2.0002552095353066</c:v>
                </c:pt>
                <c:pt idx="86">
                  <c:v>1.7937792708861453</c:v>
                </c:pt>
                <c:pt idx="87">
                  <c:v>2.1369029881493247</c:v>
                </c:pt>
                <c:pt idx="88">
                  <c:v>2.1923082008276751</c:v>
                </c:pt>
                <c:pt idx="89">
                  <c:v>2.0697251435736397</c:v>
                </c:pt>
                <c:pt idx="90">
                  <c:v>2.1087917759568686</c:v>
                </c:pt>
                <c:pt idx="91">
                  <c:v>1.9234159813640961</c:v>
                </c:pt>
                <c:pt idx="92">
                  <c:v>1.225512396945927</c:v>
                </c:pt>
                <c:pt idx="93">
                  <c:v>1.1712638841915393</c:v>
                </c:pt>
                <c:pt idx="94">
                  <c:v>1.5568442053239138</c:v>
                </c:pt>
                <c:pt idx="95">
                  <c:v>1.5261321115216901</c:v>
                </c:pt>
                <c:pt idx="96">
                  <c:v>1.5822720658117788</c:v>
                </c:pt>
                <c:pt idx="97">
                  <c:v>1.5745879019050923</c:v>
                </c:pt>
                <c:pt idx="98">
                  <c:v>1.6855734902048614</c:v>
                </c:pt>
                <c:pt idx="99">
                  <c:v>1.7263250617930881</c:v>
                </c:pt>
                <c:pt idx="100">
                  <c:v>1.6710449632534763</c:v>
                </c:pt>
                <c:pt idx="101">
                  <c:v>1.706459256529915</c:v>
                </c:pt>
                <c:pt idx="102">
                  <c:v>1.604454089244012</c:v>
                </c:pt>
                <c:pt idx="103">
                  <c:v>1.6123884063387421</c:v>
                </c:pt>
                <c:pt idx="104">
                  <c:v>2.1252829419394992</c:v>
                </c:pt>
                <c:pt idx="105">
                  <c:v>2.4061649033590977</c:v>
                </c:pt>
                <c:pt idx="106">
                  <c:v>2.9224675659774952</c:v>
                </c:pt>
                <c:pt idx="107">
                  <c:v>2.8455848099413492</c:v>
                </c:pt>
                <c:pt idx="108">
                  <c:v>2.9181156974668268</c:v>
                </c:pt>
                <c:pt idx="109">
                  <c:v>2.9826319581908192</c:v>
                </c:pt>
                <c:pt idx="110">
                  <c:v>3.2507887609366612</c:v>
                </c:pt>
                <c:pt idx="111">
                  <c:v>2.8144387906655397</c:v>
                </c:pt>
                <c:pt idx="112">
                  <c:v>3.2255293698462806</c:v>
                </c:pt>
                <c:pt idx="113">
                  <c:v>3.5072157762852552</c:v>
                </c:pt>
                <c:pt idx="114">
                  <c:v>3.6718455536229433</c:v>
                </c:pt>
                <c:pt idx="115">
                  <c:v>3.3373712813888678</c:v>
                </c:pt>
                <c:pt idx="116">
                  <c:v>3.1012842818493245</c:v>
                </c:pt>
                <c:pt idx="117">
                  <c:v>2.6883066193442273</c:v>
                </c:pt>
                <c:pt idx="118">
                  <c:v>1.6446147243500921</c:v>
                </c:pt>
                <c:pt idx="119">
                  <c:v>1.2050976868184238</c:v>
                </c:pt>
                <c:pt idx="120">
                  <c:v>0.95288789190781653</c:v>
                </c:pt>
                <c:pt idx="121">
                  <c:v>1.0874813379649018</c:v>
                </c:pt>
                <c:pt idx="122">
                  <c:v>0.52114638858908879</c:v>
                </c:pt>
                <c:pt idx="123">
                  <c:v>0.6261389180542799</c:v>
                </c:pt>
                <c:pt idx="124">
                  <c:v>4.5303952538700024E-2</c:v>
                </c:pt>
                <c:pt idx="125">
                  <c:v>-8.3247065617742727E-2</c:v>
                </c:pt>
                <c:pt idx="126">
                  <c:v>-0.70211345559701988</c:v>
                </c:pt>
                <c:pt idx="127">
                  <c:v>-0.12443937131405568</c:v>
                </c:pt>
                <c:pt idx="128">
                  <c:v>-0.38350339661138433</c:v>
                </c:pt>
                <c:pt idx="129">
                  <c:v>-8.5315646912032264E-2</c:v>
                </c:pt>
                <c:pt idx="130">
                  <c:v>0.39830463667543142</c:v>
                </c:pt>
                <c:pt idx="131">
                  <c:v>0.90071647901739349</c:v>
                </c:pt>
                <c:pt idx="132">
                  <c:v>0.89963185794046385</c:v>
                </c:pt>
                <c:pt idx="133">
                  <c:v>0.82777260486197601</c:v>
                </c:pt>
                <c:pt idx="134">
                  <c:v>1.3675146864722918</c:v>
                </c:pt>
                <c:pt idx="135">
                  <c:v>1.3313486400098098</c:v>
                </c:pt>
                <c:pt idx="136">
                  <c:v>1.400612703297055</c:v>
                </c:pt>
                <c:pt idx="137">
                  <c:v>1.1342138807044488</c:v>
                </c:pt>
                <c:pt idx="138">
                  <c:v>1.4958673727686334</c:v>
                </c:pt>
                <c:pt idx="139">
                  <c:v>1.2713476269935988</c:v>
                </c:pt>
                <c:pt idx="140">
                  <c:v>1.5108308275383786</c:v>
                </c:pt>
                <c:pt idx="141">
                  <c:v>1.5210520116648807</c:v>
                </c:pt>
                <c:pt idx="142">
                  <c:v>1.6550416911771535</c:v>
                </c:pt>
                <c:pt idx="143">
                  <c:v>1.9093192936771608</c:v>
                </c:pt>
                <c:pt idx="144">
                  <c:v>1.9507674603779681</c:v>
                </c:pt>
                <c:pt idx="145">
                  <c:v>2.0422769903149587</c:v>
                </c:pt>
                <c:pt idx="146">
                  <c:v>2.2055911145793892</c:v>
                </c:pt>
                <c:pt idx="147">
                  <c:v>2.4433419082733812</c:v>
                </c:pt>
                <c:pt idx="148">
                  <c:v>2.2933345313313547</c:v>
                </c:pt>
                <c:pt idx="149">
                  <c:v>2.3315230718522706</c:v>
                </c:pt>
                <c:pt idx="150">
                  <c:v>2.4423221429090702</c:v>
                </c:pt>
                <c:pt idx="151">
                  <c:v>2.5245959325105982</c:v>
                </c:pt>
                <c:pt idx="152">
                  <c:v>2.6881643720969199</c:v>
                </c:pt>
                <c:pt idx="153">
                  <c:v>2.7239818738294947</c:v>
                </c:pt>
                <c:pt idx="154">
                  <c:v>2.7224245541680459</c:v>
                </c:pt>
                <c:pt idx="155">
                  <c:v>2.4592558588859341</c:v>
                </c:pt>
                <c:pt idx="156">
                  <c:v>2.4505235548901942</c:v>
                </c:pt>
                <c:pt idx="157">
                  <c:v>2.5787074394871379</c:v>
                </c:pt>
                <c:pt idx="158">
                  <c:v>2.5026441211883377</c:v>
                </c:pt>
                <c:pt idx="159">
                  <c:v>2.3217172515333577</c:v>
                </c:pt>
              </c:numCache>
            </c:numRef>
          </c:val>
        </c:ser>
        <c:ser>
          <c:idx val="2"/>
          <c:order val="2"/>
          <c:tx>
            <c:strRef>
              <c:f>'CHARTtoPPT-Sheet1 Chart 1'!$D$6</c:f>
              <c:strCache>
                <c:ptCount val="1"/>
                <c:pt idx="0">
                  <c:v>Eurogebied</c:v>
                </c:pt>
              </c:strCache>
            </c:strRef>
          </c:tx>
          <c:spPr>
            <a:ln>
              <a:solidFill>
                <a:srgbClr val="FFC000"/>
              </a:solidFill>
            </a:ln>
          </c:spPr>
          <c:marker>
            <c:symbol val="none"/>
          </c:marker>
          <c:cat>
            <c:numRef>
              <c:f>'CHARTtoPPT-Sheet1 Chart 1'!$A$7:$A$166</c:f>
              <c:numCache>
                <c:formatCode>mmm/yy</c:formatCode>
                <c:ptCount val="160"/>
                <c:pt idx="0">
                  <c:v>36161</c:v>
                </c:pt>
                <c:pt idx="1">
                  <c:v>36192</c:v>
                </c:pt>
                <c:pt idx="2">
                  <c:v>36220</c:v>
                </c:pt>
                <c:pt idx="3">
                  <c:v>36251</c:v>
                </c:pt>
                <c:pt idx="4">
                  <c:v>36281</c:v>
                </c:pt>
                <c:pt idx="5">
                  <c:v>36312</c:v>
                </c:pt>
                <c:pt idx="6">
                  <c:v>36342</c:v>
                </c:pt>
                <c:pt idx="7">
                  <c:v>36373</c:v>
                </c:pt>
                <c:pt idx="8">
                  <c:v>36404</c:v>
                </c:pt>
                <c:pt idx="9">
                  <c:v>36434</c:v>
                </c:pt>
                <c:pt idx="10">
                  <c:v>36465</c:v>
                </c:pt>
                <c:pt idx="11">
                  <c:v>36495</c:v>
                </c:pt>
                <c:pt idx="12">
                  <c:v>36526</c:v>
                </c:pt>
                <c:pt idx="13">
                  <c:v>36557</c:v>
                </c:pt>
                <c:pt idx="14">
                  <c:v>36586</c:v>
                </c:pt>
                <c:pt idx="15">
                  <c:v>36617</c:v>
                </c:pt>
                <c:pt idx="16">
                  <c:v>36647</c:v>
                </c:pt>
                <c:pt idx="17">
                  <c:v>36678</c:v>
                </c:pt>
                <c:pt idx="18">
                  <c:v>36708</c:v>
                </c:pt>
                <c:pt idx="19">
                  <c:v>36739</c:v>
                </c:pt>
                <c:pt idx="20">
                  <c:v>36770</c:v>
                </c:pt>
                <c:pt idx="21">
                  <c:v>36800</c:v>
                </c:pt>
                <c:pt idx="22">
                  <c:v>36831</c:v>
                </c:pt>
                <c:pt idx="23">
                  <c:v>36861</c:v>
                </c:pt>
                <c:pt idx="24">
                  <c:v>36892</c:v>
                </c:pt>
                <c:pt idx="25">
                  <c:v>36923</c:v>
                </c:pt>
                <c:pt idx="26">
                  <c:v>36951</c:v>
                </c:pt>
                <c:pt idx="27">
                  <c:v>36982</c:v>
                </c:pt>
                <c:pt idx="28">
                  <c:v>37012</c:v>
                </c:pt>
                <c:pt idx="29">
                  <c:v>37043</c:v>
                </c:pt>
                <c:pt idx="30">
                  <c:v>37073</c:v>
                </c:pt>
                <c:pt idx="31">
                  <c:v>37104</c:v>
                </c:pt>
                <c:pt idx="32">
                  <c:v>37135</c:v>
                </c:pt>
                <c:pt idx="33">
                  <c:v>37165</c:v>
                </c:pt>
                <c:pt idx="34">
                  <c:v>37196</c:v>
                </c:pt>
                <c:pt idx="35">
                  <c:v>37226</c:v>
                </c:pt>
                <c:pt idx="36">
                  <c:v>37257</c:v>
                </c:pt>
                <c:pt idx="37">
                  <c:v>37288</c:v>
                </c:pt>
                <c:pt idx="38">
                  <c:v>37316</c:v>
                </c:pt>
                <c:pt idx="39">
                  <c:v>37347</c:v>
                </c:pt>
                <c:pt idx="40">
                  <c:v>37377</c:v>
                </c:pt>
                <c:pt idx="41">
                  <c:v>37408</c:v>
                </c:pt>
                <c:pt idx="42">
                  <c:v>37438</c:v>
                </c:pt>
                <c:pt idx="43">
                  <c:v>37469</c:v>
                </c:pt>
                <c:pt idx="44">
                  <c:v>37500</c:v>
                </c:pt>
                <c:pt idx="45">
                  <c:v>37530</c:v>
                </c:pt>
                <c:pt idx="46">
                  <c:v>37561</c:v>
                </c:pt>
                <c:pt idx="47">
                  <c:v>37591</c:v>
                </c:pt>
                <c:pt idx="48">
                  <c:v>37622</c:v>
                </c:pt>
                <c:pt idx="49">
                  <c:v>37653</c:v>
                </c:pt>
                <c:pt idx="50">
                  <c:v>37681</c:v>
                </c:pt>
                <c:pt idx="51">
                  <c:v>37712</c:v>
                </c:pt>
                <c:pt idx="52">
                  <c:v>37742</c:v>
                </c:pt>
                <c:pt idx="53">
                  <c:v>37773</c:v>
                </c:pt>
                <c:pt idx="54">
                  <c:v>37803</c:v>
                </c:pt>
                <c:pt idx="55">
                  <c:v>37834</c:v>
                </c:pt>
                <c:pt idx="56">
                  <c:v>37865</c:v>
                </c:pt>
                <c:pt idx="57">
                  <c:v>37895</c:v>
                </c:pt>
                <c:pt idx="58">
                  <c:v>37926</c:v>
                </c:pt>
                <c:pt idx="59">
                  <c:v>37956</c:v>
                </c:pt>
                <c:pt idx="60">
                  <c:v>37987</c:v>
                </c:pt>
                <c:pt idx="61">
                  <c:v>38018</c:v>
                </c:pt>
                <c:pt idx="62">
                  <c:v>38047</c:v>
                </c:pt>
                <c:pt idx="63">
                  <c:v>38078</c:v>
                </c:pt>
                <c:pt idx="64">
                  <c:v>38108</c:v>
                </c:pt>
                <c:pt idx="65">
                  <c:v>38139</c:v>
                </c:pt>
                <c:pt idx="66">
                  <c:v>38169</c:v>
                </c:pt>
                <c:pt idx="67">
                  <c:v>38200</c:v>
                </c:pt>
                <c:pt idx="68">
                  <c:v>38231</c:v>
                </c:pt>
                <c:pt idx="69">
                  <c:v>38261</c:v>
                </c:pt>
                <c:pt idx="70">
                  <c:v>38292</c:v>
                </c:pt>
                <c:pt idx="71">
                  <c:v>38322</c:v>
                </c:pt>
                <c:pt idx="72">
                  <c:v>38353</c:v>
                </c:pt>
                <c:pt idx="73">
                  <c:v>38384</c:v>
                </c:pt>
                <c:pt idx="74">
                  <c:v>38412</c:v>
                </c:pt>
                <c:pt idx="75">
                  <c:v>38443</c:v>
                </c:pt>
                <c:pt idx="76">
                  <c:v>38473</c:v>
                </c:pt>
                <c:pt idx="77">
                  <c:v>38504</c:v>
                </c:pt>
                <c:pt idx="78">
                  <c:v>38534</c:v>
                </c:pt>
                <c:pt idx="79">
                  <c:v>38565</c:v>
                </c:pt>
                <c:pt idx="80">
                  <c:v>38596</c:v>
                </c:pt>
                <c:pt idx="81">
                  <c:v>38626</c:v>
                </c:pt>
                <c:pt idx="82">
                  <c:v>38657</c:v>
                </c:pt>
                <c:pt idx="83">
                  <c:v>38687</c:v>
                </c:pt>
                <c:pt idx="84">
                  <c:v>38718</c:v>
                </c:pt>
                <c:pt idx="85">
                  <c:v>38749</c:v>
                </c:pt>
                <c:pt idx="86">
                  <c:v>38777</c:v>
                </c:pt>
                <c:pt idx="87">
                  <c:v>38808</c:v>
                </c:pt>
                <c:pt idx="88">
                  <c:v>38838</c:v>
                </c:pt>
                <c:pt idx="89">
                  <c:v>38869</c:v>
                </c:pt>
                <c:pt idx="90">
                  <c:v>38899</c:v>
                </c:pt>
                <c:pt idx="91">
                  <c:v>38930</c:v>
                </c:pt>
                <c:pt idx="92">
                  <c:v>38961</c:v>
                </c:pt>
                <c:pt idx="93">
                  <c:v>38991</c:v>
                </c:pt>
                <c:pt idx="94">
                  <c:v>39022</c:v>
                </c:pt>
                <c:pt idx="95">
                  <c:v>39052</c:v>
                </c:pt>
                <c:pt idx="96">
                  <c:v>39083</c:v>
                </c:pt>
                <c:pt idx="97">
                  <c:v>39114</c:v>
                </c:pt>
                <c:pt idx="98">
                  <c:v>39142</c:v>
                </c:pt>
                <c:pt idx="99">
                  <c:v>39173</c:v>
                </c:pt>
                <c:pt idx="100">
                  <c:v>39203</c:v>
                </c:pt>
                <c:pt idx="101">
                  <c:v>39234</c:v>
                </c:pt>
                <c:pt idx="102">
                  <c:v>39264</c:v>
                </c:pt>
                <c:pt idx="103">
                  <c:v>39295</c:v>
                </c:pt>
                <c:pt idx="104">
                  <c:v>39326</c:v>
                </c:pt>
                <c:pt idx="105">
                  <c:v>39356</c:v>
                </c:pt>
                <c:pt idx="106">
                  <c:v>39387</c:v>
                </c:pt>
                <c:pt idx="107">
                  <c:v>39417</c:v>
                </c:pt>
                <c:pt idx="108">
                  <c:v>39448</c:v>
                </c:pt>
                <c:pt idx="109">
                  <c:v>39479</c:v>
                </c:pt>
                <c:pt idx="110">
                  <c:v>39508</c:v>
                </c:pt>
                <c:pt idx="111">
                  <c:v>39539</c:v>
                </c:pt>
                <c:pt idx="112">
                  <c:v>39569</c:v>
                </c:pt>
                <c:pt idx="113">
                  <c:v>39600</c:v>
                </c:pt>
                <c:pt idx="114">
                  <c:v>39630</c:v>
                </c:pt>
                <c:pt idx="115">
                  <c:v>39661</c:v>
                </c:pt>
                <c:pt idx="116">
                  <c:v>39692</c:v>
                </c:pt>
                <c:pt idx="117">
                  <c:v>39722</c:v>
                </c:pt>
                <c:pt idx="118">
                  <c:v>39753</c:v>
                </c:pt>
                <c:pt idx="119">
                  <c:v>39783</c:v>
                </c:pt>
                <c:pt idx="120">
                  <c:v>39814</c:v>
                </c:pt>
                <c:pt idx="121">
                  <c:v>39845</c:v>
                </c:pt>
                <c:pt idx="122">
                  <c:v>39873</c:v>
                </c:pt>
                <c:pt idx="123">
                  <c:v>39904</c:v>
                </c:pt>
                <c:pt idx="124">
                  <c:v>39934</c:v>
                </c:pt>
                <c:pt idx="125">
                  <c:v>39965</c:v>
                </c:pt>
                <c:pt idx="126">
                  <c:v>39995</c:v>
                </c:pt>
                <c:pt idx="127">
                  <c:v>40026</c:v>
                </c:pt>
                <c:pt idx="128">
                  <c:v>40057</c:v>
                </c:pt>
                <c:pt idx="129">
                  <c:v>40087</c:v>
                </c:pt>
                <c:pt idx="130">
                  <c:v>40118</c:v>
                </c:pt>
                <c:pt idx="131">
                  <c:v>40148</c:v>
                </c:pt>
                <c:pt idx="132">
                  <c:v>40179</c:v>
                </c:pt>
                <c:pt idx="133">
                  <c:v>40210</c:v>
                </c:pt>
                <c:pt idx="134">
                  <c:v>40238</c:v>
                </c:pt>
                <c:pt idx="135">
                  <c:v>40269</c:v>
                </c:pt>
                <c:pt idx="136">
                  <c:v>40299</c:v>
                </c:pt>
                <c:pt idx="137">
                  <c:v>40330</c:v>
                </c:pt>
                <c:pt idx="138">
                  <c:v>40360</c:v>
                </c:pt>
                <c:pt idx="139">
                  <c:v>40391</c:v>
                </c:pt>
                <c:pt idx="140">
                  <c:v>40422</c:v>
                </c:pt>
                <c:pt idx="141">
                  <c:v>40452</c:v>
                </c:pt>
                <c:pt idx="142">
                  <c:v>40483</c:v>
                </c:pt>
                <c:pt idx="143">
                  <c:v>40513</c:v>
                </c:pt>
                <c:pt idx="144">
                  <c:v>40544</c:v>
                </c:pt>
                <c:pt idx="145">
                  <c:v>40575</c:v>
                </c:pt>
                <c:pt idx="146">
                  <c:v>40603</c:v>
                </c:pt>
                <c:pt idx="147">
                  <c:v>40634</c:v>
                </c:pt>
                <c:pt idx="148">
                  <c:v>40664</c:v>
                </c:pt>
                <c:pt idx="149">
                  <c:v>40695</c:v>
                </c:pt>
                <c:pt idx="150">
                  <c:v>40725</c:v>
                </c:pt>
                <c:pt idx="151">
                  <c:v>40756</c:v>
                </c:pt>
                <c:pt idx="152">
                  <c:v>40787</c:v>
                </c:pt>
                <c:pt idx="153">
                  <c:v>40817</c:v>
                </c:pt>
                <c:pt idx="154">
                  <c:v>40848</c:v>
                </c:pt>
                <c:pt idx="155">
                  <c:v>40878</c:v>
                </c:pt>
                <c:pt idx="156">
                  <c:v>40909</c:v>
                </c:pt>
                <c:pt idx="157">
                  <c:v>40940</c:v>
                </c:pt>
                <c:pt idx="158">
                  <c:v>40969</c:v>
                </c:pt>
                <c:pt idx="159">
                  <c:v>41000</c:v>
                </c:pt>
              </c:numCache>
            </c:numRef>
          </c:cat>
          <c:val>
            <c:numRef>
              <c:f>'CHARTtoPPT-Sheet1 Chart 1'!$D$7:$D$166</c:f>
              <c:numCache>
                <c:formatCode>General</c:formatCode>
                <c:ptCount val="160"/>
                <c:pt idx="0">
                  <c:v>0.78804032912271849</c:v>
                </c:pt>
                <c:pt idx="1">
                  <c:v>0.785673021374933</c:v>
                </c:pt>
                <c:pt idx="2">
                  <c:v>0.98118434722382908</c:v>
                </c:pt>
                <c:pt idx="3">
                  <c:v>1.07142857142859</c:v>
                </c:pt>
                <c:pt idx="4">
                  <c:v>0.97734851098079556</c:v>
                </c:pt>
                <c:pt idx="5">
                  <c:v>0.87296117620030844</c:v>
                </c:pt>
                <c:pt idx="6">
                  <c:v>1.0682288077187962</c:v>
                </c:pt>
                <c:pt idx="7">
                  <c:v>1.1601194578451546</c:v>
                </c:pt>
                <c:pt idx="8">
                  <c:v>1.1601194578451546</c:v>
                </c:pt>
                <c:pt idx="9">
                  <c:v>1.3682879153731209</c:v>
                </c:pt>
                <c:pt idx="10">
                  <c:v>1.460273657583069</c:v>
                </c:pt>
                <c:pt idx="11">
                  <c:v>1.7459223524006162</c:v>
                </c:pt>
                <c:pt idx="12">
                  <c:v>1.8512130619754001</c:v>
                </c:pt>
                <c:pt idx="13">
                  <c:v>1.9374068554396378</c:v>
                </c:pt>
                <c:pt idx="14">
                  <c:v>1.9318701417466781</c:v>
                </c:pt>
                <c:pt idx="15">
                  <c:v>1.7439872335575091</c:v>
                </c:pt>
                <c:pt idx="16">
                  <c:v>1.7308130266454169</c:v>
                </c:pt>
                <c:pt idx="17">
                  <c:v>2.1179685720792647</c:v>
                </c:pt>
                <c:pt idx="18">
                  <c:v>2.0115922263893804</c:v>
                </c:pt>
                <c:pt idx="19">
                  <c:v>2.0211195639831869</c:v>
                </c:pt>
                <c:pt idx="20">
                  <c:v>2.4980129442488725</c:v>
                </c:pt>
                <c:pt idx="21">
                  <c:v>2.393375680580756</c:v>
                </c:pt>
                <c:pt idx="22">
                  <c:v>2.4932003626473507</c:v>
                </c:pt>
                <c:pt idx="23">
                  <c:v>2.4836306163919692</c:v>
                </c:pt>
                <c:pt idx="24">
                  <c:v>2.009482953262598</c:v>
                </c:pt>
                <c:pt idx="25">
                  <c:v>1.9005847953216248</c:v>
                </c:pt>
                <c:pt idx="26">
                  <c:v>2.1868341370416156</c:v>
                </c:pt>
                <c:pt idx="27">
                  <c:v>2.7447904996638961</c:v>
                </c:pt>
                <c:pt idx="28">
                  <c:v>3.1229012760241712</c:v>
                </c:pt>
                <c:pt idx="29">
                  <c:v>2.8322925958964977</c:v>
                </c:pt>
                <c:pt idx="30">
                  <c:v>2.5512477718359992</c:v>
                </c:pt>
                <c:pt idx="31">
                  <c:v>2.3483583750695667</c:v>
                </c:pt>
                <c:pt idx="32">
                  <c:v>2.160186108341676</c:v>
                </c:pt>
                <c:pt idx="33">
                  <c:v>2.2488091281710476</c:v>
                </c:pt>
                <c:pt idx="34">
                  <c:v>1.9681556833259561</c:v>
                </c:pt>
                <c:pt idx="35">
                  <c:v>2.0489094514210215</c:v>
                </c:pt>
                <c:pt idx="36">
                  <c:v>2.6117751217352567</c:v>
                </c:pt>
                <c:pt idx="37">
                  <c:v>2.5162785564507337</c:v>
                </c:pt>
                <c:pt idx="38">
                  <c:v>2.5021949078138706</c:v>
                </c:pt>
                <c:pt idx="39">
                  <c:v>2.3007305637334996</c:v>
                </c:pt>
                <c:pt idx="40">
                  <c:v>2.0188863562357477</c:v>
                </c:pt>
                <c:pt idx="41">
                  <c:v>1.9193233571893051</c:v>
                </c:pt>
                <c:pt idx="42">
                  <c:v>2.0206409560021621</c:v>
                </c:pt>
                <c:pt idx="43">
                  <c:v>2.1204871683340651</c:v>
                </c:pt>
                <c:pt idx="44">
                  <c:v>2.1036651485578002</c:v>
                </c:pt>
                <c:pt idx="45">
                  <c:v>2.2968580715059677</c:v>
                </c:pt>
                <c:pt idx="46">
                  <c:v>2.288006939926257</c:v>
                </c:pt>
                <c:pt idx="47">
                  <c:v>2.2776338514680416</c:v>
                </c:pt>
                <c:pt idx="48">
                  <c:v>2.1031061259706672</c:v>
                </c:pt>
                <c:pt idx="49">
                  <c:v>2.3683927225751011</c:v>
                </c:pt>
                <c:pt idx="50">
                  <c:v>2.4518201284796377</c:v>
                </c:pt>
                <c:pt idx="51">
                  <c:v>2.0784480920912327</c:v>
                </c:pt>
                <c:pt idx="52">
                  <c:v>1.8087030535163251</c:v>
                </c:pt>
                <c:pt idx="53">
                  <c:v>1.893818491328858</c:v>
                </c:pt>
                <c:pt idx="54">
                  <c:v>1.8954317964008138</c:v>
                </c:pt>
                <c:pt idx="55">
                  <c:v>2.0658076882121192</c:v>
                </c:pt>
                <c:pt idx="56">
                  <c:v>2.1559048428207412</c:v>
                </c:pt>
                <c:pt idx="57">
                  <c:v>1.969921626773985</c:v>
                </c:pt>
                <c:pt idx="58">
                  <c:v>2.1520195059896197</c:v>
                </c:pt>
                <c:pt idx="59">
                  <c:v>1.9736147757255962</c:v>
                </c:pt>
                <c:pt idx="60">
                  <c:v>1.880215485370238</c:v>
                </c:pt>
                <c:pt idx="61">
                  <c:v>1.6090019981070514</c:v>
                </c:pt>
                <c:pt idx="62">
                  <c:v>1.6720660466088635</c:v>
                </c:pt>
                <c:pt idx="63">
                  <c:v>2.0361282238696927</c:v>
                </c:pt>
                <c:pt idx="64">
                  <c:v>2.4662974187480424</c:v>
                </c:pt>
                <c:pt idx="65">
                  <c:v>2.3807037694476412</c:v>
                </c:pt>
                <c:pt idx="66">
                  <c:v>2.2886404012958383</c:v>
                </c:pt>
                <c:pt idx="67">
                  <c:v>2.2952529994783282</c:v>
                </c:pt>
                <c:pt idx="68">
                  <c:v>2.1104064871608177</c:v>
                </c:pt>
                <c:pt idx="69">
                  <c:v>2.3680930619027802</c:v>
                </c:pt>
                <c:pt idx="70">
                  <c:v>2.2000830220008316</c:v>
                </c:pt>
                <c:pt idx="71">
                  <c:v>2.3597598840819667</c:v>
                </c:pt>
                <c:pt idx="72">
                  <c:v>1.9284603421461988</c:v>
                </c:pt>
                <c:pt idx="73">
                  <c:v>2.1010142827572178</c:v>
                </c:pt>
                <c:pt idx="74">
                  <c:v>2.0865453797923594</c:v>
                </c:pt>
                <c:pt idx="75">
                  <c:v>2.0773638968481389</c:v>
                </c:pt>
                <c:pt idx="76">
                  <c:v>1.9887812340642521</c:v>
                </c:pt>
                <c:pt idx="77">
                  <c:v>2.0703722590515152</c:v>
                </c:pt>
                <c:pt idx="78">
                  <c:v>2.1659174499387035</c:v>
                </c:pt>
                <c:pt idx="79">
                  <c:v>2.2437531871494252</c:v>
                </c:pt>
                <c:pt idx="80">
                  <c:v>2.5860313581755445</c:v>
                </c:pt>
                <c:pt idx="81">
                  <c:v>2.4959415584415612</c:v>
                </c:pt>
                <c:pt idx="82">
                  <c:v>2.3151909017059342</c:v>
                </c:pt>
                <c:pt idx="83">
                  <c:v>2.2244691607684386</c:v>
                </c:pt>
                <c:pt idx="84">
                  <c:v>2.3903977214932315</c:v>
                </c:pt>
                <c:pt idx="85">
                  <c:v>2.3314749113025877</c:v>
                </c:pt>
                <c:pt idx="86">
                  <c:v>2.2251308900523927</c:v>
                </c:pt>
                <c:pt idx="87">
                  <c:v>2.4561403508771997</c:v>
                </c:pt>
                <c:pt idx="88">
                  <c:v>2.4799999999999933</c:v>
                </c:pt>
                <c:pt idx="89">
                  <c:v>2.4780175859312688</c:v>
                </c:pt>
                <c:pt idx="90">
                  <c:v>2.4299999999999988</c:v>
                </c:pt>
                <c:pt idx="91">
                  <c:v>2.26433915211972</c:v>
                </c:pt>
                <c:pt idx="92">
                  <c:v>1.7467248908296615</c:v>
                </c:pt>
                <c:pt idx="93">
                  <c:v>1.5640467234211055</c:v>
                </c:pt>
                <c:pt idx="94">
                  <c:v>1.8658197697498879</c:v>
                </c:pt>
                <c:pt idx="95">
                  <c:v>1.9188921859545127</c:v>
                </c:pt>
                <c:pt idx="96">
                  <c:v>1.8378700576197278</c:v>
                </c:pt>
                <c:pt idx="97">
                  <c:v>1.8424962852897329</c:v>
                </c:pt>
                <c:pt idx="98">
                  <c:v>1.9403132079188321</c:v>
                </c:pt>
                <c:pt idx="99">
                  <c:v>1.9080234833659615</c:v>
                </c:pt>
                <c:pt idx="100">
                  <c:v>1.8735362997658098</c:v>
                </c:pt>
                <c:pt idx="101">
                  <c:v>1.8915756630265141</c:v>
                </c:pt>
                <c:pt idx="102">
                  <c:v>1.7768231963291803</c:v>
                </c:pt>
                <c:pt idx="103">
                  <c:v>1.7460007803355548</c:v>
                </c:pt>
                <c:pt idx="104">
                  <c:v>2.1361685524775602</c:v>
                </c:pt>
                <c:pt idx="105">
                  <c:v>2.5536062378167745</c:v>
                </c:pt>
                <c:pt idx="106">
                  <c:v>3.0592361652377331</c:v>
                </c:pt>
                <c:pt idx="107">
                  <c:v>3.0667701863354102</c:v>
                </c:pt>
                <c:pt idx="108">
                  <c:v>3.2094429811725607</c:v>
                </c:pt>
                <c:pt idx="109">
                  <c:v>3.2681645754304296</c:v>
                </c:pt>
                <c:pt idx="110">
                  <c:v>3.5845410628019589</c:v>
                </c:pt>
                <c:pt idx="111">
                  <c:v>3.2645223235717742</c:v>
                </c:pt>
                <c:pt idx="112">
                  <c:v>3.6685823754789402</c:v>
                </c:pt>
                <c:pt idx="113">
                  <c:v>3.9617224880382773</c:v>
                </c:pt>
                <c:pt idx="114">
                  <c:v>4.0479616306954345</c:v>
                </c:pt>
                <c:pt idx="115">
                  <c:v>3.8443102291247238</c:v>
                </c:pt>
                <c:pt idx="116">
                  <c:v>3.6386209531085827</c:v>
                </c:pt>
                <c:pt idx="117">
                  <c:v>3.1647975670025161</c:v>
                </c:pt>
                <c:pt idx="118">
                  <c:v>2.1176025713745439</c:v>
                </c:pt>
                <c:pt idx="119">
                  <c:v>1.5819209039547919</c:v>
                </c:pt>
                <c:pt idx="120">
                  <c:v>1.1153119092627741</c:v>
                </c:pt>
                <c:pt idx="121">
                  <c:v>1.1773570688518653</c:v>
                </c:pt>
                <c:pt idx="122">
                  <c:v>0.5689767745546086</c:v>
                </c:pt>
                <c:pt idx="123">
                  <c:v>0.61366806136680163</c:v>
                </c:pt>
                <c:pt idx="124">
                  <c:v>3.6958329483494291E-2</c:v>
                </c:pt>
                <c:pt idx="125">
                  <c:v>-0.14727540500736502</c:v>
                </c:pt>
                <c:pt idx="126">
                  <c:v>-0.64533972526966688</c:v>
                </c:pt>
                <c:pt idx="127">
                  <c:v>-0.16617429837517683</c:v>
                </c:pt>
                <c:pt idx="128">
                  <c:v>-0.33173608551418932</c:v>
                </c:pt>
                <c:pt idx="129">
                  <c:v>-0.12897282358360618</c:v>
                </c:pt>
                <c:pt idx="130">
                  <c:v>0.48139233475283932</c:v>
                </c:pt>
                <c:pt idx="131">
                  <c:v>0.9269558769002596</c:v>
                </c:pt>
                <c:pt idx="132">
                  <c:v>0.94410170125256432</c:v>
                </c:pt>
                <c:pt idx="133">
                  <c:v>0.8471420592068406</c:v>
                </c:pt>
                <c:pt idx="134">
                  <c:v>1.5859766277128626</c:v>
                </c:pt>
                <c:pt idx="135">
                  <c:v>1.6357083448849559</c:v>
                </c:pt>
                <c:pt idx="136">
                  <c:v>1.690218897201446</c:v>
                </c:pt>
                <c:pt idx="137">
                  <c:v>1.493362831858392</c:v>
                </c:pt>
                <c:pt idx="138">
                  <c:v>1.7258977451981037</c:v>
                </c:pt>
                <c:pt idx="139">
                  <c:v>1.5812835213612149</c:v>
                </c:pt>
                <c:pt idx="140">
                  <c:v>1.8768491124260267</c:v>
                </c:pt>
                <c:pt idx="141">
                  <c:v>1.9463149155982116</c:v>
                </c:pt>
                <c:pt idx="142">
                  <c:v>1.9163442049014101</c:v>
                </c:pt>
                <c:pt idx="143">
                  <c:v>2.2134459955914787</c:v>
                </c:pt>
                <c:pt idx="144">
                  <c:v>2.3242892860450004</c:v>
                </c:pt>
                <c:pt idx="145">
                  <c:v>2.4277670082156497</c:v>
                </c:pt>
                <c:pt idx="146">
                  <c:v>2.6750661919108767</c:v>
                </c:pt>
                <c:pt idx="147">
                  <c:v>2.8277868703400655</c:v>
                </c:pt>
                <c:pt idx="148">
                  <c:v>2.7247956403269988</c:v>
                </c:pt>
                <c:pt idx="149">
                  <c:v>2.7157129881925552</c:v>
                </c:pt>
                <c:pt idx="150">
                  <c:v>2.5540454255221978</c:v>
                </c:pt>
                <c:pt idx="151">
                  <c:v>2.5489303595812602</c:v>
                </c:pt>
                <c:pt idx="152">
                  <c:v>2.9857518831109875</c:v>
                </c:pt>
                <c:pt idx="153">
                  <c:v>3.0311255881288579</c:v>
                </c:pt>
                <c:pt idx="154">
                  <c:v>3.0374254203579865</c:v>
                </c:pt>
                <c:pt idx="155">
                  <c:v>2.7495731871686413</c:v>
                </c:pt>
                <c:pt idx="156">
                  <c:v>2.6515837104072602</c:v>
                </c:pt>
                <c:pt idx="157">
                  <c:v>2.7307137707281992</c:v>
                </c:pt>
                <c:pt idx="158">
                  <c:v>2.6765072025609395</c:v>
                </c:pt>
                <c:pt idx="159">
                  <c:v>2.5820143248739935</c:v>
                </c:pt>
              </c:numCache>
            </c:numRef>
          </c:val>
        </c:ser>
        <c:marker val="1"/>
        <c:axId val="204759040"/>
        <c:axId val="204760576"/>
      </c:lineChart>
      <c:dateAx>
        <c:axId val="204759040"/>
        <c:scaling>
          <c:orientation val="minMax"/>
          <c:max val="41274"/>
          <c:min val="36161"/>
        </c:scaling>
        <c:axPos val="b"/>
        <c:majorGridlines/>
        <c:numFmt formatCode="\ \ \ \ \ yyyy" sourceLinked="0"/>
        <c:tickLblPos val="low"/>
        <c:crossAx val="204760576"/>
        <c:crosses val="autoZero"/>
        <c:auto val="1"/>
        <c:lblOffset val="100"/>
        <c:majorUnit val="12"/>
        <c:majorTimeUnit val="months"/>
        <c:minorUnit val="12"/>
        <c:minorTimeUnit val="months"/>
      </c:dateAx>
      <c:valAx>
        <c:axId val="204760576"/>
        <c:scaling>
          <c:orientation val="minMax"/>
          <c:min val="-3"/>
        </c:scaling>
        <c:axPos val="l"/>
        <c:majorGridlines/>
        <c:numFmt formatCode="General" sourceLinked="1"/>
        <c:tickLblPos val="nextTo"/>
        <c:crossAx val="204759040"/>
        <c:crosses val="autoZero"/>
        <c:crossBetween val="between"/>
      </c:valAx>
      <c:spPr>
        <a:solidFill>
          <a:schemeClr val="bg1"/>
        </a:solidFill>
      </c:spPr>
    </c:plotArea>
    <c:legend>
      <c:legendPos val="r"/>
      <c:layout>
        <c:manualLayout>
          <c:xMode val="edge"/>
          <c:yMode val="edge"/>
          <c:x val="0.16977969348659044"/>
          <c:y val="0.56262536542688713"/>
          <c:w val="0.46204501915708818"/>
          <c:h val="0.13062077225102917"/>
        </c:manualLayout>
      </c:layout>
      <c:spPr>
        <a:solidFill>
          <a:srgbClr val="FFFFFF">
            <a:alpha val="35000"/>
          </a:srgbClr>
        </a:solidFill>
      </c:spPr>
    </c:legend>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200"/>
            </a:pPr>
            <a:r>
              <a:rPr lang="nl-BE" sz="1200" smtClean="0"/>
              <a:t>op de consumptieprijsindex</a:t>
            </a:r>
            <a:endParaRPr lang="nl-BE" sz="1200"/>
          </a:p>
        </c:rich>
      </c:tx>
      <c:overlay val="1"/>
    </c:title>
    <c:plotArea>
      <c:layout>
        <c:manualLayout>
          <c:layoutTarget val="inner"/>
          <c:xMode val="edge"/>
          <c:yMode val="edge"/>
          <c:x val="0.12527385479317588"/>
          <c:y val="9.9904071463335214E-2"/>
          <c:w val="0.83846739424682359"/>
          <c:h val="0.51642690575877359"/>
        </c:manualLayout>
      </c:layout>
      <c:lineChart>
        <c:grouping val="stacked"/>
        <c:ser>
          <c:idx val="0"/>
          <c:order val="0"/>
          <c:tx>
            <c:strRef>
              <c:f>Sheet1!$B$1</c:f>
              <c:strCache>
                <c:ptCount val="1"/>
                <c:pt idx="0">
                  <c:v>Impact na 1 jaar</c:v>
                </c:pt>
              </c:strCache>
            </c:strRef>
          </c:tx>
          <c:marker>
            <c:symbol val="none"/>
          </c:marker>
          <c:cat>
            <c:strRef>
              <c:f>Sheet1!$A$2:$A$94</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Sheet1!$B$2:$B$94</c:f>
              <c:numCache>
                <c:formatCode>General</c:formatCode>
                <c:ptCount val="93"/>
                <c:pt idx="0">
                  <c:v>0.41389165763227881</c:v>
                </c:pt>
                <c:pt idx="1">
                  <c:v>0.41202339486177392</c:v>
                </c:pt>
                <c:pt idx="2">
                  <c:v>0.40481307605348038</c:v>
                </c:pt>
                <c:pt idx="3">
                  <c:v>0.39497740881322346</c:v>
                </c:pt>
                <c:pt idx="4">
                  <c:v>0.38185501946305461</c:v>
                </c:pt>
                <c:pt idx="5">
                  <c:v>0.4030011428770473</c:v>
                </c:pt>
                <c:pt idx="6">
                  <c:v>0.46593552938609906</c:v>
                </c:pt>
                <c:pt idx="7">
                  <c:v>0.45547651231309288</c:v>
                </c:pt>
                <c:pt idx="8">
                  <c:v>0.45960738386648031</c:v>
                </c:pt>
                <c:pt idx="9">
                  <c:v>0.40721850704340801</c:v>
                </c:pt>
                <c:pt idx="10">
                  <c:v>0.3953701831880142</c:v>
                </c:pt>
                <c:pt idx="11">
                  <c:v>0.37509692831311281</c:v>
                </c:pt>
                <c:pt idx="12">
                  <c:v>0.36443259550231138</c:v>
                </c:pt>
                <c:pt idx="13">
                  <c:v>0.36258737103603367</c:v>
                </c:pt>
                <c:pt idx="14">
                  <c:v>0.34896090413769215</c:v>
                </c:pt>
                <c:pt idx="15">
                  <c:v>0.31643281236312598</c:v>
                </c:pt>
                <c:pt idx="16">
                  <c:v>0.31652445123261008</c:v>
                </c:pt>
                <c:pt idx="17">
                  <c:v>0.31811423951898982</c:v>
                </c:pt>
                <c:pt idx="18">
                  <c:v>0.31915895233108282</c:v>
                </c:pt>
                <c:pt idx="19">
                  <c:v>0.31397090741043404</c:v>
                </c:pt>
                <c:pt idx="20">
                  <c:v>0.31053516429377082</c:v>
                </c:pt>
                <c:pt idx="21">
                  <c:v>0.31216744226971688</c:v>
                </c:pt>
                <c:pt idx="22">
                  <c:v>0.31344713848064831</c:v>
                </c:pt>
                <c:pt idx="23">
                  <c:v>0.30598177279863514</c:v>
                </c:pt>
                <c:pt idx="24">
                  <c:v>0.30962277031284918</c:v>
                </c:pt>
                <c:pt idx="25">
                  <c:v>0.29243134658230119</c:v>
                </c:pt>
                <c:pt idx="26">
                  <c:v>0.2867881425443698</c:v>
                </c:pt>
                <c:pt idx="27">
                  <c:v>0.30236232232541238</c:v>
                </c:pt>
                <c:pt idx="28">
                  <c:v>0.30173546811412594</c:v>
                </c:pt>
                <c:pt idx="29">
                  <c:v>0.28450593094913035</c:v>
                </c:pt>
                <c:pt idx="30">
                  <c:v>0.26897166604548978</c:v>
                </c:pt>
                <c:pt idx="31">
                  <c:v>0.27509113854628764</c:v>
                </c:pt>
                <c:pt idx="32">
                  <c:v>0.28485507472549682</c:v>
                </c:pt>
                <c:pt idx="33">
                  <c:v>0.27781479890377436</c:v>
                </c:pt>
                <c:pt idx="34">
                  <c:v>0.31058899710092247</c:v>
                </c:pt>
                <c:pt idx="35">
                  <c:v>0.26967253004714131</c:v>
                </c:pt>
                <c:pt idx="36">
                  <c:v>0.21764321135345649</c:v>
                </c:pt>
                <c:pt idx="37">
                  <c:v>0.15993111195666859</c:v>
                </c:pt>
                <c:pt idx="38">
                  <c:v>0.16117273047331318</c:v>
                </c:pt>
                <c:pt idx="39">
                  <c:v>0.14316938698598691</c:v>
                </c:pt>
                <c:pt idx="40">
                  <c:v>0.15779758830385621</c:v>
                </c:pt>
                <c:pt idx="41">
                  <c:v>0.14422076226559685</c:v>
                </c:pt>
                <c:pt idx="42">
                  <c:v>0.10564020156628495</c:v>
                </c:pt>
                <c:pt idx="43">
                  <c:v>0.13990360588533757</c:v>
                </c:pt>
                <c:pt idx="44">
                  <c:v>0.20931733942811895</c:v>
                </c:pt>
                <c:pt idx="45">
                  <c:v>0.19341528757092727</c:v>
                </c:pt>
                <c:pt idx="46">
                  <c:v>0.16510549956800991</c:v>
                </c:pt>
                <c:pt idx="47">
                  <c:v>8.0108358680460248E-2</c:v>
                </c:pt>
                <c:pt idx="48">
                  <c:v>0.10580178196539462</c:v>
                </c:pt>
                <c:pt idx="49">
                  <c:v>0.14161355828337488</c:v>
                </c:pt>
                <c:pt idx="50">
                  <c:v>0.16883430493286294</c:v>
                </c:pt>
                <c:pt idx="51">
                  <c:v>0.16379304129755856</c:v>
                </c:pt>
                <c:pt idx="52">
                  <c:v>0.13217739950391016</c:v>
                </c:pt>
                <c:pt idx="53">
                  <c:v>0.13517223434157868</c:v>
                </c:pt>
                <c:pt idx="54">
                  <c:v>0.17774078819427777</c:v>
                </c:pt>
                <c:pt idx="55">
                  <c:v>0.17756630353012801</c:v>
                </c:pt>
                <c:pt idx="56">
                  <c:v>0.17775464083615791</c:v>
                </c:pt>
                <c:pt idx="57">
                  <c:v>0.18073543742995729</c:v>
                </c:pt>
                <c:pt idx="58">
                  <c:v>0.18471293122871521</c:v>
                </c:pt>
                <c:pt idx="59">
                  <c:v>0.18036767454217636</c:v>
                </c:pt>
                <c:pt idx="60">
                  <c:v>0.16683823203049747</c:v>
                </c:pt>
                <c:pt idx="61">
                  <c:v>0.14959222343180359</c:v>
                </c:pt>
                <c:pt idx="62">
                  <c:v>0.14610166645248729</c:v>
                </c:pt>
                <c:pt idx="63">
                  <c:v>0.14620421993033231</c:v>
                </c:pt>
                <c:pt idx="64">
                  <c:v>0.14566533065417006</c:v>
                </c:pt>
                <c:pt idx="65">
                  <c:v>0.14700076415996541</c:v>
                </c:pt>
                <c:pt idx="66">
                  <c:v>0.16423220322306792</c:v>
                </c:pt>
                <c:pt idx="67">
                  <c:v>0.1622945020018669</c:v>
                </c:pt>
                <c:pt idx="68">
                  <c:v>0.1718488272476647</c:v>
                </c:pt>
                <c:pt idx="69">
                  <c:v>0.1705177322391449</c:v>
                </c:pt>
                <c:pt idx="70">
                  <c:v>0.17296238916078607</c:v>
                </c:pt>
                <c:pt idx="71">
                  <c:v>0.18576477633714394</c:v>
                </c:pt>
                <c:pt idx="72">
                  <c:v>0.16645003984187995</c:v>
                </c:pt>
                <c:pt idx="73">
                  <c:v>0.1571248146062337</c:v>
                </c:pt>
                <c:pt idx="74">
                  <c:v>0.16040588482647927</c:v>
                </c:pt>
                <c:pt idx="75">
                  <c:v>0.16967924534111864</c:v>
                </c:pt>
                <c:pt idx="76">
                  <c:v>0.17055187637338168</c:v>
                </c:pt>
                <c:pt idx="77">
                  <c:v>0.16735050689583786</c:v>
                </c:pt>
                <c:pt idx="78">
                  <c:v>0.17180466115185072</c:v>
                </c:pt>
                <c:pt idx="79">
                  <c:v>0.16275506482234894</c:v>
                </c:pt>
                <c:pt idx="80">
                  <c:v>0.17716023200214917</c:v>
                </c:pt>
                <c:pt idx="81">
                  <c:v>0.22283315063454032</c:v>
                </c:pt>
                <c:pt idx="82">
                  <c:v>0.24808777133436771</c:v>
                </c:pt>
                <c:pt idx="83">
                  <c:v>0.25505149398703936</c:v>
                </c:pt>
                <c:pt idx="84">
                  <c:v>0.27034897614928166</c:v>
                </c:pt>
                <c:pt idx="85">
                  <c:v>0.31701992696645076</c:v>
                </c:pt>
                <c:pt idx="86">
                  <c:v>0.36239723827306286</c:v>
                </c:pt>
                <c:pt idx="87">
                  <c:v>0.37611371560345852</c:v>
                </c:pt>
                <c:pt idx="88">
                  <c:v>0.43026181009205139</c:v>
                </c:pt>
                <c:pt idx="89">
                  <c:v>0.45315745747452374</c:v>
                </c:pt>
                <c:pt idx="90">
                  <c:v>0.45662696363219407</c:v>
                </c:pt>
                <c:pt idx="91">
                  <c:v>0.47985793571752638</c:v>
                </c:pt>
                <c:pt idx="92">
                  <c:v>0.48445179120310572</c:v>
                </c:pt>
              </c:numCache>
            </c:numRef>
          </c:val>
        </c:ser>
        <c:ser>
          <c:idx val="1"/>
          <c:order val="1"/>
          <c:tx>
            <c:strRef>
              <c:f>Sheet1!$C$1</c:f>
              <c:strCache>
                <c:ptCount val="1"/>
                <c:pt idx="0">
                  <c:v>Impact na 2 jaar</c:v>
                </c:pt>
              </c:strCache>
            </c:strRef>
          </c:tx>
          <c:marker>
            <c:symbol val="none"/>
          </c:marker>
          <c:cat>
            <c:strRef>
              <c:f>Sheet1!$A$2:$A$94</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Sheet1!$C$2:$C$94</c:f>
              <c:numCache>
                <c:formatCode>General</c:formatCode>
                <c:ptCount val="93"/>
                <c:pt idx="0">
                  <c:v>0.13180825591938483</c:v>
                </c:pt>
                <c:pt idx="1">
                  <c:v>0.13256887125903247</c:v>
                </c:pt>
                <c:pt idx="2">
                  <c:v>0.11830335388471715</c:v>
                </c:pt>
                <c:pt idx="3">
                  <c:v>0.1139079356506453</c:v>
                </c:pt>
                <c:pt idx="4">
                  <c:v>0.10035372004446946</c:v>
                </c:pt>
                <c:pt idx="5">
                  <c:v>9.6143717100881182E-2</c:v>
                </c:pt>
                <c:pt idx="6">
                  <c:v>0.13120694404548949</c:v>
                </c:pt>
                <c:pt idx="7">
                  <c:v>0.12626097988222637</c:v>
                </c:pt>
                <c:pt idx="8">
                  <c:v>0.14280484382870998</c:v>
                </c:pt>
                <c:pt idx="9">
                  <c:v>8.1803888398277763E-2</c:v>
                </c:pt>
                <c:pt idx="10">
                  <c:v>8.5197609573376742E-2</c:v>
                </c:pt>
                <c:pt idx="11">
                  <c:v>7.0859490687213339E-2</c:v>
                </c:pt>
                <c:pt idx="12">
                  <c:v>5.5756522784682877E-2</c:v>
                </c:pt>
                <c:pt idx="13">
                  <c:v>6.3615292847880492E-2</c:v>
                </c:pt>
                <c:pt idx="14">
                  <c:v>9.0162257702611173E-2</c:v>
                </c:pt>
                <c:pt idx="15">
                  <c:v>9.8439938128364227E-2</c:v>
                </c:pt>
                <c:pt idx="16">
                  <c:v>8.6273142797755456E-2</c:v>
                </c:pt>
                <c:pt idx="17">
                  <c:v>9.5232857340223895E-2</c:v>
                </c:pt>
                <c:pt idx="18">
                  <c:v>8.3898050556401746E-2</c:v>
                </c:pt>
                <c:pt idx="19">
                  <c:v>7.8345218070352315E-2</c:v>
                </c:pt>
                <c:pt idx="20">
                  <c:v>7.426208676720851E-2</c:v>
                </c:pt>
                <c:pt idx="21">
                  <c:v>6.7270312901024254E-2</c:v>
                </c:pt>
                <c:pt idx="22">
                  <c:v>7.0450309922771903E-2</c:v>
                </c:pt>
                <c:pt idx="23">
                  <c:v>6.4284232551986523E-2</c:v>
                </c:pt>
                <c:pt idx="24">
                  <c:v>6.8816957371561432E-2</c:v>
                </c:pt>
                <c:pt idx="25">
                  <c:v>6.0268172148994006E-2</c:v>
                </c:pt>
                <c:pt idx="26">
                  <c:v>5.3083587454011337E-2</c:v>
                </c:pt>
                <c:pt idx="27">
                  <c:v>7.0497497298684514E-2</c:v>
                </c:pt>
                <c:pt idx="28">
                  <c:v>7.2633992892653113E-2</c:v>
                </c:pt>
                <c:pt idx="29">
                  <c:v>6.1525498130922882E-2</c:v>
                </c:pt>
                <c:pt idx="30">
                  <c:v>5.2811666746868532E-2</c:v>
                </c:pt>
                <c:pt idx="31">
                  <c:v>5.8784099608000524E-2</c:v>
                </c:pt>
                <c:pt idx="32">
                  <c:v>7.2904513723177883E-2</c:v>
                </c:pt>
                <c:pt idx="33">
                  <c:v>7.2820415485651088E-2</c:v>
                </c:pt>
                <c:pt idx="34">
                  <c:v>8.4110733396059068E-2</c:v>
                </c:pt>
                <c:pt idx="35">
                  <c:v>6.5643854844425489E-2</c:v>
                </c:pt>
                <c:pt idx="36">
                  <c:v>3.3846746167649211E-2</c:v>
                </c:pt>
                <c:pt idx="37">
                  <c:v>-3.5031366405935918E-2</c:v>
                </c:pt>
                <c:pt idx="38">
                  <c:v>-1.8343798643475889E-2</c:v>
                </c:pt>
                <c:pt idx="39">
                  <c:v>-3.1587775267065812E-2</c:v>
                </c:pt>
                <c:pt idx="40">
                  <c:v>-1.9128052577930261E-3</c:v>
                </c:pt>
                <c:pt idx="41">
                  <c:v>1.8360949579580561E-3</c:v>
                </c:pt>
                <c:pt idx="42">
                  <c:v>-2.3538489546321987E-2</c:v>
                </c:pt>
                <c:pt idx="43">
                  <c:v>-8.9676316564771732E-3</c:v>
                </c:pt>
                <c:pt idx="44">
                  <c:v>3.160577132749396E-2</c:v>
                </c:pt>
                <c:pt idx="45">
                  <c:v>3.3610454090051263E-2</c:v>
                </c:pt>
                <c:pt idx="46">
                  <c:v>3.7827028731072652E-2</c:v>
                </c:pt>
                <c:pt idx="47">
                  <c:v>-3.1227662404365902E-2</c:v>
                </c:pt>
                <c:pt idx="48">
                  <c:v>-1.0196667610688093E-2</c:v>
                </c:pt>
                <c:pt idx="49">
                  <c:v>2.4793315079502269E-2</c:v>
                </c:pt>
                <c:pt idx="50">
                  <c:v>7.0832087745245409E-2</c:v>
                </c:pt>
                <c:pt idx="51">
                  <c:v>8.5190212866098347E-2</c:v>
                </c:pt>
                <c:pt idx="52">
                  <c:v>6.1504237055509114E-2</c:v>
                </c:pt>
                <c:pt idx="53">
                  <c:v>2.916390447051868E-2</c:v>
                </c:pt>
                <c:pt idx="54">
                  <c:v>2.3916026757240128E-2</c:v>
                </c:pt>
                <c:pt idx="55">
                  <c:v>2.3159731773573281E-2</c:v>
                </c:pt>
                <c:pt idx="56">
                  <c:v>2.1361544617254476E-2</c:v>
                </c:pt>
                <c:pt idx="57">
                  <c:v>1.8096273608622065E-2</c:v>
                </c:pt>
                <c:pt idx="58">
                  <c:v>9.6372730291536049E-3</c:v>
                </c:pt>
                <c:pt idx="59">
                  <c:v>6.0458451930957124E-3</c:v>
                </c:pt>
                <c:pt idx="60">
                  <c:v>2.5003015379012596E-2</c:v>
                </c:pt>
                <c:pt idx="61">
                  <c:v>3.2801621317164256E-2</c:v>
                </c:pt>
                <c:pt idx="62">
                  <c:v>2.9608686834854566E-2</c:v>
                </c:pt>
                <c:pt idx="63">
                  <c:v>3.3003226362543839E-2</c:v>
                </c:pt>
                <c:pt idx="64">
                  <c:v>3.2051901409444132E-2</c:v>
                </c:pt>
                <c:pt idx="65">
                  <c:v>3.1209698189875082E-2</c:v>
                </c:pt>
                <c:pt idx="66">
                  <c:v>8.6249922879881227E-3</c:v>
                </c:pt>
                <c:pt idx="67">
                  <c:v>9.1623095818586728E-3</c:v>
                </c:pt>
                <c:pt idx="68">
                  <c:v>1.4859429527455521E-2</c:v>
                </c:pt>
                <c:pt idx="69">
                  <c:v>1.3896405421141083E-2</c:v>
                </c:pt>
                <c:pt idx="70">
                  <c:v>2.2492613637426412E-2</c:v>
                </c:pt>
                <c:pt idx="71">
                  <c:v>4.0341461400924782E-2</c:v>
                </c:pt>
                <c:pt idx="72">
                  <c:v>3.9122652789280267E-2</c:v>
                </c:pt>
                <c:pt idx="73">
                  <c:v>3.3877247800655222E-2</c:v>
                </c:pt>
                <c:pt idx="74">
                  <c:v>3.5882308418818551E-2</c:v>
                </c:pt>
                <c:pt idx="75">
                  <c:v>2.0535208783924987E-2</c:v>
                </c:pt>
                <c:pt idx="76">
                  <c:v>2.0168598225587767E-2</c:v>
                </c:pt>
                <c:pt idx="77">
                  <c:v>2.301765188377277E-2</c:v>
                </c:pt>
                <c:pt idx="78">
                  <c:v>1.7223270312201645E-2</c:v>
                </c:pt>
                <c:pt idx="79">
                  <c:v>1.7689598432303513E-2</c:v>
                </c:pt>
                <c:pt idx="80">
                  <c:v>2.2679888718617446E-2</c:v>
                </c:pt>
                <c:pt idx="81">
                  <c:v>3.8652868202486649E-3</c:v>
                </c:pt>
                <c:pt idx="82">
                  <c:v>2.2979522416246411E-2</c:v>
                </c:pt>
                <c:pt idx="83">
                  <c:v>4.2811278660544752E-2</c:v>
                </c:pt>
                <c:pt idx="84">
                  <c:v>4.1789672409064296E-2</c:v>
                </c:pt>
                <c:pt idx="85">
                  <c:v>5.2506793178327134E-2</c:v>
                </c:pt>
                <c:pt idx="86">
                  <c:v>1.0699554912916983E-2</c:v>
                </c:pt>
                <c:pt idx="87">
                  <c:v>-1.7892169595211043E-2</c:v>
                </c:pt>
                <c:pt idx="88">
                  <c:v>5.5699349658049985E-2</c:v>
                </c:pt>
                <c:pt idx="89">
                  <c:v>5.036914236501781E-5</c:v>
                </c:pt>
                <c:pt idx="90">
                  <c:v>-6.2660274407020151E-5</c:v>
                </c:pt>
                <c:pt idx="91">
                  <c:v>3.1357256171195239E-2</c:v>
                </c:pt>
                <c:pt idx="92">
                  <c:v>3.1092455002932038E-2</c:v>
                </c:pt>
              </c:numCache>
            </c:numRef>
          </c:val>
        </c:ser>
        <c:ser>
          <c:idx val="2"/>
          <c:order val="2"/>
          <c:tx>
            <c:strRef>
              <c:f>Sheet1!$D$1</c:f>
              <c:strCache>
                <c:ptCount val="1"/>
                <c:pt idx="0">
                  <c:v>Impact na 3 jaar</c:v>
                </c:pt>
              </c:strCache>
            </c:strRef>
          </c:tx>
          <c:spPr>
            <a:ln>
              <a:solidFill>
                <a:srgbClr val="FF0000"/>
              </a:solidFill>
            </a:ln>
          </c:spPr>
          <c:marker>
            <c:symbol val="none"/>
          </c:marker>
          <c:cat>
            <c:strRef>
              <c:f>Sheet1!$A$2:$A$94</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Sheet1!$D$2:$D$94</c:f>
              <c:numCache>
                <c:formatCode>General</c:formatCode>
                <c:ptCount val="93"/>
                <c:pt idx="0">
                  <c:v>0.13603956863667707</c:v>
                </c:pt>
                <c:pt idx="1">
                  <c:v>0.1373060407630507</c:v>
                </c:pt>
                <c:pt idx="2">
                  <c:v>0.12290834042925412</c:v>
                </c:pt>
                <c:pt idx="3">
                  <c:v>0.11215676743029862</c:v>
                </c:pt>
                <c:pt idx="4">
                  <c:v>9.8733760582811247E-2</c:v>
                </c:pt>
                <c:pt idx="5">
                  <c:v>9.1691788926362844E-2</c:v>
                </c:pt>
                <c:pt idx="6">
                  <c:v>0.11232397391692669</c:v>
                </c:pt>
                <c:pt idx="7">
                  <c:v>0.10641865867627466</c:v>
                </c:pt>
                <c:pt idx="8">
                  <c:v>0.11589895391954913</c:v>
                </c:pt>
                <c:pt idx="9">
                  <c:v>7.8586525623094997E-2</c:v>
                </c:pt>
                <c:pt idx="10">
                  <c:v>7.9255842951326511E-2</c:v>
                </c:pt>
                <c:pt idx="11">
                  <c:v>7.0730457674299682E-2</c:v>
                </c:pt>
                <c:pt idx="12">
                  <c:v>5.7165376487083232E-2</c:v>
                </c:pt>
                <c:pt idx="13">
                  <c:v>6.2063472597093834E-2</c:v>
                </c:pt>
                <c:pt idx="14">
                  <c:v>8.5353543813822527E-2</c:v>
                </c:pt>
                <c:pt idx="15">
                  <c:v>8.0055407010183266E-2</c:v>
                </c:pt>
                <c:pt idx="16">
                  <c:v>7.2333948820828775E-2</c:v>
                </c:pt>
                <c:pt idx="17">
                  <c:v>7.7693139394372071E-2</c:v>
                </c:pt>
                <c:pt idx="18">
                  <c:v>5.7493925792462312E-2</c:v>
                </c:pt>
                <c:pt idx="19">
                  <c:v>5.2238830793382048E-2</c:v>
                </c:pt>
                <c:pt idx="20">
                  <c:v>4.8028992625316562E-2</c:v>
                </c:pt>
                <c:pt idx="21">
                  <c:v>3.9848746163144211E-2</c:v>
                </c:pt>
                <c:pt idx="22">
                  <c:v>4.4397073901908175E-2</c:v>
                </c:pt>
                <c:pt idx="23">
                  <c:v>3.5042242562968867E-2</c:v>
                </c:pt>
                <c:pt idx="24">
                  <c:v>4.0324327442532032E-2</c:v>
                </c:pt>
                <c:pt idx="25">
                  <c:v>3.0422101844610555E-2</c:v>
                </c:pt>
                <c:pt idx="26">
                  <c:v>2.2144406775888623E-2</c:v>
                </c:pt>
                <c:pt idx="27">
                  <c:v>3.576290178793419E-2</c:v>
                </c:pt>
                <c:pt idx="28">
                  <c:v>3.8654489053923213E-2</c:v>
                </c:pt>
                <c:pt idx="29">
                  <c:v>2.6853823151360052E-2</c:v>
                </c:pt>
                <c:pt idx="30">
                  <c:v>1.9882629753491823E-2</c:v>
                </c:pt>
                <c:pt idx="31">
                  <c:v>2.5083252580821395E-2</c:v>
                </c:pt>
                <c:pt idx="32">
                  <c:v>4.0730492558109434E-2</c:v>
                </c:pt>
                <c:pt idx="33">
                  <c:v>4.2355292431155364E-2</c:v>
                </c:pt>
                <c:pt idx="34">
                  <c:v>4.5206560752058436E-2</c:v>
                </c:pt>
                <c:pt idx="35">
                  <c:v>4.0893896402025433E-2</c:v>
                </c:pt>
                <c:pt idx="36">
                  <c:v>2.0631019791278252E-2</c:v>
                </c:pt>
                <c:pt idx="37">
                  <c:v>-2.1063176763077812E-2</c:v>
                </c:pt>
                <c:pt idx="38">
                  <c:v>-1.175259385360666E-2</c:v>
                </c:pt>
                <c:pt idx="39">
                  <c:v>-2.1452913330610085E-2</c:v>
                </c:pt>
                <c:pt idx="40">
                  <c:v>-1.9170059846708388E-3</c:v>
                </c:pt>
                <c:pt idx="41">
                  <c:v>-3.2007158795978129E-4</c:v>
                </c:pt>
                <c:pt idx="42">
                  <c:v>-1.3816678968526027E-2</c:v>
                </c:pt>
                <c:pt idx="43">
                  <c:v>-5.2276745636131074E-3</c:v>
                </c:pt>
                <c:pt idx="44">
                  <c:v>2.5011328891420812E-2</c:v>
                </c:pt>
                <c:pt idx="45">
                  <c:v>2.6740857112060402E-2</c:v>
                </c:pt>
                <c:pt idx="46">
                  <c:v>3.0838239896762813E-2</c:v>
                </c:pt>
                <c:pt idx="47">
                  <c:v>-2.3890142509941651E-2</c:v>
                </c:pt>
                <c:pt idx="48">
                  <c:v>-5.3501304045413594E-3</c:v>
                </c:pt>
                <c:pt idx="49">
                  <c:v>2.1596961318146229E-2</c:v>
                </c:pt>
                <c:pt idx="50">
                  <c:v>4.9479416658122014E-2</c:v>
                </c:pt>
                <c:pt idx="51">
                  <c:v>5.0420542058699287E-2</c:v>
                </c:pt>
                <c:pt idx="52">
                  <c:v>2.995479436359472E-2</c:v>
                </c:pt>
                <c:pt idx="53">
                  <c:v>9.4273384348160585E-3</c:v>
                </c:pt>
                <c:pt idx="54">
                  <c:v>1.4907317800923258E-2</c:v>
                </c:pt>
                <c:pt idx="55">
                  <c:v>1.4621972904081536E-2</c:v>
                </c:pt>
                <c:pt idx="56">
                  <c:v>1.1772267873116768E-2</c:v>
                </c:pt>
                <c:pt idx="57">
                  <c:v>1.0613601618723843E-2</c:v>
                </c:pt>
                <c:pt idx="58">
                  <c:v>5.0027376251290823E-3</c:v>
                </c:pt>
                <c:pt idx="59">
                  <c:v>2.992594863529565E-3</c:v>
                </c:pt>
                <c:pt idx="60">
                  <c:v>1.2179572777807561E-2</c:v>
                </c:pt>
                <c:pt idx="61">
                  <c:v>1.3285583436566214E-2</c:v>
                </c:pt>
                <c:pt idx="62">
                  <c:v>9.1278263193793566E-3</c:v>
                </c:pt>
                <c:pt idx="63">
                  <c:v>6.6095106650937794E-3</c:v>
                </c:pt>
                <c:pt idx="64">
                  <c:v>5.9405035587341134E-3</c:v>
                </c:pt>
                <c:pt idx="65">
                  <c:v>4.7082280684419024E-3</c:v>
                </c:pt>
                <c:pt idx="66">
                  <c:v>-2.7348483939889745E-3</c:v>
                </c:pt>
                <c:pt idx="67">
                  <c:v>-3.1831606169065757E-3</c:v>
                </c:pt>
                <c:pt idx="68">
                  <c:v>-4.6392758095439434E-4</c:v>
                </c:pt>
                <c:pt idx="69">
                  <c:v>-7.2046930767226587E-4</c:v>
                </c:pt>
                <c:pt idx="70">
                  <c:v>8.2440216278706639E-4</c:v>
                </c:pt>
                <c:pt idx="71">
                  <c:v>7.9835634241208035E-3</c:v>
                </c:pt>
                <c:pt idx="72">
                  <c:v>3.4830040019953805E-3</c:v>
                </c:pt>
                <c:pt idx="73">
                  <c:v>4.1714893633469363E-3</c:v>
                </c:pt>
                <c:pt idx="74">
                  <c:v>4.1073749080112465E-3</c:v>
                </c:pt>
                <c:pt idx="75">
                  <c:v>2.7775758223811259E-3</c:v>
                </c:pt>
                <c:pt idx="76">
                  <c:v>2.7380417196481272E-3</c:v>
                </c:pt>
                <c:pt idx="77">
                  <c:v>2.8575769224459292E-3</c:v>
                </c:pt>
                <c:pt idx="78">
                  <c:v>1.7169135531336541E-3</c:v>
                </c:pt>
                <c:pt idx="79">
                  <c:v>4.0242585609340589E-3</c:v>
                </c:pt>
                <c:pt idx="80">
                  <c:v>2.7000044082756899E-3</c:v>
                </c:pt>
                <c:pt idx="81">
                  <c:v>6.6017280257451077E-3</c:v>
                </c:pt>
                <c:pt idx="82">
                  <c:v>2.4911005136913016E-2</c:v>
                </c:pt>
                <c:pt idx="83">
                  <c:v>3.9329867701990234E-2</c:v>
                </c:pt>
                <c:pt idx="84">
                  <c:v>1.8175256479322693E-2</c:v>
                </c:pt>
                <c:pt idx="85">
                  <c:v>2.5421444349267288E-3</c:v>
                </c:pt>
                <c:pt idx="86">
                  <c:v>6.4555711662615724E-3</c:v>
                </c:pt>
                <c:pt idx="87">
                  <c:v>4.744781743037059E-3</c:v>
                </c:pt>
                <c:pt idx="88">
                  <c:v>8.3271848251688912E-3</c:v>
                </c:pt>
                <c:pt idx="89">
                  <c:v>8.254856766388579E-3</c:v>
                </c:pt>
                <c:pt idx="90">
                  <c:v>8.7003685726524654E-3</c:v>
                </c:pt>
                <c:pt idx="91">
                  <c:v>6.9380310040764934E-3</c:v>
                </c:pt>
                <c:pt idx="92">
                  <c:v>7.4472614981402506E-3</c:v>
                </c:pt>
              </c:numCache>
            </c:numRef>
          </c:val>
        </c:ser>
        <c:marker val="1"/>
        <c:axId val="204819072"/>
        <c:axId val="204821248"/>
      </c:lineChart>
      <c:catAx>
        <c:axId val="204819072"/>
        <c:scaling>
          <c:orientation val="minMax"/>
          <c:min val="1"/>
        </c:scaling>
        <c:axPos val="b"/>
        <c:title>
          <c:tx>
            <c:rich>
              <a:bodyPr/>
              <a:lstStyle/>
              <a:p>
                <a:pPr>
                  <a:defRPr sz="1100"/>
                </a:pPr>
                <a:r>
                  <a:rPr lang="nl-BE" sz="1100" baseline="0" smtClean="0"/>
                  <a:t>10-jaars rolling window</a:t>
                </a:r>
                <a:endParaRPr lang="nl-BE" sz="1100"/>
              </a:p>
            </c:rich>
          </c:tx>
        </c:title>
        <c:numFmt formatCode="yyyy" sourceLinked="1"/>
        <c:tickLblPos val="low"/>
        <c:txPr>
          <a:bodyPr rot="-5400000" vert="horz"/>
          <a:lstStyle/>
          <a:p>
            <a:pPr>
              <a:defRPr sz="1100"/>
            </a:pPr>
            <a:endParaRPr lang="nl-BE"/>
          </a:p>
        </c:txPr>
        <c:crossAx val="204821248"/>
        <c:crosses val="autoZero"/>
        <c:auto val="1"/>
        <c:lblAlgn val="ctr"/>
        <c:lblOffset val="100"/>
        <c:tickLblSkip val="8"/>
        <c:tickMarkSkip val="4"/>
      </c:catAx>
      <c:valAx>
        <c:axId val="204821248"/>
        <c:scaling>
          <c:orientation val="minMax"/>
          <c:max val="0.8"/>
          <c:min val="-0.1"/>
        </c:scaling>
        <c:axPos val="l"/>
        <c:majorGridlines/>
        <c:numFmt formatCode="General" sourceLinked="1"/>
        <c:tickLblPos val="nextTo"/>
        <c:txPr>
          <a:bodyPr/>
          <a:lstStyle/>
          <a:p>
            <a:pPr>
              <a:defRPr sz="1100"/>
            </a:pPr>
            <a:endParaRPr lang="nl-BE"/>
          </a:p>
        </c:txPr>
        <c:crossAx val="204819072"/>
        <c:crosses val="autoZero"/>
        <c:crossBetween val="between"/>
      </c:valAx>
      <c:spPr>
        <a:solidFill>
          <a:schemeClr val="bg1"/>
        </a:solidFill>
      </c:spPr>
    </c:plotArea>
    <c:legend>
      <c:legendPos val="b"/>
      <c:legendEntry>
        <c:idx val="0"/>
        <c:txPr>
          <a:bodyPr/>
          <a:lstStyle/>
          <a:p>
            <a:pPr>
              <a:defRPr sz="1200" b="1"/>
            </a:pPr>
            <a:endParaRPr lang="nl-BE"/>
          </a:p>
        </c:txPr>
      </c:legendEntry>
      <c:legendEntry>
        <c:idx val="1"/>
        <c:txPr>
          <a:bodyPr/>
          <a:lstStyle/>
          <a:p>
            <a:pPr>
              <a:defRPr sz="1200" b="1"/>
            </a:pPr>
            <a:endParaRPr lang="nl-BE"/>
          </a:p>
        </c:txPr>
      </c:legendEntry>
      <c:legendEntry>
        <c:idx val="2"/>
        <c:txPr>
          <a:bodyPr/>
          <a:lstStyle/>
          <a:p>
            <a:pPr>
              <a:defRPr sz="1200" b="1"/>
            </a:pPr>
            <a:endParaRPr lang="nl-BE"/>
          </a:p>
        </c:txPr>
      </c:legendEntry>
      <c:layout>
        <c:manualLayout>
          <c:xMode val="edge"/>
          <c:yMode val="edge"/>
          <c:x val="0.22733406300717154"/>
          <c:y val="0.11979060907570396"/>
          <c:w val="0.75629162002388906"/>
          <c:h val="9.479197890781188E-2"/>
        </c:manualLayout>
      </c:layout>
      <c:txPr>
        <a:bodyPr/>
        <a:lstStyle/>
        <a:p>
          <a:pPr>
            <a:defRPr sz="1200"/>
          </a:pPr>
          <a:endParaRPr lang="nl-BE"/>
        </a:p>
      </c:txPr>
    </c:legend>
    <c:plotVisOnly val="1"/>
  </c:chart>
  <c:txPr>
    <a:bodyPr/>
    <a:lstStyle/>
    <a:p>
      <a:pPr>
        <a:defRPr sz="1800"/>
      </a:pPr>
      <a:endParaRPr lang="nl-BE"/>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200"/>
            </a:pPr>
            <a:r>
              <a:rPr lang="nl-BE" sz="1200" smtClean="0"/>
              <a:t>op de gezondheidsindex</a:t>
            </a:r>
            <a:endParaRPr lang="nl-BE" sz="1200"/>
          </a:p>
        </c:rich>
      </c:tx>
      <c:overlay val="1"/>
    </c:title>
    <c:plotArea>
      <c:layout>
        <c:manualLayout>
          <c:layoutTarget val="inner"/>
          <c:xMode val="edge"/>
          <c:yMode val="edge"/>
          <c:x val="0.1422165802417579"/>
          <c:y val="9.9904071463335214E-2"/>
          <c:w val="0.85778341975824213"/>
          <c:h val="0.51642690575877359"/>
        </c:manualLayout>
      </c:layout>
      <c:lineChart>
        <c:grouping val="stacked"/>
        <c:ser>
          <c:idx val="0"/>
          <c:order val="0"/>
          <c:tx>
            <c:strRef>
              <c:f>Sheet1!$B$1</c:f>
              <c:strCache>
                <c:ptCount val="1"/>
                <c:pt idx="0">
                  <c:v>Impact na 1 jaar</c:v>
                </c:pt>
              </c:strCache>
            </c:strRef>
          </c:tx>
          <c:marker>
            <c:symbol val="none"/>
          </c:marker>
          <c:cat>
            <c:strRef>
              <c:f>Sheet1!$A$2:$A$94</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Sheet1!$B$2:$B$94</c:f>
              <c:numCache>
                <c:formatCode>General</c:formatCode>
                <c:ptCount val="93"/>
                <c:pt idx="0">
                  <c:v>0.30832736390436033</c:v>
                </c:pt>
                <c:pt idx="1">
                  <c:v>0.3030341327623684</c:v>
                </c:pt>
                <c:pt idx="2">
                  <c:v>0.29557436103861701</c:v>
                </c:pt>
                <c:pt idx="3">
                  <c:v>0.29025357310461991</c:v>
                </c:pt>
                <c:pt idx="4">
                  <c:v>0.27610229873147446</c:v>
                </c:pt>
                <c:pt idx="5">
                  <c:v>0.28742919831930636</c:v>
                </c:pt>
                <c:pt idx="6">
                  <c:v>0.3252365270999204</c:v>
                </c:pt>
                <c:pt idx="7">
                  <c:v>0.3138153182516879</c:v>
                </c:pt>
                <c:pt idx="8">
                  <c:v>0.32493996313892304</c:v>
                </c:pt>
                <c:pt idx="9">
                  <c:v>0.29616657381983647</c:v>
                </c:pt>
                <c:pt idx="10">
                  <c:v>0.28864920075564382</c:v>
                </c:pt>
                <c:pt idx="11">
                  <c:v>0.26700934983352426</c:v>
                </c:pt>
                <c:pt idx="12">
                  <c:v>0.25490756923219332</c:v>
                </c:pt>
                <c:pt idx="13">
                  <c:v>0.25061146287622654</c:v>
                </c:pt>
                <c:pt idx="14">
                  <c:v>0.24555060260430406</c:v>
                </c:pt>
                <c:pt idx="15">
                  <c:v>0.22746473099784742</c:v>
                </c:pt>
                <c:pt idx="16">
                  <c:v>0.21823434981059803</c:v>
                </c:pt>
                <c:pt idx="17">
                  <c:v>0.21541034881688481</c:v>
                </c:pt>
                <c:pt idx="18">
                  <c:v>0.21094120032834426</c:v>
                </c:pt>
                <c:pt idx="19">
                  <c:v>0.20488359020464567</c:v>
                </c:pt>
                <c:pt idx="20">
                  <c:v>0.20204310522498733</c:v>
                </c:pt>
                <c:pt idx="21">
                  <c:v>0.20325875647520641</c:v>
                </c:pt>
                <c:pt idx="22">
                  <c:v>0.20486685979459809</c:v>
                </c:pt>
                <c:pt idx="23">
                  <c:v>0.19609095444865537</c:v>
                </c:pt>
                <c:pt idx="24">
                  <c:v>0.19697165655204921</c:v>
                </c:pt>
                <c:pt idx="25">
                  <c:v>0.18423409113375824</c:v>
                </c:pt>
                <c:pt idx="26">
                  <c:v>0.17093693739364021</c:v>
                </c:pt>
                <c:pt idx="27">
                  <c:v>0.18365551015896406</c:v>
                </c:pt>
                <c:pt idx="28">
                  <c:v>0.19594282977851069</c:v>
                </c:pt>
                <c:pt idx="29">
                  <c:v>0.17123531553568094</c:v>
                </c:pt>
                <c:pt idx="30">
                  <c:v>0.15812626519326836</c:v>
                </c:pt>
                <c:pt idx="31">
                  <c:v>0.16215750177659372</c:v>
                </c:pt>
                <c:pt idx="32">
                  <c:v>0.17552841329671121</c:v>
                </c:pt>
                <c:pt idx="33">
                  <c:v>0.17345790461250171</c:v>
                </c:pt>
                <c:pt idx="34">
                  <c:v>0.21708606780734008</c:v>
                </c:pt>
                <c:pt idx="35">
                  <c:v>0.19209109686508641</c:v>
                </c:pt>
                <c:pt idx="36">
                  <c:v>0.1360241275430264</c:v>
                </c:pt>
                <c:pt idx="37">
                  <c:v>6.0969427090632133E-2</c:v>
                </c:pt>
                <c:pt idx="38">
                  <c:v>6.4341189920812739E-2</c:v>
                </c:pt>
                <c:pt idx="39">
                  <c:v>4.3655074621847263E-2</c:v>
                </c:pt>
                <c:pt idx="40">
                  <c:v>5.8857489742137593E-2</c:v>
                </c:pt>
                <c:pt idx="41">
                  <c:v>4.3843468795280269E-2</c:v>
                </c:pt>
                <c:pt idx="42">
                  <c:v>8.4990326303575267E-3</c:v>
                </c:pt>
                <c:pt idx="43">
                  <c:v>3.8139448345533414E-2</c:v>
                </c:pt>
                <c:pt idx="44">
                  <c:v>0.11884238738240738</c:v>
                </c:pt>
                <c:pt idx="45">
                  <c:v>0.10437558169274219</c:v>
                </c:pt>
                <c:pt idx="46">
                  <c:v>9.4030627532047745E-2</c:v>
                </c:pt>
                <c:pt idx="47">
                  <c:v>5.4996312646192124E-3</c:v>
                </c:pt>
                <c:pt idx="48">
                  <c:v>2.3016015064075052E-2</c:v>
                </c:pt>
                <c:pt idx="49">
                  <c:v>5.0660131789080576E-2</c:v>
                </c:pt>
                <c:pt idx="50">
                  <c:v>7.4362871771724584E-2</c:v>
                </c:pt>
                <c:pt idx="51">
                  <c:v>7.7034686447279024E-2</c:v>
                </c:pt>
                <c:pt idx="52">
                  <c:v>5.5644537141383926E-2</c:v>
                </c:pt>
                <c:pt idx="53">
                  <c:v>6.1741084049835533E-2</c:v>
                </c:pt>
                <c:pt idx="54">
                  <c:v>9.9870937441338681E-2</c:v>
                </c:pt>
                <c:pt idx="55">
                  <c:v>0.10011114595927879</c:v>
                </c:pt>
                <c:pt idx="56">
                  <c:v>0.10627294159612879</c:v>
                </c:pt>
                <c:pt idx="57">
                  <c:v>0.10486559295989473</c:v>
                </c:pt>
                <c:pt idx="58">
                  <c:v>0.10383724592910309</c:v>
                </c:pt>
                <c:pt idx="59">
                  <c:v>0.10205046647933146</c:v>
                </c:pt>
                <c:pt idx="60">
                  <c:v>8.5854332180385268E-2</c:v>
                </c:pt>
                <c:pt idx="61">
                  <c:v>7.4393713233102773E-2</c:v>
                </c:pt>
                <c:pt idx="62">
                  <c:v>6.8101956784232878E-2</c:v>
                </c:pt>
                <c:pt idx="63">
                  <c:v>6.9458468514390581E-2</c:v>
                </c:pt>
                <c:pt idx="64">
                  <c:v>6.8863246338821932E-2</c:v>
                </c:pt>
                <c:pt idx="65">
                  <c:v>6.722257633078918E-2</c:v>
                </c:pt>
                <c:pt idx="66">
                  <c:v>7.6468946120324663E-2</c:v>
                </c:pt>
                <c:pt idx="67">
                  <c:v>7.4589565283861958E-2</c:v>
                </c:pt>
                <c:pt idx="68">
                  <c:v>7.9553193597536834E-2</c:v>
                </c:pt>
                <c:pt idx="69">
                  <c:v>8.2129931388786298E-2</c:v>
                </c:pt>
                <c:pt idx="70">
                  <c:v>8.0723102336149266E-2</c:v>
                </c:pt>
                <c:pt idx="71">
                  <c:v>8.9145857039304582E-2</c:v>
                </c:pt>
                <c:pt idx="72">
                  <c:v>7.2543253194609691E-2</c:v>
                </c:pt>
                <c:pt idx="73">
                  <c:v>7.3309114638877862E-2</c:v>
                </c:pt>
                <c:pt idx="74">
                  <c:v>7.7840883226182683E-2</c:v>
                </c:pt>
                <c:pt idx="75">
                  <c:v>8.2386563370794794E-2</c:v>
                </c:pt>
                <c:pt idx="76">
                  <c:v>8.4399637854890713E-2</c:v>
                </c:pt>
                <c:pt idx="77">
                  <c:v>8.4579238274501881E-2</c:v>
                </c:pt>
                <c:pt idx="78">
                  <c:v>8.8655151138308227E-2</c:v>
                </c:pt>
                <c:pt idx="79">
                  <c:v>7.7771934773577633E-2</c:v>
                </c:pt>
                <c:pt idx="80">
                  <c:v>9.5881864080183565E-2</c:v>
                </c:pt>
                <c:pt idx="81">
                  <c:v>0.14302757947585487</c:v>
                </c:pt>
                <c:pt idx="82">
                  <c:v>0.15499239422750763</c:v>
                </c:pt>
                <c:pt idx="83">
                  <c:v>0.16275148330536732</c:v>
                </c:pt>
                <c:pt idx="84">
                  <c:v>0.15455339392548859</c:v>
                </c:pt>
                <c:pt idx="85">
                  <c:v>0.22838235008045071</c:v>
                </c:pt>
                <c:pt idx="86">
                  <c:v>0.26783322950462818</c:v>
                </c:pt>
                <c:pt idx="87">
                  <c:v>0.28395157373708585</c:v>
                </c:pt>
                <c:pt idx="88">
                  <c:v>0.32693188880803981</c:v>
                </c:pt>
                <c:pt idx="89">
                  <c:v>0.36366830336551642</c:v>
                </c:pt>
                <c:pt idx="90">
                  <c:v>0.37630034072449875</c:v>
                </c:pt>
                <c:pt idx="91">
                  <c:v>0.39649185690925492</c:v>
                </c:pt>
                <c:pt idx="92">
                  <c:v>0.39776478231343326</c:v>
                </c:pt>
              </c:numCache>
            </c:numRef>
          </c:val>
        </c:ser>
        <c:ser>
          <c:idx val="1"/>
          <c:order val="1"/>
          <c:tx>
            <c:strRef>
              <c:f>Sheet1!$C$1</c:f>
              <c:strCache>
                <c:ptCount val="1"/>
                <c:pt idx="0">
                  <c:v>Impact na 2 jaar</c:v>
                </c:pt>
              </c:strCache>
            </c:strRef>
          </c:tx>
          <c:marker>
            <c:symbol val="none"/>
          </c:marker>
          <c:cat>
            <c:strRef>
              <c:f>Sheet1!$A$2:$A$94</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Sheet1!$C$2:$C$94</c:f>
              <c:numCache>
                <c:formatCode>General</c:formatCode>
                <c:ptCount val="93"/>
                <c:pt idx="0">
                  <c:v>0.19264716035303792</c:v>
                </c:pt>
                <c:pt idx="1">
                  <c:v>0.19418823101935945</c:v>
                </c:pt>
                <c:pt idx="2">
                  <c:v>0.17873304821516608</c:v>
                </c:pt>
                <c:pt idx="3">
                  <c:v>0.17472277113264073</c:v>
                </c:pt>
                <c:pt idx="4">
                  <c:v>0.16041222678690178</c:v>
                </c:pt>
                <c:pt idx="5">
                  <c:v>0.15575890691258742</c:v>
                </c:pt>
                <c:pt idx="6">
                  <c:v>0.17647588740998724</c:v>
                </c:pt>
                <c:pt idx="7">
                  <c:v>0.17168438084729656</c:v>
                </c:pt>
                <c:pt idx="8">
                  <c:v>0.18487091562137642</c:v>
                </c:pt>
                <c:pt idx="9">
                  <c:v>0.14461254302566845</c:v>
                </c:pt>
                <c:pt idx="10">
                  <c:v>0.15866383350484844</c:v>
                </c:pt>
                <c:pt idx="11">
                  <c:v>0.14843961229906241</c:v>
                </c:pt>
                <c:pt idx="12">
                  <c:v>0.12793538617809957</c:v>
                </c:pt>
                <c:pt idx="13">
                  <c:v>0.13194152132218739</c:v>
                </c:pt>
                <c:pt idx="14">
                  <c:v>0.15748705396121987</c:v>
                </c:pt>
                <c:pt idx="15">
                  <c:v>0.16805889955600495</c:v>
                </c:pt>
                <c:pt idx="16">
                  <c:v>0.13334144327827149</c:v>
                </c:pt>
                <c:pt idx="17">
                  <c:v>0.12564618370751021</c:v>
                </c:pt>
                <c:pt idx="18">
                  <c:v>0.11636335111177214</c:v>
                </c:pt>
                <c:pt idx="19">
                  <c:v>0.10523404412266529</c:v>
                </c:pt>
                <c:pt idx="20">
                  <c:v>0.10194928586312747</c:v>
                </c:pt>
                <c:pt idx="21">
                  <c:v>9.4472544178038007E-2</c:v>
                </c:pt>
                <c:pt idx="22">
                  <c:v>0.10228626888557472</c:v>
                </c:pt>
                <c:pt idx="23">
                  <c:v>9.0106210592919928E-2</c:v>
                </c:pt>
                <c:pt idx="24">
                  <c:v>9.0956238998061267E-2</c:v>
                </c:pt>
                <c:pt idx="25">
                  <c:v>8.0135762739738048E-2</c:v>
                </c:pt>
                <c:pt idx="26">
                  <c:v>6.5057841914504214E-2</c:v>
                </c:pt>
                <c:pt idx="27">
                  <c:v>8.3321052367689316E-2</c:v>
                </c:pt>
                <c:pt idx="28">
                  <c:v>9.9107857904161253E-2</c:v>
                </c:pt>
                <c:pt idx="29">
                  <c:v>7.5626788664290748E-2</c:v>
                </c:pt>
                <c:pt idx="30">
                  <c:v>6.572810408417408E-2</c:v>
                </c:pt>
                <c:pt idx="31">
                  <c:v>7.093287539064233E-2</c:v>
                </c:pt>
                <c:pt idx="32">
                  <c:v>8.9499436606227306E-2</c:v>
                </c:pt>
                <c:pt idx="33">
                  <c:v>8.7970970145675023E-2</c:v>
                </c:pt>
                <c:pt idx="34">
                  <c:v>9.8577134524569246E-2</c:v>
                </c:pt>
                <c:pt idx="35">
                  <c:v>8.7936545220121842E-2</c:v>
                </c:pt>
                <c:pt idx="36">
                  <c:v>5.7866804136282944E-2</c:v>
                </c:pt>
                <c:pt idx="37">
                  <c:v>-4.2082568063203894E-2</c:v>
                </c:pt>
                <c:pt idx="38">
                  <c:v>-3.0494973888509958E-2</c:v>
                </c:pt>
                <c:pt idx="39">
                  <c:v>-4.2941907374829336E-2</c:v>
                </c:pt>
                <c:pt idx="40">
                  <c:v>-2.0693212452345049E-2</c:v>
                </c:pt>
                <c:pt idx="41">
                  <c:v>-1.4647837392045403E-2</c:v>
                </c:pt>
                <c:pt idx="42">
                  <c:v>-3.7386633939964956E-2</c:v>
                </c:pt>
                <c:pt idx="43">
                  <c:v>-2.3637934969142842E-2</c:v>
                </c:pt>
                <c:pt idx="44">
                  <c:v>3.0870333163311867E-2</c:v>
                </c:pt>
                <c:pt idx="45">
                  <c:v>3.4125782281560858E-2</c:v>
                </c:pt>
                <c:pt idx="46">
                  <c:v>3.9042018924940441E-2</c:v>
                </c:pt>
                <c:pt idx="47">
                  <c:v>-3.0055045946044412E-2</c:v>
                </c:pt>
                <c:pt idx="48">
                  <c:v>-1.4422766275891468E-2</c:v>
                </c:pt>
                <c:pt idx="49">
                  <c:v>1.7718651033035767E-2</c:v>
                </c:pt>
                <c:pt idx="50">
                  <c:v>5.6560364218564967E-2</c:v>
                </c:pt>
                <c:pt idx="51">
                  <c:v>7.2472603121709514E-2</c:v>
                </c:pt>
                <c:pt idx="52">
                  <c:v>6.2358916208462983E-2</c:v>
                </c:pt>
                <c:pt idx="53">
                  <c:v>4.0356147711956072E-2</c:v>
                </c:pt>
                <c:pt idx="54">
                  <c:v>5.6016646040707524E-2</c:v>
                </c:pt>
                <c:pt idx="55">
                  <c:v>5.6669735001899875E-2</c:v>
                </c:pt>
                <c:pt idx="56">
                  <c:v>4.5794539387622034E-2</c:v>
                </c:pt>
                <c:pt idx="57">
                  <c:v>4.1543041822457417E-2</c:v>
                </c:pt>
                <c:pt idx="58">
                  <c:v>1.4336614431018177E-2</c:v>
                </c:pt>
                <c:pt idx="59">
                  <c:v>1.4043373715312632E-2</c:v>
                </c:pt>
                <c:pt idx="60">
                  <c:v>4.4192979800195244E-2</c:v>
                </c:pt>
                <c:pt idx="61">
                  <c:v>5.5787343851819132E-2</c:v>
                </c:pt>
                <c:pt idx="62">
                  <c:v>4.4008236684407384E-2</c:v>
                </c:pt>
                <c:pt idx="63">
                  <c:v>4.5155646313968449E-2</c:v>
                </c:pt>
                <c:pt idx="64">
                  <c:v>4.8014323688824072E-2</c:v>
                </c:pt>
                <c:pt idx="65">
                  <c:v>4.8793541853673336E-2</c:v>
                </c:pt>
                <c:pt idx="66">
                  <c:v>3.3519812584930052E-2</c:v>
                </c:pt>
                <c:pt idx="67">
                  <c:v>3.3036403858549654E-2</c:v>
                </c:pt>
                <c:pt idx="68">
                  <c:v>3.7681200566355037E-2</c:v>
                </c:pt>
                <c:pt idx="69">
                  <c:v>3.9311539679922916E-2</c:v>
                </c:pt>
                <c:pt idx="70">
                  <c:v>4.7191663695008983E-2</c:v>
                </c:pt>
                <c:pt idx="71">
                  <c:v>6.1505939835605532E-2</c:v>
                </c:pt>
                <c:pt idx="72">
                  <c:v>5.7387078513823533E-2</c:v>
                </c:pt>
                <c:pt idx="73">
                  <c:v>6.5336396432667004E-2</c:v>
                </c:pt>
                <c:pt idx="74">
                  <c:v>6.9942988392532018E-2</c:v>
                </c:pt>
                <c:pt idx="75">
                  <c:v>6.0212023656062832E-2</c:v>
                </c:pt>
                <c:pt idx="76">
                  <c:v>6.5961282960957476E-2</c:v>
                </c:pt>
                <c:pt idx="77">
                  <c:v>6.58431094594535E-2</c:v>
                </c:pt>
                <c:pt idx="78">
                  <c:v>5.1962187295081334E-2</c:v>
                </c:pt>
                <c:pt idx="79">
                  <c:v>4.5352166233075704E-2</c:v>
                </c:pt>
                <c:pt idx="80">
                  <c:v>4.693113198576896E-2</c:v>
                </c:pt>
                <c:pt idx="81">
                  <c:v>1.6475090666254345E-2</c:v>
                </c:pt>
                <c:pt idx="82">
                  <c:v>3.3503467295968925E-2</c:v>
                </c:pt>
                <c:pt idx="83">
                  <c:v>6.6026655580241983E-2</c:v>
                </c:pt>
                <c:pt idx="84">
                  <c:v>3.3370555817687754E-2</c:v>
                </c:pt>
                <c:pt idx="85">
                  <c:v>5.2088647094966814E-2</c:v>
                </c:pt>
                <c:pt idx="86">
                  <c:v>1.571645583257306E-2</c:v>
                </c:pt>
                <c:pt idx="87">
                  <c:v>-3.1627834282979612E-2</c:v>
                </c:pt>
                <c:pt idx="88">
                  <c:v>4.8254774755352406E-2</c:v>
                </c:pt>
                <c:pt idx="89">
                  <c:v>3.7983312425622813E-2</c:v>
                </c:pt>
                <c:pt idx="90">
                  <c:v>4.5814326503311922E-2</c:v>
                </c:pt>
                <c:pt idx="91">
                  <c:v>6.8636364834727834E-2</c:v>
                </c:pt>
                <c:pt idx="92">
                  <c:v>6.8017870045156414E-2</c:v>
                </c:pt>
              </c:numCache>
            </c:numRef>
          </c:val>
        </c:ser>
        <c:ser>
          <c:idx val="2"/>
          <c:order val="2"/>
          <c:tx>
            <c:strRef>
              <c:f>Sheet1!$D$1</c:f>
              <c:strCache>
                <c:ptCount val="1"/>
                <c:pt idx="0">
                  <c:v>Impact na 3 jaar</c:v>
                </c:pt>
              </c:strCache>
            </c:strRef>
          </c:tx>
          <c:spPr>
            <a:ln>
              <a:solidFill>
                <a:srgbClr val="FF0000"/>
              </a:solidFill>
            </a:ln>
          </c:spPr>
          <c:marker>
            <c:symbol val="none"/>
          </c:marker>
          <c:cat>
            <c:strRef>
              <c:f>Sheet1!$A$2:$A$94</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Sheet1!$D$2:$D$94</c:f>
              <c:numCache>
                <c:formatCode>General</c:formatCode>
                <c:ptCount val="93"/>
                <c:pt idx="0">
                  <c:v>0.17999867698433294</c:v>
                </c:pt>
                <c:pt idx="1">
                  <c:v>0.18300883448732788</c:v>
                </c:pt>
                <c:pt idx="2">
                  <c:v>0.16791259839848971</c:v>
                </c:pt>
                <c:pt idx="3">
                  <c:v>0.16069507542735764</c:v>
                </c:pt>
                <c:pt idx="4">
                  <c:v>0.14055408731482574</c:v>
                </c:pt>
                <c:pt idx="5">
                  <c:v>0.13396239510274602</c:v>
                </c:pt>
                <c:pt idx="6">
                  <c:v>0.14835079639467988</c:v>
                </c:pt>
                <c:pt idx="7">
                  <c:v>0.13973979428215241</c:v>
                </c:pt>
                <c:pt idx="8">
                  <c:v>0.14988783722292426</c:v>
                </c:pt>
                <c:pt idx="9">
                  <c:v>0.12486222949742252</c:v>
                </c:pt>
                <c:pt idx="10">
                  <c:v>0.1331186960487212</c:v>
                </c:pt>
                <c:pt idx="11">
                  <c:v>0.12891752744382071</c:v>
                </c:pt>
                <c:pt idx="12">
                  <c:v>0.11087550388125172</c:v>
                </c:pt>
                <c:pt idx="13">
                  <c:v>0.11130926818594288</c:v>
                </c:pt>
                <c:pt idx="14">
                  <c:v>0.13386064862519495</c:v>
                </c:pt>
                <c:pt idx="15">
                  <c:v>0.13151174267765681</c:v>
                </c:pt>
                <c:pt idx="16">
                  <c:v>0.10247786884873918</c:v>
                </c:pt>
                <c:pt idx="17">
                  <c:v>9.4579954451972897E-2</c:v>
                </c:pt>
                <c:pt idx="18">
                  <c:v>8.3278051332875525E-2</c:v>
                </c:pt>
                <c:pt idx="19">
                  <c:v>7.0914086272322874E-2</c:v>
                </c:pt>
                <c:pt idx="20">
                  <c:v>6.7218228559859414E-2</c:v>
                </c:pt>
                <c:pt idx="21">
                  <c:v>5.8946471401435913E-2</c:v>
                </c:pt>
                <c:pt idx="22">
                  <c:v>6.764846936626269E-2</c:v>
                </c:pt>
                <c:pt idx="23">
                  <c:v>5.1729466809313833E-2</c:v>
                </c:pt>
                <c:pt idx="24">
                  <c:v>5.2447884113360703E-2</c:v>
                </c:pt>
                <c:pt idx="25">
                  <c:v>4.1152251122487223E-2</c:v>
                </c:pt>
                <c:pt idx="26">
                  <c:v>2.7169799547515392E-2</c:v>
                </c:pt>
                <c:pt idx="27">
                  <c:v>4.2120668052072506E-2</c:v>
                </c:pt>
                <c:pt idx="28">
                  <c:v>5.9506231594057532E-2</c:v>
                </c:pt>
                <c:pt idx="29">
                  <c:v>3.6303772567296062E-2</c:v>
                </c:pt>
                <c:pt idx="30">
                  <c:v>2.8288907223939296E-2</c:v>
                </c:pt>
                <c:pt idx="31">
                  <c:v>3.2561301907182975E-2</c:v>
                </c:pt>
                <c:pt idx="32">
                  <c:v>5.1077855239747887E-2</c:v>
                </c:pt>
                <c:pt idx="33">
                  <c:v>4.9338541815177994E-2</c:v>
                </c:pt>
                <c:pt idx="34">
                  <c:v>4.7484710718122512E-2</c:v>
                </c:pt>
                <c:pt idx="35">
                  <c:v>4.5825745908427896E-2</c:v>
                </c:pt>
                <c:pt idx="36">
                  <c:v>3.1467197194247745E-2</c:v>
                </c:pt>
                <c:pt idx="37">
                  <c:v>-2.7946230621462769E-2</c:v>
                </c:pt>
                <c:pt idx="38">
                  <c:v>-1.8813948276425921E-2</c:v>
                </c:pt>
                <c:pt idx="39">
                  <c:v>-2.8179827025682641E-2</c:v>
                </c:pt>
                <c:pt idx="40">
                  <c:v>-1.4250640936237959E-2</c:v>
                </c:pt>
                <c:pt idx="41">
                  <c:v>-1.0827175892024034E-2</c:v>
                </c:pt>
                <c:pt idx="42">
                  <c:v>-2.0864640199737338E-2</c:v>
                </c:pt>
                <c:pt idx="43">
                  <c:v>-1.4530775793232444E-2</c:v>
                </c:pt>
                <c:pt idx="44">
                  <c:v>2.1865777136192841E-2</c:v>
                </c:pt>
                <c:pt idx="45">
                  <c:v>2.4604172355171011E-2</c:v>
                </c:pt>
                <c:pt idx="46">
                  <c:v>2.9385030182118056E-2</c:v>
                </c:pt>
                <c:pt idx="47">
                  <c:v>-2.4074723178942745E-2</c:v>
                </c:pt>
                <c:pt idx="48">
                  <c:v>-1.0858277177544238E-2</c:v>
                </c:pt>
                <c:pt idx="49">
                  <c:v>1.3596555047728588E-2</c:v>
                </c:pt>
                <c:pt idx="50">
                  <c:v>3.8592741615433274E-2</c:v>
                </c:pt>
                <c:pt idx="51">
                  <c:v>4.2144973399631164E-2</c:v>
                </c:pt>
                <c:pt idx="52">
                  <c:v>3.213092384073548E-2</c:v>
                </c:pt>
                <c:pt idx="53">
                  <c:v>1.5290516523035671E-2</c:v>
                </c:pt>
                <c:pt idx="54">
                  <c:v>4.0649291441971873E-2</c:v>
                </c:pt>
                <c:pt idx="55">
                  <c:v>4.3098926135658522E-2</c:v>
                </c:pt>
                <c:pt idx="56">
                  <c:v>3.0810053770880006E-2</c:v>
                </c:pt>
                <c:pt idx="57">
                  <c:v>2.6788806696879816E-2</c:v>
                </c:pt>
                <c:pt idx="58">
                  <c:v>8.3502670061401246E-3</c:v>
                </c:pt>
                <c:pt idx="59">
                  <c:v>7.8524497137153534E-3</c:v>
                </c:pt>
                <c:pt idx="60">
                  <c:v>2.2551952962421212E-2</c:v>
                </c:pt>
                <c:pt idx="61">
                  <c:v>2.6402630465046296E-2</c:v>
                </c:pt>
                <c:pt idx="62">
                  <c:v>1.6303805994655824E-2</c:v>
                </c:pt>
                <c:pt idx="63">
                  <c:v>1.3239852799325241E-2</c:v>
                </c:pt>
                <c:pt idx="64">
                  <c:v>1.500980650444895E-2</c:v>
                </c:pt>
                <c:pt idx="65">
                  <c:v>1.4913531274564561E-2</c:v>
                </c:pt>
                <c:pt idx="66">
                  <c:v>8.4926342220101245E-3</c:v>
                </c:pt>
                <c:pt idx="67">
                  <c:v>5.4799681179063982E-3</c:v>
                </c:pt>
                <c:pt idx="68">
                  <c:v>9.3398901972597068E-3</c:v>
                </c:pt>
                <c:pt idx="69">
                  <c:v>1.0040564369052507E-2</c:v>
                </c:pt>
                <c:pt idx="70">
                  <c:v>1.2207201261995627E-2</c:v>
                </c:pt>
                <c:pt idx="71">
                  <c:v>1.7293774096049659E-2</c:v>
                </c:pt>
                <c:pt idx="72">
                  <c:v>1.0586526636192965E-2</c:v>
                </c:pt>
                <c:pt idx="73">
                  <c:v>1.3302590181591219E-2</c:v>
                </c:pt>
                <c:pt idx="74">
                  <c:v>1.5310306225891659E-2</c:v>
                </c:pt>
                <c:pt idx="75">
                  <c:v>1.6871197689459445E-2</c:v>
                </c:pt>
                <c:pt idx="76">
                  <c:v>1.7021105171033175E-2</c:v>
                </c:pt>
                <c:pt idx="77">
                  <c:v>1.7126686766866246E-2</c:v>
                </c:pt>
                <c:pt idx="78">
                  <c:v>1.383021561250279E-2</c:v>
                </c:pt>
                <c:pt idx="79">
                  <c:v>1.0521974333760689E-2</c:v>
                </c:pt>
                <c:pt idx="80">
                  <c:v>6.9855013916782964E-3</c:v>
                </c:pt>
                <c:pt idx="81">
                  <c:v>2.2924943380949411E-2</c:v>
                </c:pt>
                <c:pt idx="82">
                  <c:v>3.674808487269593E-2</c:v>
                </c:pt>
                <c:pt idx="83">
                  <c:v>6.9126692127024533E-2</c:v>
                </c:pt>
                <c:pt idx="84">
                  <c:v>2.6360389779828089E-2</c:v>
                </c:pt>
                <c:pt idx="85">
                  <c:v>1.0465502430949673E-2</c:v>
                </c:pt>
                <c:pt idx="86">
                  <c:v>1.4692302530037137E-2</c:v>
                </c:pt>
                <c:pt idx="87">
                  <c:v>1.1255004680320231E-2</c:v>
                </c:pt>
                <c:pt idx="88">
                  <c:v>1.7605372844350601E-2</c:v>
                </c:pt>
                <c:pt idx="89">
                  <c:v>2.2518293734035931E-2</c:v>
                </c:pt>
                <c:pt idx="90">
                  <c:v>2.5177254430284391E-2</c:v>
                </c:pt>
                <c:pt idx="91">
                  <c:v>2.4570078490198044E-2</c:v>
                </c:pt>
                <c:pt idx="92">
                  <c:v>2.5231182672982216E-2</c:v>
                </c:pt>
              </c:numCache>
            </c:numRef>
          </c:val>
        </c:ser>
        <c:marker val="1"/>
        <c:axId val="205075968"/>
        <c:axId val="205077888"/>
      </c:lineChart>
      <c:catAx>
        <c:axId val="205075968"/>
        <c:scaling>
          <c:orientation val="minMax"/>
          <c:min val="1"/>
        </c:scaling>
        <c:axPos val="b"/>
        <c:title>
          <c:tx>
            <c:rich>
              <a:bodyPr/>
              <a:lstStyle/>
              <a:p>
                <a:pPr>
                  <a:defRPr sz="1100"/>
                </a:pPr>
                <a:r>
                  <a:rPr lang="nl-BE" sz="1100" baseline="0" smtClean="0"/>
                  <a:t>10-jaars rolling window</a:t>
                </a:r>
                <a:endParaRPr lang="nl-BE" sz="1100"/>
              </a:p>
            </c:rich>
          </c:tx>
        </c:title>
        <c:numFmt formatCode="yyyy" sourceLinked="0"/>
        <c:tickLblPos val="low"/>
        <c:txPr>
          <a:bodyPr rot="-5400000" vert="horz"/>
          <a:lstStyle/>
          <a:p>
            <a:pPr>
              <a:defRPr sz="1100"/>
            </a:pPr>
            <a:endParaRPr lang="nl-BE"/>
          </a:p>
        </c:txPr>
        <c:crossAx val="205077888"/>
        <c:crosses val="autoZero"/>
        <c:auto val="1"/>
        <c:lblAlgn val="ctr"/>
        <c:lblOffset val="100"/>
        <c:tickLblSkip val="8"/>
        <c:tickMarkSkip val="4"/>
      </c:catAx>
      <c:valAx>
        <c:axId val="205077888"/>
        <c:scaling>
          <c:orientation val="minMax"/>
          <c:max val="0.8"/>
        </c:scaling>
        <c:axPos val="l"/>
        <c:majorGridlines/>
        <c:numFmt formatCode="#,##0.0" sourceLinked="0"/>
        <c:tickLblPos val="nextTo"/>
        <c:txPr>
          <a:bodyPr/>
          <a:lstStyle/>
          <a:p>
            <a:pPr>
              <a:defRPr sz="1100"/>
            </a:pPr>
            <a:endParaRPr lang="nl-BE"/>
          </a:p>
        </c:txPr>
        <c:crossAx val="205075968"/>
        <c:crosses val="autoZero"/>
        <c:crossBetween val="between"/>
      </c:valAx>
      <c:spPr>
        <a:solidFill>
          <a:srgbClr val="FFFFFF"/>
        </a:solidFill>
      </c:spPr>
    </c:plotArea>
    <c:legend>
      <c:legendPos val="b"/>
      <c:legendEntry>
        <c:idx val="0"/>
        <c:txPr>
          <a:bodyPr/>
          <a:lstStyle/>
          <a:p>
            <a:pPr>
              <a:defRPr sz="1200" b="1"/>
            </a:pPr>
            <a:endParaRPr lang="nl-BE"/>
          </a:p>
        </c:txPr>
      </c:legendEntry>
      <c:legendEntry>
        <c:idx val="1"/>
        <c:txPr>
          <a:bodyPr/>
          <a:lstStyle/>
          <a:p>
            <a:pPr>
              <a:defRPr sz="1200" b="1"/>
            </a:pPr>
            <a:endParaRPr lang="nl-BE"/>
          </a:p>
        </c:txPr>
      </c:legendEntry>
      <c:legendEntry>
        <c:idx val="2"/>
        <c:txPr>
          <a:bodyPr/>
          <a:lstStyle/>
          <a:p>
            <a:pPr>
              <a:defRPr sz="1200" b="1"/>
            </a:pPr>
            <a:endParaRPr lang="nl-BE"/>
          </a:p>
        </c:txPr>
      </c:legendEntry>
      <c:layout>
        <c:manualLayout>
          <c:xMode val="edge"/>
          <c:yMode val="edge"/>
          <c:x val="0.29644838137251511"/>
          <c:y val="0.11211552035892824"/>
          <c:w val="0.696959118452953"/>
          <c:h val="9.479197890781188E-2"/>
        </c:manualLayout>
      </c:layout>
    </c:legend>
    <c:plotVisOnly val="1"/>
  </c:chart>
  <c:txPr>
    <a:bodyPr/>
    <a:lstStyle/>
    <a:p>
      <a:pPr>
        <a:defRPr sz="1800"/>
      </a:pPr>
      <a:endParaRPr lang="nl-BE"/>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barChart>
        <c:barDir val="col"/>
        <c:grouping val="stacked"/>
        <c:ser>
          <c:idx val="0"/>
          <c:order val="0"/>
          <c:tx>
            <c:strRef>
              <c:f>'CHARTtoPPT-E Chart 23'!$B$6</c:f>
              <c:strCache>
                <c:ptCount val="1"/>
                <c:pt idx="0">
                  <c:v>Belgique</c:v>
                </c:pt>
              </c:strCache>
            </c:strRef>
          </c:tx>
          <c:spPr>
            <a:ln>
              <a:noFill/>
            </a:ln>
          </c:spPr>
          <c:dPt>
            <c:idx val="0"/>
            <c:spPr>
              <a:solidFill>
                <a:srgbClr val="808080"/>
              </a:solidFill>
              <a:ln w="25400">
                <a:noFill/>
              </a:ln>
            </c:spPr>
          </c:dPt>
          <c:dPt>
            <c:idx val="1"/>
            <c:spPr>
              <a:solidFill>
                <a:srgbClr val="FFC000"/>
              </a:solidFill>
              <a:ln>
                <a:noFill/>
              </a:ln>
            </c:spPr>
          </c:dPt>
          <c:dPt>
            <c:idx val="2"/>
            <c:spPr>
              <a:solidFill>
                <a:srgbClr val="FF0000"/>
              </a:solidFill>
              <a:ln>
                <a:noFill/>
              </a:ln>
            </c:spPr>
          </c:dPt>
          <c:dPt>
            <c:idx val="3"/>
            <c:spPr>
              <a:solidFill>
                <a:schemeClr val="accent2"/>
              </a:solidFill>
              <a:ln>
                <a:noFill/>
              </a:ln>
            </c:spPr>
          </c:dPt>
          <c:dPt>
            <c:idx val="4"/>
            <c:spPr>
              <a:solidFill>
                <a:srgbClr val="00B050"/>
              </a:solidFill>
              <a:ln>
                <a:noFill/>
              </a:ln>
            </c:spPr>
          </c:dPt>
          <c:cat>
            <c:strRef>
              <c:f>'CHARTtoPPT-E Chart 23'!$A$7:$A$11</c:f>
              <c:strCache>
                <c:ptCount val="5"/>
                <c:pt idx="0">
                  <c:v>Essence et diesel</c:v>
                </c:pt>
                <c:pt idx="1">
                  <c:v>Mazout de chauffage</c:v>
                </c:pt>
                <c:pt idx="2">
                  <c:v>Gaz</c:v>
                </c:pt>
                <c:pt idx="3">
                  <c:v>Electricité</c:v>
                </c:pt>
                <c:pt idx="4">
                  <c:v>Autres</c:v>
                </c:pt>
              </c:strCache>
            </c:strRef>
          </c:cat>
          <c:val>
            <c:numRef>
              <c:f>'CHARTtoPPT-E Chart 23'!$B$7:$B$11</c:f>
              <c:numCache>
                <c:formatCode>General</c:formatCode>
                <c:ptCount val="5"/>
                <c:pt idx="0">
                  <c:v>2.4191925755503996</c:v>
                </c:pt>
                <c:pt idx="1">
                  <c:v>1.5235206687237366</c:v>
                </c:pt>
                <c:pt idx="2">
                  <c:v>2.5343574241401723</c:v>
                </c:pt>
                <c:pt idx="3">
                  <c:v>3.068373698148811</c:v>
                </c:pt>
                <c:pt idx="4">
                  <c:v>0.10636349096022311</c:v>
                </c:pt>
              </c:numCache>
            </c:numRef>
          </c:val>
        </c:ser>
        <c:ser>
          <c:idx val="1"/>
          <c:order val="1"/>
          <c:tx>
            <c:strRef>
              <c:f>'CHARTtoPPT-E Chart 23'!$C$6</c:f>
              <c:strCache>
                <c:ptCount val="1"/>
              </c:strCache>
            </c:strRef>
          </c:tx>
          <c:spPr>
            <a:solidFill>
              <a:srgbClr val="C00000"/>
            </a:solidFill>
            <a:ln w="25400">
              <a:noFill/>
            </a:ln>
          </c:spPr>
          <c:dPt>
            <c:idx val="0"/>
            <c:spPr>
              <a:solidFill>
                <a:schemeClr val="tx2"/>
              </a:solidFill>
              <a:ln w="25400">
                <a:noFill/>
              </a:ln>
            </c:spPr>
          </c:dPt>
          <c:cat>
            <c:strRef>
              <c:f>'CHARTtoPPT-E Chart 23'!$A$7:$A$11</c:f>
              <c:strCache>
                <c:ptCount val="5"/>
                <c:pt idx="0">
                  <c:v>Essence et diesel</c:v>
                </c:pt>
                <c:pt idx="1">
                  <c:v>Mazout de chauffage</c:v>
                </c:pt>
                <c:pt idx="2">
                  <c:v>Gaz</c:v>
                </c:pt>
                <c:pt idx="3">
                  <c:v>Electricité</c:v>
                </c:pt>
                <c:pt idx="4">
                  <c:v>Autres</c:v>
                </c:pt>
              </c:strCache>
            </c:strRef>
          </c:cat>
          <c:val>
            <c:numRef>
              <c:f>'CHARTtoPPT-E Chart 23'!$C$7:$C$11</c:f>
              <c:numCache>
                <c:formatCode>General</c:formatCode>
                <c:ptCount val="5"/>
                <c:pt idx="0">
                  <c:v>2.1092838433024212</c:v>
                </c:pt>
              </c:numCache>
            </c:numRef>
          </c:val>
        </c:ser>
        <c:gapWidth val="33"/>
        <c:overlap val="100"/>
        <c:axId val="205163136"/>
        <c:axId val="205164928"/>
      </c:barChart>
      <c:catAx>
        <c:axId val="205163136"/>
        <c:scaling>
          <c:orientation val="minMax"/>
        </c:scaling>
        <c:axPos val="b"/>
        <c:numFmt formatCode="General" sourceLinked="1"/>
        <c:tickLblPos val="none"/>
        <c:crossAx val="205164928"/>
        <c:crosses val="autoZero"/>
        <c:auto val="1"/>
        <c:lblAlgn val="ctr"/>
        <c:lblOffset val="100"/>
      </c:catAx>
      <c:valAx>
        <c:axId val="205164928"/>
        <c:scaling>
          <c:orientation val="minMax"/>
        </c:scaling>
        <c:axPos val="l"/>
        <c:majorGridlines>
          <c:spPr>
            <a:ln>
              <a:solidFill>
                <a:srgbClr val="808080"/>
              </a:solidFill>
              <a:prstDash val="sysDot"/>
            </a:ln>
          </c:spPr>
        </c:majorGridlines>
        <c:numFmt formatCode="0" sourceLinked="0"/>
        <c:tickLblPos val="nextTo"/>
        <c:crossAx val="205163136"/>
        <c:crosses val="autoZero"/>
        <c:crossBetween val="between"/>
        <c:majorUnit val="1"/>
      </c:valAx>
      <c:spPr>
        <a:solidFill>
          <a:schemeClr val="bg1"/>
        </a:solidFill>
      </c:spPr>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barChart>
        <c:barDir val="col"/>
        <c:grouping val="clustered"/>
        <c:ser>
          <c:idx val="0"/>
          <c:order val="0"/>
          <c:tx>
            <c:strRef>
              <c:f>'CHARTtoPPT-E Chart 3'!$B$6</c:f>
              <c:strCache>
                <c:ptCount val="1"/>
                <c:pt idx="0">
                  <c:v>Trois principaux pays voisins</c:v>
                </c:pt>
              </c:strCache>
            </c:strRef>
          </c:tx>
          <c:dPt>
            <c:idx val="0"/>
            <c:spPr>
              <a:solidFill>
                <a:srgbClr val="808080"/>
              </a:solidFill>
            </c:spPr>
          </c:dPt>
          <c:dPt>
            <c:idx val="1"/>
            <c:spPr>
              <a:solidFill>
                <a:schemeClr val="tx2"/>
              </a:solidFill>
            </c:spPr>
          </c:dPt>
          <c:dPt>
            <c:idx val="2"/>
            <c:spPr>
              <a:solidFill>
                <a:srgbClr val="FFC000"/>
              </a:solidFill>
            </c:spPr>
          </c:dPt>
          <c:dPt>
            <c:idx val="3"/>
            <c:spPr>
              <a:solidFill>
                <a:srgbClr val="FF0000"/>
              </a:solidFill>
            </c:spPr>
          </c:dPt>
          <c:dPt>
            <c:idx val="4"/>
            <c:spPr>
              <a:solidFill>
                <a:schemeClr val="accent2"/>
              </a:solidFill>
            </c:spPr>
          </c:dPt>
          <c:cat>
            <c:strRef>
              <c:f>'CHARTtoPPT-E Chart 3'!$A$7:$A$11</c:f>
              <c:strCache>
                <c:ptCount val="5"/>
                <c:pt idx="0">
                  <c:v>Essence</c:v>
                </c:pt>
                <c:pt idx="1">
                  <c:v>Diesel</c:v>
                </c:pt>
                <c:pt idx="2">
                  <c:v>Mazout de chauffage</c:v>
                </c:pt>
                <c:pt idx="3">
                  <c:v>Gaz</c:v>
                </c:pt>
                <c:pt idx="4">
                  <c:v>Electricité</c:v>
                </c:pt>
              </c:strCache>
            </c:strRef>
          </c:cat>
          <c:val>
            <c:numRef>
              <c:f>'CHARTtoPPT-E Chart 3'!$B$7:$B$11</c:f>
              <c:numCache>
                <c:formatCode>General</c:formatCode>
                <c:ptCount val="5"/>
                <c:pt idx="0">
                  <c:v>828.53896523146614</c:v>
                </c:pt>
                <c:pt idx="1">
                  <c:v>527.49262152910501</c:v>
                </c:pt>
                <c:pt idx="2">
                  <c:v>69.452942901885578</c:v>
                </c:pt>
                <c:pt idx="3">
                  <c:v>86.297475164139385</c:v>
                </c:pt>
                <c:pt idx="4">
                  <c:v>564.96028900032297</c:v>
                </c:pt>
              </c:numCache>
            </c:numRef>
          </c:val>
        </c:ser>
        <c:gapWidth val="33"/>
        <c:axId val="205370496"/>
        <c:axId val="205372032"/>
      </c:barChart>
      <c:catAx>
        <c:axId val="205370496"/>
        <c:scaling>
          <c:orientation val="minMax"/>
        </c:scaling>
        <c:axPos val="b"/>
        <c:numFmt formatCode="General" sourceLinked="1"/>
        <c:tickLblPos val="none"/>
        <c:crossAx val="205372032"/>
        <c:crosses val="autoZero"/>
        <c:auto val="1"/>
        <c:lblAlgn val="ctr"/>
        <c:lblOffset val="100"/>
      </c:catAx>
      <c:valAx>
        <c:axId val="205372032"/>
        <c:scaling>
          <c:orientation val="minMax"/>
        </c:scaling>
        <c:axPos val="l"/>
        <c:majorGridlines>
          <c:spPr>
            <a:ln>
              <a:prstDash val="sysDot"/>
            </a:ln>
          </c:spPr>
        </c:majorGridlines>
        <c:numFmt formatCode="#,##0" sourceLinked="0"/>
        <c:tickLblPos val="nextTo"/>
        <c:crossAx val="205370496"/>
        <c:crosses val="autoZero"/>
        <c:crossBetween val="between"/>
      </c:valAx>
      <c:spPr>
        <a:solidFill>
          <a:srgbClr val="FFFFFF"/>
        </a:solidFill>
      </c:spPr>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barChart>
        <c:barDir val="col"/>
        <c:grouping val="stacked"/>
        <c:ser>
          <c:idx val="0"/>
          <c:order val="0"/>
          <c:tx>
            <c:strRef>
              <c:f>'CHARTtoPPT-E Chart 6'!$B$6</c:f>
              <c:strCache>
                <c:ptCount val="1"/>
                <c:pt idx="0">
                  <c:v>Trois principaux pays voisins</c:v>
                </c:pt>
              </c:strCache>
            </c:strRef>
          </c:tx>
          <c:dPt>
            <c:idx val="0"/>
            <c:spPr>
              <a:solidFill>
                <a:srgbClr val="00B0F0"/>
              </a:solidFill>
              <a:ln w="25400">
                <a:noFill/>
              </a:ln>
            </c:spPr>
          </c:dPt>
          <c:dPt>
            <c:idx val="1"/>
            <c:spPr>
              <a:solidFill>
                <a:srgbClr val="FFC000"/>
              </a:solidFill>
            </c:spPr>
          </c:dPt>
          <c:dPt>
            <c:idx val="2"/>
            <c:spPr>
              <a:solidFill>
                <a:srgbClr val="FF0000"/>
              </a:solidFill>
            </c:spPr>
          </c:dPt>
          <c:dPt>
            <c:idx val="3"/>
            <c:spPr>
              <a:solidFill>
                <a:schemeClr val="accent2"/>
              </a:solidFill>
            </c:spPr>
          </c:dPt>
          <c:dPt>
            <c:idx val="4"/>
            <c:spPr>
              <a:solidFill>
                <a:srgbClr val="00B050"/>
              </a:solidFill>
              <a:ln>
                <a:solidFill>
                  <a:srgbClr val="4F81BD"/>
                </a:solidFill>
              </a:ln>
            </c:spPr>
          </c:dPt>
          <c:cat>
            <c:strRef>
              <c:f>'CHARTtoPPT-E Chart 6'!$A$7:$A$11</c:f>
              <c:strCache>
                <c:ptCount val="5"/>
                <c:pt idx="0">
                  <c:v>Essence et diesel</c:v>
                </c:pt>
                <c:pt idx="1">
                  <c:v>Mazout de chauffage</c:v>
                </c:pt>
                <c:pt idx="2">
                  <c:v>Gaz</c:v>
                </c:pt>
                <c:pt idx="3">
                  <c:v>Electricité</c:v>
                </c:pt>
                <c:pt idx="4">
                  <c:v>Autres</c:v>
                </c:pt>
              </c:strCache>
            </c:strRef>
          </c:cat>
          <c:val>
            <c:numRef>
              <c:f>'CHARTtoPPT-E Chart 6'!$B$7:$B$11</c:f>
              <c:numCache>
                <c:formatCode>General</c:formatCode>
                <c:ptCount val="5"/>
                <c:pt idx="0">
                  <c:v>4.5247184407504255</c:v>
                </c:pt>
                <c:pt idx="1">
                  <c:v>1.0090842228054557</c:v>
                </c:pt>
                <c:pt idx="2">
                  <c:v>1.7458880334402642</c:v>
                </c:pt>
                <c:pt idx="3">
                  <c:v>2.7723493341110137</c:v>
                </c:pt>
                <c:pt idx="4">
                  <c:v>0.9445009040536595</c:v>
                </c:pt>
              </c:numCache>
            </c:numRef>
          </c:val>
        </c:ser>
        <c:ser>
          <c:idx val="1"/>
          <c:order val="1"/>
          <c:tx>
            <c:strRef>
              <c:f>'CHARTtoPPT-E Chart 6'!$C$6</c:f>
              <c:strCache>
                <c:ptCount val="1"/>
              </c:strCache>
            </c:strRef>
          </c:tx>
          <c:spPr>
            <a:solidFill>
              <a:srgbClr val="C00000"/>
            </a:solidFill>
          </c:spPr>
          <c:cat>
            <c:strRef>
              <c:f>'CHARTtoPPT-E Chart 6'!$A$7:$A$11</c:f>
              <c:strCache>
                <c:ptCount val="5"/>
                <c:pt idx="0">
                  <c:v>Essence et diesel</c:v>
                </c:pt>
                <c:pt idx="1">
                  <c:v>Mazout de chauffage</c:v>
                </c:pt>
                <c:pt idx="2">
                  <c:v>Gaz</c:v>
                </c:pt>
                <c:pt idx="3">
                  <c:v>Electricité</c:v>
                </c:pt>
                <c:pt idx="4">
                  <c:v>Autres</c:v>
                </c:pt>
              </c:strCache>
            </c:strRef>
          </c:cat>
          <c:val>
            <c:numRef>
              <c:f>'CHARTtoPPT-E Chart 6'!$C$7:$C$11</c:f>
              <c:numCache>
                <c:formatCode>General</c:formatCode>
                <c:ptCount val="5"/>
              </c:numCache>
            </c:numRef>
          </c:val>
        </c:ser>
        <c:gapWidth val="33"/>
        <c:overlap val="100"/>
        <c:axId val="205599104"/>
        <c:axId val="205600640"/>
      </c:barChart>
      <c:catAx>
        <c:axId val="205599104"/>
        <c:scaling>
          <c:orientation val="minMax"/>
        </c:scaling>
        <c:axPos val="b"/>
        <c:numFmt formatCode="General" sourceLinked="1"/>
        <c:tickLblPos val="none"/>
        <c:crossAx val="205600640"/>
        <c:crosses val="autoZero"/>
        <c:auto val="1"/>
        <c:lblAlgn val="ctr"/>
        <c:lblOffset val="100"/>
      </c:catAx>
      <c:valAx>
        <c:axId val="205600640"/>
        <c:scaling>
          <c:orientation val="minMax"/>
          <c:max val="5"/>
        </c:scaling>
        <c:axPos val="l"/>
        <c:majorGridlines>
          <c:spPr>
            <a:ln>
              <a:solidFill>
                <a:schemeClr val="bg2"/>
              </a:solidFill>
              <a:prstDash val="sysDot"/>
            </a:ln>
          </c:spPr>
        </c:majorGridlines>
        <c:numFmt formatCode="0" sourceLinked="0"/>
        <c:tickLblPos val="nextTo"/>
        <c:crossAx val="205599104"/>
        <c:crosses val="autoZero"/>
        <c:crossBetween val="between"/>
        <c:majorUnit val="1"/>
      </c:valAx>
      <c:spPr>
        <a:solidFill>
          <a:srgbClr val="FFFFFF"/>
        </a:solidFill>
      </c:spPr>
    </c:plotArea>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barChart>
        <c:barDir val="col"/>
        <c:grouping val="clustered"/>
        <c:ser>
          <c:idx val="0"/>
          <c:order val="0"/>
          <c:tx>
            <c:strRef>
              <c:f>'CHARTtoPPT-E Chart 2'!$B$6</c:f>
              <c:strCache>
                <c:ptCount val="1"/>
                <c:pt idx="0">
                  <c:v>Belgique</c:v>
                </c:pt>
              </c:strCache>
            </c:strRef>
          </c:tx>
          <c:dPt>
            <c:idx val="0"/>
            <c:spPr>
              <a:solidFill>
                <a:srgbClr val="808080"/>
              </a:solidFill>
            </c:spPr>
          </c:dPt>
          <c:dPt>
            <c:idx val="1"/>
            <c:spPr>
              <a:solidFill>
                <a:schemeClr val="tx1"/>
              </a:solidFill>
            </c:spPr>
          </c:dPt>
          <c:dPt>
            <c:idx val="2"/>
            <c:spPr>
              <a:solidFill>
                <a:srgbClr val="FFC000"/>
              </a:solidFill>
            </c:spPr>
          </c:dPt>
          <c:dPt>
            <c:idx val="3"/>
            <c:spPr>
              <a:solidFill>
                <a:srgbClr val="FF0000"/>
              </a:solidFill>
            </c:spPr>
          </c:dPt>
          <c:dPt>
            <c:idx val="4"/>
            <c:spPr>
              <a:solidFill>
                <a:schemeClr val="accent2"/>
              </a:solidFill>
            </c:spPr>
          </c:dPt>
          <c:cat>
            <c:strRef>
              <c:f>'CHARTtoPPT-E Chart 2'!$A$7:$A$11</c:f>
              <c:strCache>
                <c:ptCount val="5"/>
                <c:pt idx="0">
                  <c:v>Essence</c:v>
                </c:pt>
                <c:pt idx="1">
                  <c:v>Diesel</c:v>
                </c:pt>
                <c:pt idx="2">
                  <c:v>Mazout de chauffage</c:v>
                </c:pt>
                <c:pt idx="3">
                  <c:v>Gaz</c:v>
                </c:pt>
                <c:pt idx="4">
                  <c:v>Electricité</c:v>
                </c:pt>
              </c:strCache>
            </c:strRef>
          </c:cat>
          <c:val>
            <c:numRef>
              <c:f>'CHARTtoPPT-E Chart 2'!$B$7:$B$11</c:f>
              <c:numCache>
                <c:formatCode>General</c:formatCode>
                <c:ptCount val="5"/>
                <c:pt idx="0">
                  <c:v>788.18408722450454</c:v>
                </c:pt>
                <c:pt idx="1">
                  <c:v>492.94992292916538</c:v>
                </c:pt>
                <c:pt idx="2">
                  <c:v>21.552148802287189</c:v>
                </c:pt>
                <c:pt idx="3">
                  <c:v>32.564</c:v>
                </c:pt>
                <c:pt idx="4">
                  <c:v>224.459</c:v>
                </c:pt>
              </c:numCache>
            </c:numRef>
          </c:val>
        </c:ser>
        <c:gapWidth val="33"/>
        <c:axId val="207338112"/>
        <c:axId val="207344000"/>
      </c:barChart>
      <c:catAx>
        <c:axId val="207338112"/>
        <c:scaling>
          <c:orientation val="minMax"/>
        </c:scaling>
        <c:axPos val="b"/>
        <c:tickLblPos val="none"/>
        <c:crossAx val="207344000"/>
        <c:crosses val="autoZero"/>
        <c:auto val="1"/>
        <c:lblAlgn val="ctr"/>
        <c:lblOffset val="100"/>
      </c:catAx>
      <c:valAx>
        <c:axId val="207344000"/>
        <c:scaling>
          <c:orientation val="minMax"/>
          <c:max val="900"/>
        </c:scaling>
        <c:axPos val="l"/>
        <c:majorGridlines>
          <c:spPr>
            <a:ln>
              <a:solidFill>
                <a:srgbClr val="808080"/>
              </a:solidFill>
              <a:prstDash val="sysDot"/>
            </a:ln>
          </c:spPr>
        </c:majorGridlines>
        <c:numFmt formatCode="#,##0" sourceLinked="0"/>
        <c:tickLblPos val="nextTo"/>
        <c:crossAx val="207338112"/>
        <c:crosses val="autoZero"/>
        <c:crossBetween val="between"/>
      </c:valAx>
      <c:spPr>
        <a:solidFill>
          <a:srgbClr val="FFFFFF"/>
        </a:solidFill>
      </c:spPr>
    </c:plotArea>
    <c:plotVisOnly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600"/>
            </a:pPr>
            <a:r>
              <a:rPr lang="nl-BE" sz="1600" smtClean="0"/>
              <a:t>motorbrandstoffen</a:t>
            </a:r>
            <a:endParaRPr lang="nl-BE" sz="1600"/>
          </a:p>
        </c:rich>
      </c:tx>
      <c:overlay val="1"/>
    </c:title>
    <c:plotArea>
      <c:layout>
        <c:manualLayout>
          <c:layoutTarget val="inner"/>
          <c:xMode val="edge"/>
          <c:yMode val="edge"/>
          <c:x val="0.12527385479317588"/>
          <c:y val="9.9904071463335214E-2"/>
          <c:w val="0.83846739424682359"/>
          <c:h val="0.51642690575877359"/>
        </c:manualLayout>
      </c:layout>
      <c:lineChart>
        <c:grouping val="standard"/>
        <c:ser>
          <c:idx val="0"/>
          <c:order val="0"/>
          <c:tx>
            <c:strRef>
              <c:f>Sheet1!$B$1</c:f>
              <c:strCache>
                <c:ptCount val="1"/>
                <c:pt idx="0">
                  <c:v>België</c:v>
                </c:pt>
              </c:strCache>
            </c:strRef>
          </c:tx>
          <c:marker>
            <c:symbol val="none"/>
          </c:marker>
          <c:cat>
            <c:strRef>
              <c:f>Sheet1!$A$2:$A$33</c:f>
              <c:strCache>
                <c:ptCount val="29"/>
                <c:pt idx="0">
                  <c:v> '94-'03</c:v>
                </c:pt>
                <c:pt idx="4">
                  <c:v> '95-'04</c:v>
                </c:pt>
                <c:pt idx="8">
                  <c:v> '96-'05</c:v>
                </c:pt>
                <c:pt idx="12">
                  <c:v> '97-'06</c:v>
                </c:pt>
                <c:pt idx="16">
                  <c:v> '98-'07</c:v>
                </c:pt>
                <c:pt idx="20">
                  <c:v> '99-'08</c:v>
                </c:pt>
                <c:pt idx="24">
                  <c:v> '00-'09</c:v>
                </c:pt>
                <c:pt idx="28">
                  <c:v> '01-'10</c:v>
                </c:pt>
              </c:strCache>
            </c:strRef>
          </c:cat>
          <c:val>
            <c:numRef>
              <c:f>Sheet1!$B$2:$B$33</c:f>
              <c:numCache>
                <c:formatCode>General</c:formatCode>
                <c:ptCount val="32"/>
                <c:pt idx="0">
                  <c:v>2.1807055277859515</c:v>
                </c:pt>
                <c:pt idx="1">
                  <c:v>2.2607726076980041</c:v>
                </c:pt>
                <c:pt idx="2">
                  <c:v>2.4112952475887637</c:v>
                </c:pt>
                <c:pt idx="3">
                  <c:v>2.4138677739385908</c:v>
                </c:pt>
                <c:pt idx="4">
                  <c:v>2.4526824332497874</c:v>
                </c:pt>
                <c:pt idx="5">
                  <c:v>2.3691516028724822</c:v>
                </c:pt>
                <c:pt idx="6">
                  <c:v>2.472325423548952</c:v>
                </c:pt>
                <c:pt idx="7">
                  <c:v>2.4907678122682553</c:v>
                </c:pt>
                <c:pt idx="8">
                  <c:v>2.448849029087933</c:v>
                </c:pt>
                <c:pt idx="9">
                  <c:v>2.4601150767484858</c:v>
                </c:pt>
                <c:pt idx="10">
                  <c:v>2.4852819328932543</c:v>
                </c:pt>
                <c:pt idx="11">
                  <c:v>2.5395582276589264</c:v>
                </c:pt>
                <c:pt idx="12">
                  <c:v>2.5225537213639493</c:v>
                </c:pt>
                <c:pt idx="13">
                  <c:v>2.5080460898977233</c:v>
                </c:pt>
                <c:pt idx="14">
                  <c:v>2.4801890433741631</c:v>
                </c:pt>
                <c:pt idx="15">
                  <c:v>2.4876885934147968</c:v>
                </c:pt>
                <c:pt idx="16">
                  <c:v>2.5111442708580687</c:v>
                </c:pt>
                <c:pt idx="17">
                  <c:v>2.6104811243356667</c:v>
                </c:pt>
                <c:pt idx="18">
                  <c:v>2.6516679832878127</c:v>
                </c:pt>
                <c:pt idx="19">
                  <c:v>2.7264925537594551</c:v>
                </c:pt>
                <c:pt idx="20">
                  <c:v>3.0597533713405465</c:v>
                </c:pt>
                <c:pt idx="21">
                  <c:v>3.2758268938234067</c:v>
                </c:pt>
                <c:pt idx="22">
                  <c:v>3.5006927816332087</c:v>
                </c:pt>
                <c:pt idx="23">
                  <c:v>3.603340353420823</c:v>
                </c:pt>
                <c:pt idx="24">
                  <c:v>3.7290391777838932</c:v>
                </c:pt>
                <c:pt idx="25">
                  <c:v>3.8553083767697767</c:v>
                </c:pt>
                <c:pt idx="26">
                  <c:v>3.8952239708880967</c:v>
                </c:pt>
                <c:pt idx="27">
                  <c:v>3.9214452706277467</c:v>
                </c:pt>
                <c:pt idx="28">
                  <c:v>3.9958762983807468</c:v>
                </c:pt>
                <c:pt idx="29">
                  <c:v>4.0403802860083955</c:v>
                </c:pt>
                <c:pt idx="30">
                  <c:v>4.0678891620630955</c:v>
                </c:pt>
                <c:pt idx="31">
                  <c:v>4.0595423523367415</c:v>
                </c:pt>
              </c:numCache>
            </c:numRef>
          </c:val>
        </c:ser>
        <c:ser>
          <c:idx val="1"/>
          <c:order val="1"/>
          <c:tx>
            <c:strRef>
              <c:f>Sheet1!$C$1</c:f>
              <c:strCache>
                <c:ptCount val="1"/>
                <c:pt idx="0">
                  <c:v>Duitsland</c:v>
                </c:pt>
              </c:strCache>
            </c:strRef>
          </c:tx>
          <c:marker>
            <c:symbol val="none"/>
          </c:marker>
          <c:cat>
            <c:strRef>
              <c:f>Sheet1!$A$2:$A$33</c:f>
              <c:strCache>
                <c:ptCount val="29"/>
                <c:pt idx="0">
                  <c:v> '94-'03</c:v>
                </c:pt>
                <c:pt idx="4">
                  <c:v> '95-'04</c:v>
                </c:pt>
                <c:pt idx="8">
                  <c:v> '96-'05</c:v>
                </c:pt>
                <c:pt idx="12">
                  <c:v> '97-'06</c:v>
                </c:pt>
                <c:pt idx="16">
                  <c:v> '98-'07</c:v>
                </c:pt>
                <c:pt idx="20">
                  <c:v> '99-'08</c:v>
                </c:pt>
                <c:pt idx="24">
                  <c:v> '00-'09</c:v>
                </c:pt>
                <c:pt idx="28">
                  <c:v> '01-'10</c:v>
                </c:pt>
              </c:strCache>
            </c:strRef>
          </c:cat>
          <c:val>
            <c:numRef>
              <c:f>Sheet1!$C$2:$C$33</c:f>
              <c:numCache>
                <c:formatCode>General</c:formatCode>
                <c:ptCount val="32"/>
                <c:pt idx="0">
                  <c:v>2.6228688769430977</c:v>
                </c:pt>
                <c:pt idx="1">
                  <c:v>2.7842497005432953</c:v>
                </c:pt>
                <c:pt idx="2">
                  <c:v>2.8395437018564391</c:v>
                </c:pt>
                <c:pt idx="3">
                  <c:v>2.8368827572560864</c:v>
                </c:pt>
                <c:pt idx="4">
                  <c:v>2.8335468160004118</c:v>
                </c:pt>
                <c:pt idx="5">
                  <c:v>2.7384218633690782</c:v>
                </c:pt>
                <c:pt idx="6">
                  <c:v>2.7853649660880881</c:v>
                </c:pt>
                <c:pt idx="7">
                  <c:v>2.7256700381285648</c:v>
                </c:pt>
                <c:pt idx="8">
                  <c:v>2.7086888632739758</c:v>
                </c:pt>
                <c:pt idx="9">
                  <c:v>2.7075145116295061</c:v>
                </c:pt>
                <c:pt idx="10">
                  <c:v>2.8201463077072288</c:v>
                </c:pt>
                <c:pt idx="11">
                  <c:v>2.8437445046909202</c:v>
                </c:pt>
                <c:pt idx="12">
                  <c:v>2.8270550778372141</c:v>
                </c:pt>
                <c:pt idx="13">
                  <c:v>2.8380507696482367</c:v>
                </c:pt>
                <c:pt idx="14">
                  <c:v>2.8341367940486397</c:v>
                </c:pt>
                <c:pt idx="15">
                  <c:v>2.8342075819251513</c:v>
                </c:pt>
                <c:pt idx="16">
                  <c:v>2.8019055312040537</c:v>
                </c:pt>
                <c:pt idx="17">
                  <c:v>2.8768392942793977</c:v>
                </c:pt>
                <c:pt idx="18">
                  <c:v>2.9336156291766367</c:v>
                </c:pt>
                <c:pt idx="19">
                  <c:v>2.9722038516727318</c:v>
                </c:pt>
                <c:pt idx="20">
                  <c:v>3.2240147267815598</c:v>
                </c:pt>
                <c:pt idx="21">
                  <c:v>3.3212448176707277</c:v>
                </c:pt>
                <c:pt idx="22">
                  <c:v>3.8097162902230863</c:v>
                </c:pt>
                <c:pt idx="23">
                  <c:v>4.0008261410832962</c:v>
                </c:pt>
                <c:pt idx="24">
                  <c:v>4.1941963943340781</c:v>
                </c:pt>
                <c:pt idx="25">
                  <c:v>4.1943809002444645</c:v>
                </c:pt>
                <c:pt idx="26">
                  <c:v>4.1765165870227241</c:v>
                </c:pt>
                <c:pt idx="27">
                  <c:v>4.1505406756607455</c:v>
                </c:pt>
                <c:pt idx="28">
                  <c:v>4.1753978535881044</c:v>
                </c:pt>
                <c:pt idx="29">
                  <c:v>4.1655517136192275</c:v>
                </c:pt>
                <c:pt idx="30">
                  <c:v>4.1739741561658255</c:v>
                </c:pt>
                <c:pt idx="31">
                  <c:v>4.1582227433549024</c:v>
                </c:pt>
              </c:numCache>
            </c:numRef>
          </c:val>
        </c:ser>
        <c:ser>
          <c:idx val="2"/>
          <c:order val="2"/>
          <c:tx>
            <c:strRef>
              <c:f>Sheet1!$D$1</c:f>
              <c:strCache>
                <c:ptCount val="1"/>
                <c:pt idx="0">
                  <c:v>Frankrijk</c:v>
                </c:pt>
              </c:strCache>
            </c:strRef>
          </c:tx>
          <c:spPr>
            <a:ln>
              <a:solidFill>
                <a:srgbClr val="FF0000"/>
              </a:solidFill>
            </a:ln>
          </c:spPr>
          <c:marker>
            <c:symbol val="none"/>
          </c:marker>
          <c:cat>
            <c:strRef>
              <c:f>Sheet1!$A$2:$A$33</c:f>
              <c:strCache>
                <c:ptCount val="29"/>
                <c:pt idx="0">
                  <c:v> '94-'03</c:v>
                </c:pt>
                <c:pt idx="4">
                  <c:v> '95-'04</c:v>
                </c:pt>
                <c:pt idx="8">
                  <c:v> '96-'05</c:v>
                </c:pt>
                <c:pt idx="12">
                  <c:v> '97-'06</c:v>
                </c:pt>
                <c:pt idx="16">
                  <c:v> '98-'07</c:v>
                </c:pt>
                <c:pt idx="20">
                  <c:v> '99-'08</c:v>
                </c:pt>
                <c:pt idx="24">
                  <c:v> '00-'09</c:v>
                </c:pt>
                <c:pt idx="28">
                  <c:v> '01-'10</c:v>
                </c:pt>
              </c:strCache>
            </c:strRef>
          </c:cat>
          <c:val>
            <c:numRef>
              <c:f>Sheet1!$D$2:$D$33</c:f>
              <c:numCache>
                <c:formatCode>General</c:formatCode>
                <c:ptCount val="32"/>
                <c:pt idx="0">
                  <c:v>2.0991922649468218</c:v>
                </c:pt>
                <c:pt idx="1">
                  <c:v>2.0167992186604451</c:v>
                </c:pt>
                <c:pt idx="2">
                  <c:v>2.0673309307380392</c:v>
                </c:pt>
                <c:pt idx="3">
                  <c:v>2.0595968351532767</c:v>
                </c:pt>
                <c:pt idx="4">
                  <c:v>2.1567065724608687</c:v>
                </c:pt>
                <c:pt idx="5">
                  <c:v>2.0930949841905182</c:v>
                </c:pt>
                <c:pt idx="6">
                  <c:v>2.1628331912825636</c:v>
                </c:pt>
                <c:pt idx="7">
                  <c:v>2.181038213794448</c:v>
                </c:pt>
                <c:pt idx="8">
                  <c:v>2.1620347423565089</c:v>
                </c:pt>
                <c:pt idx="9">
                  <c:v>2.1383016558555412</c:v>
                </c:pt>
                <c:pt idx="10">
                  <c:v>2.2040128902336238</c:v>
                </c:pt>
                <c:pt idx="11">
                  <c:v>2.2304746063541532</c:v>
                </c:pt>
                <c:pt idx="12">
                  <c:v>2.2071235294912412</c:v>
                </c:pt>
                <c:pt idx="13">
                  <c:v>2.1953081370294227</c:v>
                </c:pt>
                <c:pt idx="14">
                  <c:v>2.1511518511771412</c:v>
                </c:pt>
                <c:pt idx="15">
                  <c:v>2.1670709902034653</c:v>
                </c:pt>
                <c:pt idx="16">
                  <c:v>2.1946552652457587</c:v>
                </c:pt>
                <c:pt idx="17">
                  <c:v>2.3684738726621402</c:v>
                </c:pt>
                <c:pt idx="18">
                  <c:v>2.4569116010531777</c:v>
                </c:pt>
                <c:pt idx="19">
                  <c:v>2.5206538992385177</c:v>
                </c:pt>
                <c:pt idx="20">
                  <c:v>2.8005497668254202</c:v>
                </c:pt>
                <c:pt idx="21">
                  <c:v>3.0196484421186409</c:v>
                </c:pt>
                <c:pt idx="22">
                  <c:v>3.2190644448428931</c:v>
                </c:pt>
                <c:pt idx="23">
                  <c:v>3.5547775274718232</c:v>
                </c:pt>
                <c:pt idx="24">
                  <c:v>3.7781239771941402</c:v>
                </c:pt>
                <c:pt idx="25">
                  <c:v>3.8247545859785403</c:v>
                </c:pt>
                <c:pt idx="26">
                  <c:v>3.8293751618622229</c:v>
                </c:pt>
                <c:pt idx="27">
                  <c:v>3.8589621770797367</c:v>
                </c:pt>
                <c:pt idx="28">
                  <c:v>3.9780314595169646</c:v>
                </c:pt>
                <c:pt idx="29">
                  <c:v>4.0627157731141263</c:v>
                </c:pt>
                <c:pt idx="30">
                  <c:v>4.0701079637091162</c:v>
                </c:pt>
                <c:pt idx="31">
                  <c:v>4.0193298578565626</c:v>
                </c:pt>
              </c:numCache>
            </c:numRef>
          </c:val>
        </c:ser>
        <c:ser>
          <c:idx val="3"/>
          <c:order val="3"/>
          <c:tx>
            <c:strRef>
              <c:f>Sheet1!$E$1</c:f>
              <c:strCache>
                <c:ptCount val="1"/>
                <c:pt idx="0">
                  <c:v>Nederland</c:v>
                </c:pt>
              </c:strCache>
            </c:strRef>
          </c:tx>
          <c:marker>
            <c:symbol val="none"/>
          </c:marker>
          <c:dPt>
            <c:idx val="12"/>
            <c:spPr>
              <a:ln>
                <a:noFill/>
              </a:ln>
            </c:spPr>
          </c:dPt>
          <c:cat>
            <c:strRef>
              <c:f>Sheet1!$A$2:$A$33</c:f>
              <c:strCache>
                <c:ptCount val="29"/>
                <c:pt idx="0">
                  <c:v> '94-'03</c:v>
                </c:pt>
                <c:pt idx="4">
                  <c:v> '95-'04</c:v>
                </c:pt>
                <c:pt idx="8">
                  <c:v> '96-'05</c:v>
                </c:pt>
                <c:pt idx="12">
                  <c:v> '97-'06</c:v>
                </c:pt>
                <c:pt idx="16">
                  <c:v> '98-'07</c:v>
                </c:pt>
                <c:pt idx="20">
                  <c:v> '99-'08</c:v>
                </c:pt>
                <c:pt idx="24">
                  <c:v> '00-'09</c:v>
                </c:pt>
                <c:pt idx="28">
                  <c:v> '01-'10</c:v>
                </c:pt>
              </c:strCache>
            </c:strRef>
          </c:cat>
          <c:val>
            <c:numRef>
              <c:f>Sheet1!$E$2:$E$33</c:f>
              <c:numCache>
                <c:formatCode>General</c:formatCode>
                <c:ptCount val="32"/>
                <c:pt idx="12">
                  <c:v>1.79943692616863</c:v>
                </c:pt>
                <c:pt idx="13">
                  <c:v>1.7997001675838022</c:v>
                </c:pt>
                <c:pt idx="14">
                  <c:v>1.7775398472566477</c:v>
                </c:pt>
                <c:pt idx="15">
                  <c:v>1.7912590461720859</c:v>
                </c:pt>
                <c:pt idx="16">
                  <c:v>1.8011648396187507</c:v>
                </c:pt>
                <c:pt idx="17">
                  <c:v>1.8707243562520053</c:v>
                </c:pt>
                <c:pt idx="18">
                  <c:v>1.9128674906588963</c:v>
                </c:pt>
                <c:pt idx="19">
                  <c:v>1.9828146445667343</c:v>
                </c:pt>
                <c:pt idx="20">
                  <c:v>2.1023664510908953</c:v>
                </c:pt>
                <c:pt idx="21">
                  <c:v>2.1211693868349952</c:v>
                </c:pt>
                <c:pt idx="22">
                  <c:v>2.452031696097662</c:v>
                </c:pt>
                <c:pt idx="23">
                  <c:v>2.4140799312793177</c:v>
                </c:pt>
                <c:pt idx="24">
                  <c:v>2.5093011635447247</c:v>
                </c:pt>
                <c:pt idx="25">
                  <c:v>2.6324794373034162</c:v>
                </c:pt>
                <c:pt idx="26">
                  <c:v>2.6441701026587832</c:v>
                </c:pt>
                <c:pt idx="27">
                  <c:v>2.7154642896731938</c:v>
                </c:pt>
                <c:pt idx="28">
                  <c:v>2.7446497393095437</c:v>
                </c:pt>
                <c:pt idx="29">
                  <c:v>2.7541040128057159</c:v>
                </c:pt>
                <c:pt idx="30">
                  <c:v>2.7412167912759999</c:v>
                </c:pt>
                <c:pt idx="31">
                  <c:v>2.7345634721380772</c:v>
                </c:pt>
              </c:numCache>
            </c:numRef>
          </c:val>
        </c:ser>
        <c:marker val="1"/>
        <c:axId val="208644352"/>
        <c:axId val="208658816"/>
      </c:lineChart>
      <c:catAx>
        <c:axId val="208644352"/>
        <c:scaling>
          <c:orientation val="minMax"/>
        </c:scaling>
        <c:axPos val="b"/>
        <c:title>
          <c:tx>
            <c:rich>
              <a:bodyPr/>
              <a:lstStyle/>
              <a:p>
                <a:pPr>
                  <a:defRPr sz="1100"/>
                </a:pPr>
                <a:r>
                  <a:rPr lang="nl-BE" sz="1100" baseline="0" smtClean="0"/>
                  <a:t>10-jaars rolling window</a:t>
                </a:r>
                <a:endParaRPr lang="nl-BE" sz="1100"/>
              </a:p>
            </c:rich>
          </c:tx>
        </c:title>
        <c:numFmt formatCode="yyyy" sourceLinked="1"/>
        <c:tickLblPos val="low"/>
        <c:txPr>
          <a:bodyPr rot="-5400000" vert="horz"/>
          <a:lstStyle/>
          <a:p>
            <a:pPr>
              <a:defRPr sz="1100"/>
            </a:pPr>
            <a:endParaRPr lang="nl-BE"/>
          </a:p>
        </c:txPr>
        <c:crossAx val="208658816"/>
        <c:crosses val="autoZero"/>
        <c:auto val="1"/>
        <c:lblAlgn val="ctr"/>
        <c:lblOffset val="100"/>
        <c:tickLblSkip val="4"/>
        <c:tickMarkSkip val="4"/>
      </c:catAx>
      <c:valAx>
        <c:axId val="208658816"/>
        <c:scaling>
          <c:orientation val="minMax"/>
          <c:max val="10"/>
        </c:scaling>
        <c:axPos val="l"/>
        <c:majorGridlines/>
        <c:numFmt formatCode="#,##0.0" sourceLinked="0"/>
        <c:tickLblPos val="nextTo"/>
        <c:txPr>
          <a:bodyPr/>
          <a:lstStyle/>
          <a:p>
            <a:pPr>
              <a:defRPr sz="1100"/>
            </a:pPr>
            <a:endParaRPr lang="nl-BE"/>
          </a:p>
        </c:txPr>
        <c:crossAx val="208644352"/>
        <c:crosses val="autoZero"/>
        <c:crossBetween val="between"/>
      </c:valAx>
      <c:spPr>
        <a:solidFill>
          <a:srgbClr val="FFFFFF"/>
        </a:solidFill>
      </c:spPr>
    </c:plotArea>
    <c:legend>
      <c:legendPos val="b"/>
      <c:legendEntry>
        <c:idx val="0"/>
        <c:txPr>
          <a:bodyPr/>
          <a:lstStyle/>
          <a:p>
            <a:pPr>
              <a:defRPr sz="1200" b="1"/>
            </a:pPr>
            <a:endParaRPr lang="nl-BE"/>
          </a:p>
        </c:txPr>
      </c:legendEntry>
      <c:legendEntry>
        <c:idx val="1"/>
        <c:txPr>
          <a:bodyPr/>
          <a:lstStyle/>
          <a:p>
            <a:pPr>
              <a:defRPr sz="1200" b="1"/>
            </a:pPr>
            <a:endParaRPr lang="nl-BE"/>
          </a:p>
        </c:txPr>
      </c:legendEntry>
      <c:legendEntry>
        <c:idx val="2"/>
        <c:txPr>
          <a:bodyPr/>
          <a:lstStyle/>
          <a:p>
            <a:pPr>
              <a:defRPr sz="1200" b="1"/>
            </a:pPr>
            <a:endParaRPr lang="nl-BE"/>
          </a:p>
        </c:txPr>
      </c:legendEntry>
      <c:legendEntry>
        <c:idx val="3"/>
        <c:txPr>
          <a:bodyPr/>
          <a:lstStyle/>
          <a:p>
            <a:pPr>
              <a:defRPr sz="1200" b="1"/>
            </a:pPr>
            <a:endParaRPr lang="nl-BE"/>
          </a:p>
        </c:txPr>
      </c:legendEntry>
      <c:layout>
        <c:manualLayout>
          <c:xMode val="edge"/>
          <c:yMode val="edge"/>
          <c:x val="0.20437555137569122"/>
          <c:y val="0.13769914941484004"/>
          <c:w val="0.54510113647956393"/>
          <c:h val="0.1280506966804939"/>
        </c:manualLayout>
      </c:layout>
    </c:legend>
    <c:plotVisOnly val="1"/>
  </c:chart>
  <c:txPr>
    <a:bodyPr/>
    <a:lstStyle/>
    <a:p>
      <a:pPr>
        <a:defRPr sz="1800"/>
      </a:pPr>
      <a:endParaRPr lang="nl-BE"/>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7.7579555148469259E-2"/>
          <c:y val="2.8075842154681216E-2"/>
          <c:w val="0.88685696480335119"/>
          <c:h val="0.5171580043808196"/>
        </c:manualLayout>
      </c:layout>
      <c:barChart>
        <c:barDir val="col"/>
        <c:grouping val="stacked"/>
        <c:ser>
          <c:idx val="0"/>
          <c:order val="0"/>
          <c:tx>
            <c:strRef>
              <c:f>Sheet1!$B$1</c:f>
              <c:strCache>
                <c:ptCount val="1"/>
                <c:pt idx="0">
                  <c:v>Goederen</c:v>
                </c:pt>
              </c:strCache>
            </c:strRef>
          </c:tx>
          <c:spPr>
            <a:solidFill>
              <a:schemeClr val="accent6">
                <a:lumMod val="50000"/>
              </a:schemeClr>
            </a:solidFill>
          </c:spPr>
          <c:cat>
            <c:strRef>
              <c:f>Sheet1!$A$2:$A$17</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2011r</c:v>
                </c:pt>
              </c:strCache>
            </c:strRef>
          </c:cat>
          <c:val>
            <c:numRef>
              <c:f>Sheet1!$B$2:$B$17</c:f>
              <c:numCache>
                <c:formatCode>0.0</c:formatCode>
                <c:ptCount val="16"/>
                <c:pt idx="0">
                  <c:v>2.9801968971754267</c:v>
                </c:pt>
                <c:pt idx="1">
                  <c:v>3.1899013378142582</c:v>
                </c:pt>
                <c:pt idx="2">
                  <c:v>3.2026014061439385</c:v>
                </c:pt>
                <c:pt idx="3">
                  <c:v>3.5535872678172216</c:v>
                </c:pt>
                <c:pt idx="4">
                  <c:v>2.0940241014885288</c:v>
                </c:pt>
                <c:pt idx="5">
                  <c:v>2.8687489874355663</c:v>
                </c:pt>
                <c:pt idx="6">
                  <c:v>4.8087338857902884</c:v>
                </c:pt>
                <c:pt idx="7">
                  <c:v>4.4597905239437035</c:v>
                </c:pt>
                <c:pt idx="8">
                  <c:v>3.5145472302880028</c:v>
                </c:pt>
                <c:pt idx="9">
                  <c:v>2.1136482711043394</c:v>
                </c:pt>
                <c:pt idx="10">
                  <c:v>2.0208223378947063</c:v>
                </c:pt>
                <c:pt idx="11">
                  <c:v>1.5901471810307304</c:v>
                </c:pt>
                <c:pt idx="12">
                  <c:v>-1.549532975106334</c:v>
                </c:pt>
                <c:pt idx="13">
                  <c:v>-0.37535516792487</c:v>
                </c:pt>
                <c:pt idx="14">
                  <c:v>0.29798729587131867</c:v>
                </c:pt>
              </c:numCache>
            </c:numRef>
          </c:val>
        </c:ser>
        <c:ser>
          <c:idx val="1"/>
          <c:order val="1"/>
          <c:tx>
            <c:strRef>
              <c:f>Sheet1!$C$1</c:f>
              <c:strCache>
                <c:ptCount val="1"/>
                <c:pt idx="0">
                  <c:v>Diensten</c:v>
                </c:pt>
              </c:strCache>
            </c:strRef>
          </c:tx>
          <c:spPr>
            <a:solidFill>
              <a:srgbClr val="00B0F0"/>
            </a:solidFill>
          </c:spPr>
          <c:cat>
            <c:strRef>
              <c:f>Sheet1!$A$2:$A$17</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2011r</c:v>
                </c:pt>
              </c:strCache>
            </c:strRef>
          </c:cat>
          <c:val>
            <c:numRef>
              <c:f>Sheet1!$C$2:$C$17</c:f>
              <c:numCache>
                <c:formatCode>General</c:formatCode>
                <c:ptCount val="16"/>
                <c:pt idx="0">
                  <c:v>0.16062440674026893</c:v>
                </c:pt>
                <c:pt idx="1">
                  <c:v>0.57613625515679001</c:v>
                </c:pt>
                <c:pt idx="2">
                  <c:v>0.59842243880687218</c:v>
                </c:pt>
                <c:pt idx="3">
                  <c:v>0.6085979207596719</c:v>
                </c:pt>
                <c:pt idx="4">
                  <c:v>0.83340440716354003</c:v>
                </c:pt>
                <c:pt idx="5">
                  <c:v>0.77381666210576283</c:v>
                </c:pt>
                <c:pt idx="6">
                  <c:v>0.93291790154139054</c:v>
                </c:pt>
                <c:pt idx="7">
                  <c:v>0.94482668358833033</c:v>
                </c:pt>
                <c:pt idx="8">
                  <c:v>1.3990421903173349</c:v>
                </c:pt>
                <c:pt idx="9">
                  <c:v>1.8206931067177381</c:v>
                </c:pt>
                <c:pt idx="10">
                  <c:v>1.7922353041918841</c:v>
                </c:pt>
                <c:pt idx="11">
                  <c:v>2.2550251804970372</c:v>
                </c:pt>
                <c:pt idx="12">
                  <c:v>2.4055983736478543</c:v>
                </c:pt>
                <c:pt idx="13">
                  <c:v>3.1049572206555052</c:v>
                </c:pt>
                <c:pt idx="14">
                  <c:v>2.4030869428410502</c:v>
                </c:pt>
              </c:numCache>
            </c:numRef>
          </c:val>
        </c:ser>
        <c:ser>
          <c:idx val="2"/>
          <c:order val="2"/>
          <c:tx>
            <c:strRef>
              <c:f>Sheet1!$D$1</c:f>
              <c:strCache>
                <c:ptCount val="1"/>
                <c:pt idx="0">
                  <c:v>Inkomens</c:v>
                </c:pt>
              </c:strCache>
            </c:strRef>
          </c:tx>
          <c:spPr>
            <a:solidFill>
              <a:schemeClr val="bg1">
                <a:lumMod val="65000"/>
              </a:schemeClr>
            </a:solidFill>
          </c:spPr>
          <c:cat>
            <c:strRef>
              <c:f>Sheet1!$A$2:$A$17</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2011r</c:v>
                </c:pt>
              </c:strCache>
            </c:strRef>
          </c:cat>
          <c:val>
            <c:numRef>
              <c:f>Sheet1!$D$2:$D$17</c:f>
              <c:numCache>
                <c:formatCode>General</c:formatCode>
                <c:ptCount val="16"/>
                <c:pt idx="0">
                  <c:v>1.8507711054284626</c:v>
                </c:pt>
                <c:pt idx="1">
                  <c:v>1.9592063938977224</c:v>
                </c:pt>
                <c:pt idx="2">
                  <c:v>1.7585697549621349</c:v>
                </c:pt>
                <c:pt idx="3">
                  <c:v>1.9414181574597984</c:v>
                </c:pt>
                <c:pt idx="4">
                  <c:v>2.2844079276700442</c:v>
                </c:pt>
                <c:pt idx="5">
                  <c:v>1.6021746199837041</c:v>
                </c:pt>
                <c:pt idx="6">
                  <c:v>1.3541455973091778</c:v>
                </c:pt>
                <c:pt idx="7">
                  <c:v>1.5220356877427728</c:v>
                </c:pt>
                <c:pt idx="8">
                  <c:v>1.104629856890065</c:v>
                </c:pt>
                <c:pt idx="9">
                  <c:v>0.65523459013304564</c:v>
                </c:pt>
                <c:pt idx="10">
                  <c:v>0.8548558882909687</c:v>
                </c:pt>
                <c:pt idx="11">
                  <c:v>1.0029485283694799</c:v>
                </c:pt>
                <c:pt idx="12">
                  <c:v>1.434865108115307</c:v>
                </c:pt>
                <c:pt idx="13">
                  <c:v>-0.61730751691361663</c:v>
                </c:pt>
                <c:pt idx="14">
                  <c:v>1.7617087943695218</c:v>
                </c:pt>
              </c:numCache>
            </c:numRef>
          </c:val>
        </c:ser>
        <c:ser>
          <c:idx val="3"/>
          <c:order val="3"/>
          <c:tx>
            <c:strRef>
              <c:f>Sheet1!$E$1</c:f>
              <c:strCache>
                <c:ptCount val="1"/>
                <c:pt idx="0">
                  <c:v>Lopende overdrachten</c:v>
                </c:pt>
              </c:strCache>
            </c:strRef>
          </c:tx>
          <c:spPr>
            <a:solidFill>
              <a:srgbClr val="FFC000"/>
            </a:solidFill>
          </c:spPr>
          <c:cat>
            <c:strRef>
              <c:f>Sheet1!$A$2:$A$17</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2011r</c:v>
                </c:pt>
              </c:strCache>
            </c:strRef>
          </c:cat>
          <c:val>
            <c:numRef>
              <c:f>Sheet1!$E$2:$E$17</c:f>
              <c:numCache>
                <c:formatCode>General</c:formatCode>
                <c:ptCount val="16"/>
                <c:pt idx="0">
                  <c:v>-1.0452397056260139</c:v>
                </c:pt>
                <c:pt idx="1">
                  <c:v>-0.99619516260751961</c:v>
                </c:pt>
                <c:pt idx="2">
                  <c:v>-1.1031443504300738</c:v>
                </c:pt>
                <c:pt idx="3">
                  <c:v>-1.1506762311130221</c:v>
                </c:pt>
                <c:pt idx="4">
                  <c:v>-1.0222835358835529</c:v>
                </c:pt>
                <c:pt idx="5">
                  <c:v>-0.94271377279617674</c:v>
                </c:pt>
                <c:pt idx="6">
                  <c:v>-1.1291433707762208</c:v>
                </c:pt>
                <c:pt idx="7">
                  <c:v>-1.3376836776957044</c:v>
                </c:pt>
                <c:pt idx="8">
                  <c:v>-1.4932774812755722</c:v>
                </c:pt>
                <c:pt idx="9">
                  <c:v>-1.378441898727347</c:v>
                </c:pt>
                <c:pt idx="10">
                  <c:v>-1.2927640066652435</c:v>
                </c:pt>
                <c:pt idx="11">
                  <c:v>-0.91186077877870053</c:v>
                </c:pt>
                <c:pt idx="12">
                  <c:v>-1.2165945777254596</c:v>
                </c:pt>
                <c:pt idx="13">
                  <c:v>-1.442313322723598</c:v>
                </c:pt>
                <c:pt idx="14">
                  <c:v>-1.3158001533317829</c:v>
                </c:pt>
              </c:numCache>
            </c:numRef>
          </c:val>
        </c:ser>
        <c:overlap val="100"/>
        <c:axId val="160399744"/>
        <c:axId val="160401280"/>
      </c:barChart>
      <c:lineChart>
        <c:grouping val="standard"/>
        <c:ser>
          <c:idx val="4"/>
          <c:order val="4"/>
          <c:tx>
            <c:strRef>
              <c:f>Sheet1!$F$1</c:f>
              <c:strCache>
                <c:ptCount val="1"/>
                <c:pt idx="0">
                  <c:v>Lopend saldo</c:v>
                </c:pt>
              </c:strCache>
            </c:strRef>
          </c:tx>
          <c:spPr>
            <a:ln>
              <a:solidFill>
                <a:srgbClr val="000000"/>
              </a:solidFill>
            </a:ln>
          </c:spPr>
          <c:marker>
            <c:symbol val="none"/>
          </c:marker>
          <c:cat>
            <c:strRef>
              <c:f>Sheet1!$A$2:$A$17</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2011r</c:v>
                </c:pt>
              </c:strCache>
            </c:strRef>
          </c:cat>
          <c:val>
            <c:numRef>
              <c:f>Sheet1!$F$2:$F$17</c:f>
              <c:numCache>
                <c:formatCode>General</c:formatCode>
                <c:ptCount val="16"/>
                <c:pt idx="0">
                  <c:v>3.9463527037181168</c:v>
                </c:pt>
                <c:pt idx="1">
                  <c:v>4.7290488242612554</c:v>
                </c:pt>
                <c:pt idx="2">
                  <c:v>4.4564492494828833</c:v>
                </c:pt>
                <c:pt idx="3">
                  <c:v>4.952927114923674</c:v>
                </c:pt>
                <c:pt idx="4">
                  <c:v>4.1895529004385681</c:v>
                </c:pt>
                <c:pt idx="5">
                  <c:v>4.3020264967288515</c:v>
                </c:pt>
                <c:pt idx="6">
                  <c:v>5.9666540138646758</c:v>
                </c:pt>
                <c:pt idx="7">
                  <c:v>5.588969217579062</c:v>
                </c:pt>
                <c:pt idx="8">
                  <c:v>4.5249417962198395</c:v>
                </c:pt>
                <c:pt idx="9">
                  <c:v>3.2111340692277692</c:v>
                </c:pt>
                <c:pt idx="10">
                  <c:v>3.3751495237123037</c:v>
                </c:pt>
                <c:pt idx="11">
                  <c:v>3.9362601111185058</c:v>
                </c:pt>
                <c:pt idx="12">
                  <c:v>1.0743359289313636</c:v>
                </c:pt>
                <c:pt idx="13">
                  <c:v>0.66998121309342518</c:v>
                </c:pt>
                <c:pt idx="14">
                  <c:v>3.1469828797500932</c:v>
                </c:pt>
                <c:pt idx="15">
                  <c:v>1.8368782136572164</c:v>
                </c:pt>
              </c:numCache>
            </c:numRef>
          </c:val>
        </c:ser>
        <c:ser>
          <c:idx val="5"/>
          <c:order val="5"/>
          <c:tx>
            <c:strRef>
              <c:f>Sheet1!$G$1</c:f>
              <c:strCache>
                <c:ptCount val="1"/>
                <c:pt idx="0">
                  <c:v>p.m. Lopend saldo volgens de betalingsbalans</c:v>
                </c:pt>
              </c:strCache>
            </c:strRef>
          </c:tx>
          <c:spPr>
            <a:ln>
              <a:solidFill>
                <a:schemeClr val="tx1"/>
              </a:solidFill>
              <a:prstDash val="sysDot"/>
            </a:ln>
          </c:spPr>
          <c:marker>
            <c:symbol val="none"/>
          </c:marker>
          <c:cat>
            <c:strRef>
              <c:f>Sheet1!$A$2:$A$17</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2011r</c:v>
                </c:pt>
              </c:strCache>
            </c:strRef>
          </c:cat>
          <c:val>
            <c:numRef>
              <c:f>Sheet1!$G$2:$G$17</c:f>
              <c:numCache>
                <c:formatCode>General</c:formatCode>
                <c:ptCount val="16"/>
                <c:pt idx="0">
                  <c:v>5.0138436139249434</c:v>
                </c:pt>
                <c:pt idx="1">
                  <c:v>5.5342670760221928</c:v>
                </c:pt>
                <c:pt idx="2">
                  <c:v>5.1780954906278023</c:v>
                </c:pt>
                <c:pt idx="3">
                  <c:v>5.0775100982900385</c:v>
                </c:pt>
                <c:pt idx="4">
                  <c:v>4.0254616825317084</c:v>
                </c:pt>
                <c:pt idx="5">
                  <c:v>3.3929535796171377</c:v>
                </c:pt>
                <c:pt idx="6">
                  <c:v>4.4795694769543806</c:v>
                </c:pt>
                <c:pt idx="7">
                  <c:v>3.4187140578558095</c:v>
                </c:pt>
                <c:pt idx="8">
                  <c:v>3.1782525453237467</c:v>
                </c:pt>
                <c:pt idx="9">
                  <c:v>1.9752304996112235</c:v>
                </c:pt>
                <c:pt idx="10">
                  <c:v>1.8550535940303203</c:v>
                </c:pt>
                <c:pt idx="11">
                  <c:v>1.6197350565111317</c:v>
                </c:pt>
                <c:pt idx="12">
                  <c:v>-1.6462018294656264</c:v>
                </c:pt>
                <c:pt idx="13">
                  <c:v>-1.5611155688759233</c:v>
                </c:pt>
                <c:pt idx="14">
                  <c:v>1.4157218403280172</c:v>
                </c:pt>
                <c:pt idx="15">
                  <c:v>-0.7659027229412575</c:v>
                </c:pt>
              </c:numCache>
            </c:numRef>
          </c:val>
        </c:ser>
        <c:marker val="1"/>
        <c:axId val="160399744"/>
        <c:axId val="160401280"/>
      </c:lineChart>
      <c:catAx>
        <c:axId val="160399744"/>
        <c:scaling>
          <c:orientation val="minMax"/>
        </c:scaling>
        <c:axPos val="b"/>
        <c:numFmt formatCode="General" sourceLinked="1"/>
        <c:tickLblPos val="low"/>
        <c:txPr>
          <a:bodyPr rot="-5400000"/>
          <a:lstStyle/>
          <a:p>
            <a:pPr>
              <a:defRPr sz="1000"/>
            </a:pPr>
            <a:endParaRPr lang="nl-BE"/>
          </a:p>
        </c:txPr>
        <c:crossAx val="160401280"/>
        <c:crosses val="autoZero"/>
        <c:auto val="1"/>
        <c:lblAlgn val="ctr"/>
        <c:lblOffset val="100"/>
      </c:catAx>
      <c:valAx>
        <c:axId val="160401280"/>
        <c:scaling>
          <c:orientation val="minMax"/>
        </c:scaling>
        <c:axPos val="l"/>
        <c:majorGridlines>
          <c:spPr>
            <a:ln>
              <a:solidFill>
                <a:schemeClr val="bg1">
                  <a:lumMod val="65000"/>
                </a:schemeClr>
              </a:solidFill>
            </a:ln>
          </c:spPr>
        </c:majorGridlines>
        <c:numFmt formatCode="0" sourceLinked="0"/>
        <c:tickLblPos val="nextTo"/>
        <c:txPr>
          <a:bodyPr/>
          <a:lstStyle/>
          <a:p>
            <a:pPr>
              <a:defRPr sz="1000"/>
            </a:pPr>
            <a:endParaRPr lang="nl-BE"/>
          </a:p>
        </c:txPr>
        <c:crossAx val="160399744"/>
        <c:crosses val="autoZero"/>
        <c:crossBetween val="between"/>
      </c:valAx>
      <c:spPr>
        <a:solidFill>
          <a:schemeClr val="bg1"/>
        </a:solidFill>
        <a:ln>
          <a:solidFill>
            <a:schemeClr val="tx1"/>
          </a:solidFill>
        </a:ln>
      </c:spPr>
    </c:plotArea>
    <c:legend>
      <c:legendPos val="b"/>
      <c:layout>
        <c:manualLayout>
          <c:xMode val="edge"/>
          <c:yMode val="edge"/>
          <c:x val="0.10320520046767835"/>
          <c:y val="0.64173122900448221"/>
          <c:w val="0.77791179493236939"/>
          <c:h val="0.33622840098043177"/>
        </c:manualLayout>
      </c:layout>
      <c:txPr>
        <a:bodyPr/>
        <a:lstStyle/>
        <a:p>
          <a:pPr>
            <a:defRPr sz="1000"/>
          </a:pPr>
          <a:endParaRPr lang="nl-BE"/>
        </a:p>
      </c:txPr>
    </c:legend>
    <c:plotVisOnly val="1"/>
    <c:dispBlanksAs val="gap"/>
  </c:chart>
  <c:txPr>
    <a:bodyPr/>
    <a:lstStyle/>
    <a:p>
      <a:pPr>
        <a:defRPr sz="1800"/>
      </a:pPr>
      <a:endParaRPr lang="nl-BE"/>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600"/>
            </a:pPr>
            <a:r>
              <a:rPr lang="nl-BE" sz="1600" smtClean="0"/>
              <a:t>stookolie</a:t>
            </a:r>
            <a:endParaRPr lang="nl-BE" sz="1600"/>
          </a:p>
        </c:rich>
      </c:tx>
      <c:overlay val="1"/>
    </c:title>
    <c:plotArea>
      <c:layout>
        <c:manualLayout>
          <c:layoutTarget val="inner"/>
          <c:xMode val="edge"/>
          <c:yMode val="edge"/>
          <c:x val="0.1422165802417579"/>
          <c:y val="9.9904071463335214E-2"/>
          <c:w val="0.85778341975824213"/>
          <c:h val="0.51642690575877359"/>
        </c:manualLayout>
      </c:layout>
      <c:lineChart>
        <c:grouping val="standard"/>
        <c:ser>
          <c:idx val="0"/>
          <c:order val="0"/>
          <c:tx>
            <c:strRef>
              <c:f>Sheet1!$B$1</c:f>
              <c:strCache>
                <c:ptCount val="1"/>
                <c:pt idx="0">
                  <c:v>België</c:v>
                </c:pt>
              </c:strCache>
            </c:strRef>
          </c:tx>
          <c:marker>
            <c:symbol val="none"/>
          </c:marker>
          <c:cat>
            <c:strRef>
              <c:f>Sheet1!$A$2:$A$33</c:f>
              <c:strCache>
                <c:ptCount val="29"/>
                <c:pt idx="0">
                  <c:v> '94-'03</c:v>
                </c:pt>
                <c:pt idx="4">
                  <c:v> '95-'04</c:v>
                </c:pt>
                <c:pt idx="8">
                  <c:v> '96-'05</c:v>
                </c:pt>
                <c:pt idx="12">
                  <c:v> '97-'06</c:v>
                </c:pt>
                <c:pt idx="16">
                  <c:v> '98-'07</c:v>
                </c:pt>
                <c:pt idx="20">
                  <c:v> '99-'08</c:v>
                </c:pt>
                <c:pt idx="24">
                  <c:v> '00-'09</c:v>
                </c:pt>
                <c:pt idx="28">
                  <c:v> '01-'10</c:v>
                </c:pt>
              </c:strCache>
            </c:strRef>
          </c:cat>
          <c:val>
            <c:numRef>
              <c:f>Sheet1!$B$2:$B$33</c:f>
              <c:numCache>
                <c:formatCode>General</c:formatCode>
                <c:ptCount val="32"/>
                <c:pt idx="0">
                  <c:v>7.6347130370488268</c:v>
                </c:pt>
                <c:pt idx="1">
                  <c:v>7.6385530331415081</c:v>
                </c:pt>
                <c:pt idx="2">
                  <c:v>7.6739621300537504</c:v>
                </c:pt>
                <c:pt idx="3">
                  <c:v>7.6615034113286722</c:v>
                </c:pt>
                <c:pt idx="4">
                  <c:v>7.8787864400427789</c:v>
                </c:pt>
                <c:pt idx="5">
                  <c:v>7.6809536600125679</c:v>
                </c:pt>
                <c:pt idx="6">
                  <c:v>7.7423298431643524</c:v>
                </c:pt>
                <c:pt idx="7">
                  <c:v>7.7930298305496883</c:v>
                </c:pt>
                <c:pt idx="8">
                  <c:v>7.6516154770714255</c:v>
                </c:pt>
                <c:pt idx="9">
                  <c:v>7.6969992718180205</c:v>
                </c:pt>
                <c:pt idx="10">
                  <c:v>7.6155677458072875</c:v>
                </c:pt>
                <c:pt idx="11">
                  <c:v>7.5667010521739462</c:v>
                </c:pt>
                <c:pt idx="12">
                  <c:v>7.5356422321464596</c:v>
                </c:pt>
                <c:pt idx="13">
                  <c:v>7.5456598251847824</c:v>
                </c:pt>
                <c:pt idx="14">
                  <c:v>7.5074373118310795</c:v>
                </c:pt>
                <c:pt idx="15">
                  <c:v>7.5609263767246855</c:v>
                </c:pt>
                <c:pt idx="16">
                  <c:v>7.624157947661562</c:v>
                </c:pt>
                <c:pt idx="17">
                  <c:v>7.7869360230336504</c:v>
                </c:pt>
                <c:pt idx="18">
                  <c:v>7.9270870141626384</c:v>
                </c:pt>
                <c:pt idx="19">
                  <c:v>7.8638112803882345</c:v>
                </c:pt>
                <c:pt idx="20">
                  <c:v>8.1997439619979051</c:v>
                </c:pt>
                <c:pt idx="21">
                  <c:v>8.2462000080091009</c:v>
                </c:pt>
                <c:pt idx="22">
                  <c:v>8.4538119668902443</c:v>
                </c:pt>
                <c:pt idx="23">
                  <c:v>8.8683879714934442</c:v>
                </c:pt>
                <c:pt idx="24">
                  <c:v>9.2177228224877972</c:v>
                </c:pt>
                <c:pt idx="25">
                  <c:v>9.4523929714164794</c:v>
                </c:pt>
                <c:pt idx="26">
                  <c:v>9.5240247472982631</c:v>
                </c:pt>
                <c:pt idx="27">
                  <c:v>9.4643677175409326</c:v>
                </c:pt>
                <c:pt idx="28">
                  <c:v>9.2396179238983009</c:v>
                </c:pt>
                <c:pt idx="29">
                  <c:v>9.3162279031889774</c:v>
                </c:pt>
                <c:pt idx="30">
                  <c:v>9.3339422919996267</c:v>
                </c:pt>
                <c:pt idx="31">
                  <c:v>9.3521797790861267</c:v>
                </c:pt>
              </c:numCache>
            </c:numRef>
          </c:val>
        </c:ser>
        <c:ser>
          <c:idx val="1"/>
          <c:order val="1"/>
          <c:tx>
            <c:strRef>
              <c:f>Sheet1!$C$1</c:f>
              <c:strCache>
                <c:ptCount val="1"/>
                <c:pt idx="0">
                  <c:v>Duitsland</c:v>
                </c:pt>
              </c:strCache>
            </c:strRef>
          </c:tx>
          <c:marker>
            <c:symbol val="none"/>
          </c:marker>
          <c:cat>
            <c:strRef>
              <c:f>Sheet1!$A$2:$A$33</c:f>
              <c:strCache>
                <c:ptCount val="29"/>
                <c:pt idx="0">
                  <c:v> '94-'03</c:v>
                </c:pt>
                <c:pt idx="4">
                  <c:v> '95-'04</c:v>
                </c:pt>
                <c:pt idx="8">
                  <c:v> '96-'05</c:v>
                </c:pt>
                <c:pt idx="12">
                  <c:v> '97-'06</c:v>
                </c:pt>
                <c:pt idx="16">
                  <c:v> '98-'07</c:v>
                </c:pt>
                <c:pt idx="20">
                  <c:v> '99-'08</c:v>
                </c:pt>
                <c:pt idx="24">
                  <c:v> '00-'09</c:v>
                </c:pt>
                <c:pt idx="28">
                  <c:v> '01-'10</c:v>
                </c:pt>
              </c:strCache>
            </c:strRef>
          </c:cat>
          <c:val>
            <c:numRef>
              <c:f>Sheet1!$C$2:$C$33</c:f>
              <c:numCache>
                <c:formatCode>General</c:formatCode>
                <c:ptCount val="32"/>
                <c:pt idx="0">
                  <c:v>5.854308998661554</c:v>
                </c:pt>
                <c:pt idx="1">
                  <c:v>6.0815822252407905</c:v>
                </c:pt>
                <c:pt idx="2">
                  <c:v>6.0607293390314787</c:v>
                </c:pt>
                <c:pt idx="3">
                  <c:v>6.0476328682670655</c:v>
                </c:pt>
                <c:pt idx="4">
                  <c:v>6.2308499918249911</c:v>
                </c:pt>
                <c:pt idx="5">
                  <c:v>6.1667644518613711</c:v>
                </c:pt>
                <c:pt idx="6">
                  <c:v>6.2047407059479314</c:v>
                </c:pt>
                <c:pt idx="7">
                  <c:v>6.2242354851334314</c:v>
                </c:pt>
                <c:pt idx="8">
                  <c:v>6.305350190999258</c:v>
                </c:pt>
                <c:pt idx="9">
                  <c:v>6.3166144889857945</c:v>
                </c:pt>
                <c:pt idx="10">
                  <c:v>6.2429902282347776</c:v>
                </c:pt>
                <c:pt idx="11">
                  <c:v>6.2239309467174078</c:v>
                </c:pt>
                <c:pt idx="12">
                  <c:v>6.1652613828227594</c:v>
                </c:pt>
                <c:pt idx="13">
                  <c:v>6.2024536758556588</c:v>
                </c:pt>
                <c:pt idx="14">
                  <c:v>6.2932860853892034</c:v>
                </c:pt>
                <c:pt idx="15">
                  <c:v>6.327023491270058</c:v>
                </c:pt>
                <c:pt idx="16">
                  <c:v>6.3369433568813873</c:v>
                </c:pt>
                <c:pt idx="17">
                  <c:v>6.4442080962955828</c:v>
                </c:pt>
                <c:pt idx="18">
                  <c:v>6.5543140363683685</c:v>
                </c:pt>
                <c:pt idx="19">
                  <c:v>6.5505298504379255</c:v>
                </c:pt>
                <c:pt idx="20">
                  <c:v>6.9839645359265177</c:v>
                </c:pt>
                <c:pt idx="21">
                  <c:v>7.0939527794875286</c:v>
                </c:pt>
                <c:pt idx="22">
                  <c:v>7.3616393163423384</c:v>
                </c:pt>
                <c:pt idx="23">
                  <c:v>7.7062069970768894</c:v>
                </c:pt>
                <c:pt idx="24">
                  <c:v>8.1859486514403272</c:v>
                </c:pt>
                <c:pt idx="25">
                  <c:v>8.6556306679298487</c:v>
                </c:pt>
                <c:pt idx="26">
                  <c:v>8.80002945969545</c:v>
                </c:pt>
                <c:pt idx="27">
                  <c:v>8.6978537663055189</c:v>
                </c:pt>
                <c:pt idx="28">
                  <c:v>8.6365265639034678</c:v>
                </c:pt>
                <c:pt idx="29">
                  <c:v>8.7675896153338275</c:v>
                </c:pt>
                <c:pt idx="30">
                  <c:v>8.7141496222501189</c:v>
                </c:pt>
                <c:pt idx="31">
                  <c:v>8.7363182630924907</c:v>
                </c:pt>
              </c:numCache>
            </c:numRef>
          </c:val>
        </c:ser>
        <c:ser>
          <c:idx val="2"/>
          <c:order val="2"/>
          <c:tx>
            <c:strRef>
              <c:f>Sheet1!$D$1</c:f>
              <c:strCache>
                <c:ptCount val="1"/>
                <c:pt idx="0">
                  <c:v>Frankrijk</c:v>
                </c:pt>
              </c:strCache>
            </c:strRef>
          </c:tx>
          <c:spPr>
            <a:ln>
              <a:solidFill>
                <a:srgbClr val="FF0000"/>
              </a:solidFill>
            </a:ln>
          </c:spPr>
          <c:marker>
            <c:symbol val="none"/>
          </c:marker>
          <c:cat>
            <c:strRef>
              <c:f>Sheet1!$A$2:$A$33</c:f>
              <c:strCache>
                <c:ptCount val="29"/>
                <c:pt idx="0">
                  <c:v> '94-'03</c:v>
                </c:pt>
                <c:pt idx="4">
                  <c:v> '95-'04</c:v>
                </c:pt>
                <c:pt idx="8">
                  <c:v> '96-'05</c:v>
                </c:pt>
                <c:pt idx="12">
                  <c:v> '97-'06</c:v>
                </c:pt>
                <c:pt idx="16">
                  <c:v> '98-'07</c:v>
                </c:pt>
                <c:pt idx="20">
                  <c:v> '99-'08</c:v>
                </c:pt>
                <c:pt idx="24">
                  <c:v> '00-'09</c:v>
                </c:pt>
                <c:pt idx="28">
                  <c:v> '01-'10</c:v>
                </c:pt>
              </c:strCache>
            </c:strRef>
          </c:cat>
          <c:val>
            <c:numRef>
              <c:f>Sheet1!$D$2:$D$33</c:f>
              <c:numCache>
                <c:formatCode>General</c:formatCode>
                <c:ptCount val="32"/>
                <c:pt idx="0">
                  <c:v>4.9853925133382964</c:v>
                </c:pt>
                <c:pt idx="1">
                  <c:v>5.0678437165613426</c:v>
                </c:pt>
                <c:pt idx="2">
                  <c:v>5.0753322495997395</c:v>
                </c:pt>
                <c:pt idx="3">
                  <c:v>5.0534237704592142</c:v>
                </c:pt>
                <c:pt idx="4">
                  <c:v>5.3859792755270766</c:v>
                </c:pt>
                <c:pt idx="5">
                  <c:v>5.3040517011940862</c:v>
                </c:pt>
                <c:pt idx="6">
                  <c:v>5.3590686203045124</c:v>
                </c:pt>
                <c:pt idx="7">
                  <c:v>5.4076518754404495</c:v>
                </c:pt>
                <c:pt idx="8">
                  <c:v>5.4638211179116434</c:v>
                </c:pt>
                <c:pt idx="9">
                  <c:v>5.4618997755994094</c:v>
                </c:pt>
                <c:pt idx="10">
                  <c:v>5.4476535352989952</c:v>
                </c:pt>
                <c:pt idx="11">
                  <c:v>5.5134329601021825</c:v>
                </c:pt>
                <c:pt idx="12">
                  <c:v>5.4253755402371375</c:v>
                </c:pt>
                <c:pt idx="13">
                  <c:v>5.4538949189693895</c:v>
                </c:pt>
                <c:pt idx="14">
                  <c:v>5.4507368759523764</c:v>
                </c:pt>
                <c:pt idx="15">
                  <c:v>5.4833215462010694</c:v>
                </c:pt>
                <c:pt idx="16">
                  <c:v>5.6106458157640429</c:v>
                </c:pt>
                <c:pt idx="17">
                  <c:v>5.7729337017027937</c:v>
                </c:pt>
                <c:pt idx="18">
                  <c:v>5.9522590461901794</c:v>
                </c:pt>
                <c:pt idx="19">
                  <c:v>5.9645165996855702</c:v>
                </c:pt>
                <c:pt idx="20">
                  <c:v>6.5646065955651229</c:v>
                </c:pt>
                <c:pt idx="21">
                  <c:v>6.7259088408344745</c:v>
                </c:pt>
                <c:pt idx="22">
                  <c:v>7.1855307041418239</c:v>
                </c:pt>
                <c:pt idx="23">
                  <c:v>7.3787921197339434</c:v>
                </c:pt>
                <c:pt idx="24">
                  <c:v>7.8860557977091474</c:v>
                </c:pt>
                <c:pt idx="25">
                  <c:v>8.0697969190593763</c:v>
                </c:pt>
                <c:pt idx="26">
                  <c:v>8.1869156412350979</c:v>
                </c:pt>
                <c:pt idx="27">
                  <c:v>8.1159047307675714</c:v>
                </c:pt>
                <c:pt idx="28">
                  <c:v>8.3270844719029267</c:v>
                </c:pt>
                <c:pt idx="29">
                  <c:v>8.4867286841639302</c:v>
                </c:pt>
                <c:pt idx="30">
                  <c:v>8.4299878999617768</c:v>
                </c:pt>
                <c:pt idx="31">
                  <c:v>8.4025830778668844</c:v>
                </c:pt>
              </c:numCache>
            </c:numRef>
          </c:val>
        </c:ser>
        <c:marker val="1"/>
        <c:axId val="208857728"/>
        <c:axId val="208872192"/>
      </c:lineChart>
      <c:catAx>
        <c:axId val="208857728"/>
        <c:scaling>
          <c:orientation val="minMax"/>
          <c:min val="1"/>
        </c:scaling>
        <c:axPos val="b"/>
        <c:title>
          <c:tx>
            <c:rich>
              <a:bodyPr/>
              <a:lstStyle/>
              <a:p>
                <a:pPr>
                  <a:defRPr sz="1100"/>
                </a:pPr>
                <a:r>
                  <a:rPr lang="nl-BE" sz="1100" smtClean="0"/>
                  <a:t>10-jaars rolling window</a:t>
                </a:r>
                <a:endParaRPr lang="nl-BE" sz="1100"/>
              </a:p>
            </c:rich>
          </c:tx>
        </c:title>
        <c:numFmt formatCode="yyyy" sourceLinked="0"/>
        <c:tickLblPos val="low"/>
        <c:txPr>
          <a:bodyPr rot="-5400000" vert="horz"/>
          <a:lstStyle/>
          <a:p>
            <a:pPr>
              <a:defRPr sz="1100"/>
            </a:pPr>
            <a:endParaRPr lang="nl-BE"/>
          </a:p>
        </c:txPr>
        <c:crossAx val="208872192"/>
        <c:crosses val="autoZero"/>
        <c:auto val="1"/>
        <c:lblAlgn val="ctr"/>
        <c:lblOffset val="100"/>
        <c:tickLblSkip val="4"/>
        <c:tickMarkSkip val="4"/>
      </c:catAx>
      <c:valAx>
        <c:axId val="208872192"/>
        <c:scaling>
          <c:orientation val="minMax"/>
          <c:max val="10"/>
        </c:scaling>
        <c:axPos val="l"/>
        <c:majorGridlines/>
        <c:numFmt formatCode="#,##0.0" sourceLinked="0"/>
        <c:tickLblPos val="nextTo"/>
        <c:txPr>
          <a:bodyPr/>
          <a:lstStyle/>
          <a:p>
            <a:pPr>
              <a:defRPr sz="1100"/>
            </a:pPr>
            <a:endParaRPr lang="nl-BE"/>
          </a:p>
        </c:txPr>
        <c:crossAx val="208857728"/>
        <c:crosses val="autoZero"/>
        <c:crossBetween val="between"/>
      </c:valAx>
      <c:spPr>
        <a:solidFill>
          <a:srgbClr val="FFFFFF"/>
        </a:solidFill>
        <a:ln w="25400">
          <a:noFill/>
        </a:ln>
      </c:spPr>
    </c:plotArea>
    <c:plotVisOnly val="1"/>
  </c:chart>
  <c:txPr>
    <a:bodyPr/>
    <a:lstStyle/>
    <a:p>
      <a:pPr>
        <a:defRPr sz="1800"/>
      </a:pPr>
      <a:endParaRPr lang="nl-BE"/>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600"/>
            </a:pPr>
            <a:r>
              <a:rPr lang="nl-BE" sz="1600" smtClean="0"/>
              <a:t>Duitsland</a:t>
            </a:r>
            <a:endParaRPr lang="nl-BE" sz="1600"/>
          </a:p>
        </c:rich>
      </c:tx>
    </c:title>
    <c:plotArea>
      <c:layout/>
      <c:lineChart>
        <c:grouping val="stacked"/>
        <c:ser>
          <c:idx val="0"/>
          <c:order val="0"/>
          <c:tx>
            <c:strRef>
              <c:f>Sheet1!$B$1</c:f>
              <c:strCache>
                <c:ptCount val="1"/>
                <c:pt idx="0">
                  <c:v>Impact na 1 jaar</c:v>
                </c:pt>
              </c:strCache>
            </c:strRef>
          </c:tx>
          <c:marker>
            <c:symbol val="none"/>
          </c:marker>
          <c:cat>
            <c:strRef>
              <c:f>Sheet1!$A$2:$A$13</c:f>
              <c:strCache>
                <c:ptCount val="9"/>
                <c:pt idx="0">
                  <c:v> '99-'08</c:v>
                </c:pt>
                <c:pt idx="4">
                  <c:v> '00-'09</c:v>
                </c:pt>
                <c:pt idx="8">
                  <c:v> '01-'10</c:v>
                </c:pt>
              </c:strCache>
            </c:strRef>
          </c:cat>
          <c:val>
            <c:numRef>
              <c:f>Sheet1!$B$2:$B$13</c:f>
              <c:numCache>
                <c:formatCode>General</c:formatCode>
                <c:ptCount val="12"/>
                <c:pt idx="0">
                  <c:v>1.5830331782577711</c:v>
                </c:pt>
                <c:pt idx="1">
                  <c:v>1.8254151844140061</c:v>
                </c:pt>
                <c:pt idx="2">
                  <c:v>2.2106612058660402</c:v>
                </c:pt>
                <c:pt idx="3">
                  <c:v>2.0164750809765777</c:v>
                </c:pt>
                <c:pt idx="4">
                  <c:v>2.1712713091033837</c:v>
                </c:pt>
                <c:pt idx="5">
                  <c:v>2.4119561388783777</c:v>
                </c:pt>
                <c:pt idx="6">
                  <c:v>2.6272591765219615</c:v>
                </c:pt>
                <c:pt idx="7">
                  <c:v>2.8530160623673826</c:v>
                </c:pt>
                <c:pt idx="8">
                  <c:v>2.7696946368269812</c:v>
                </c:pt>
                <c:pt idx="9">
                  <c:v>2.6732178241255893</c:v>
                </c:pt>
                <c:pt idx="10">
                  <c:v>2.6472727788706956</c:v>
                </c:pt>
                <c:pt idx="11">
                  <c:v>2.6460719568899251</c:v>
                </c:pt>
              </c:numCache>
            </c:numRef>
          </c:val>
        </c:ser>
        <c:ser>
          <c:idx val="1"/>
          <c:order val="1"/>
          <c:tx>
            <c:strRef>
              <c:f>Sheet1!$C$1</c:f>
              <c:strCache>
                <c:ptCount val="1"/>
                <c:pt idx="0">
                  <c:v>Impact na 2 jaar</c:v>
                </c:pt>
              </c:strCache>
            </c:strRef>
          </c:tx>
          <c:marker>
            <c:symbol val="none"/>
          </c:marker>
          <c:cat>
            <c:strRef>
              <c:f>Sheet1!$A$2:$A$13</c:f>
              <c:strCache>
                <c:ptCount val="9"/>
                <c:pt idx="0">
                  <c:v> '99-'08</c:v>
                </c:pt>
                <c:pt idx="4">
                  <c:v> '00-'09</c:v>
                </c:pt>
                <c:pt idx="8">
                  <c:v> '01-'10</c:v>
                </c:pt>
              </c:strCache>
            </c:strRef>
          </c:cat>
          <c:val>
            <c:numRef>
              <c:f>Sheet1!$C$2:$C$13</c:f>
              <c:numCache>
                <c:formatCode>General</c:formatCode>
                <c:ptCount val="12"/>
                <c:pt idx="0">
                  <c:v>0.61878021407443651</c:v>
                </c:pt>
                <c:pt idx="1">
                  <c:v>0.77456247967041969</c:v>
                </c:pt>
                <c:pt idx="2">
                  <c:v>0.84621342456899362</c:v>
                </c:pt>
                <c:pt idx="3">
                  <c:v>0.929377727919795</c:v>
                </c:pt>
                <c:pt idx="4">
                  <c:v>0.93189894886688784</c:v>
                </c:pt>
                <c:pt idx="5">
                  <c:v>1.1593223776496659</c:v>
                </c:pt>
                <c:pt idx="6">
                  <c:v>1.5536600207087861</c:v>
                </c:pt>
                <c:pt idx="7">
                  <c:v>1.852698510394722</c:v>
                </c:pt>
                <c:pt idx="8">
                  <c:v>1.7759214788403432</c:v>
                </c:pt>
                <c:pt idx="9">
                  <c:v>1.4744576651589301</c:v>
                </c:pt>
                <c:pt idx="10">
                  <c:v>1.4554523621618229</c:v>
                </c:pt>
                <c:pt idx="11">
                  <c:v>1.5390937844660746</c:v>
                </c:pt>
              </c:numCache>
            </c:numRef>
          </c:val>
        </c:ser>
        <c:ser>
          <c:idx val="2"/>
          <c:order val="2"/>
          <c:tx>
            <c:strRef>
              <c:f>Sheet1!$D$1</c:f>
              <c:strCache>
                <c:ptCount val="1"/>
                <c:pt idx="0">
                  <c:v>Impact na 3 jaar</c:v>
                </c:pt>
              </c:strCache>
            </c:strRef>
          </c:tx>
          <c:spPr>
            <a:ln>
              <a:solidFill>
                <a:srgbClr val="FF0000"/>
              </a:solidFill>
            </a:ln>
          </c:spPr>
          <c:marker>
            <c:symbol val="none"/>
          </c:marker>
          <c:cat>
            <c:strRef>
              <c:f>Sheet1!$A$2:$A$13</c:f>
              <c:strCache>
                <c:ptCount val="9"/>
                <c:pt idx="0">
                  <c:v> '99-'08</c:v>
                </c:pt>
                <c:pt idx="4">
                  <c:v> '00-'09</c:v>
                </c:pt>
                <c:pt idx="8">
                  <c:v> '01-'10</c:v>
                </c:pt>
              </c:strCache>
            </c:strRef>
          </c:cat>
          <c:val>
            <c:numRef>
              <c:f>Sheet1!$D$2:$D$13</c:f>
              <c:numCache>
                <c:formatCode>General</c:formatCode>
                <c:ptCount val="12"/>
                <c:pt idx="0">
                  <c:v>2.9173263291894586E-2</c:v>
                </c:pt>
                <c:pt idx="1">
                  <c:v>7.3137771744088434E-2</c:v>
                </c:pt>
                <c:pt idx="2">
                  <c:v>0.13279544495001391</c:v>
                </c:pt>
                <c:pt idx="3">
                  <c:v>0.13158056745306485</c:v>
                </c:pt>
                <c:pt idx="4">
                  <c:v>0.1033050675608579</c:v>
                </c:pt>
                <c:pt idx="5">
                  <c:v>6.9203255176102901E-2</c:v>
                </c:pt>
                <c:pt idx="6">
                  <c:v>0.25379071731803327</c:v>
                </c:pt>
                <c:pt idx="7">
                  <c:v>0.38309022757325706</c:v>
                </c:pt>
                <c:pt idx="8">
                  <c:v>0.36121698666749097</c:v>
                </c:pt>
                <c:pt idx="9">
                  <c:v>0.23715573283070371</c:v>
                </c:pt>
                <c:pt idx="10">
                  <c:v>0.23252256572334862</c:v>
                </c:pt>
                <c:pt idx="11">
                  <c:v>0.27688992672601581</c:v>
                </c:pt>
              </c:numCache>
            </c:numRef>
          </c:val>
        </c:ser>
        <c:marker val="1"/>
        <c:axId val="208900096"/>
        <c:axId val="208901632"/>
      </c:lineChart>
      <c:catAx>
        <c:axId val="208900096"/>
        <c:scaling>
          <c:orientation val="minMax"/>
          <c:min val="-1"/>
        </c:scaling>
        <c:axPos val="b"/>
        <c:numFmt formatCode="yyyy" sourceLinked="0"/>
        <c:tickLblPos val="nextTo"/>
        <c:txPr>
          <a:bodyPr rot="-2220000"/>
          <a:lstStyle/>
          <a:p>
            <a:pPr>
              <a:defRPr sz="1200"/>
            </a:pPr>
            <a:endParaRPr lang="nl-BE"/>
          </a:p>
        </c:txPr>
        <c:crossAx val="208901632"/>
        <c:crosses val="autoZero"/>
        <c:auto val="1"/>
        <c:lblAlgn val="ctr"/>
        <c:lblOffset val="100"/>
        <c:tickLblSkip val="4"/>
        <c:tickMarkSkip val="4"/>
      </c:catAx>
      <c:valAx>
        <c:axId val="208901632"/>
        <c:scaling>
          <c:orientation val="minMax"/>
          <c:max val="7"/>
        </c:scaling>
        <c:axPos val="l"/>
        <c:majorGridlines/>
        <c:numFmt formatCode="#,##0.0" sourceLinked="0"/>
        <c:tickLblPos val="nextTo"/>
        <c:txPr>
          <a:bodyPr/>
          <a:lstStyle/>
          <a:p>
            <a:pPr>
              <a:defRPr sz="1200"/>
            </a:pPr>
            <a:endParaRPr lang="nl-BE"/>
          </a:p>
        </c:txPr>
        <c:crossAx val="208900096"/>
        <c:crossesAt val="0"/>
        <c:crossBetween val="between"/>
      </c:valAx>
      <c:spPr>
        <a:solidFill>
          <a:srgbClr val="FFFFFF"/>
        </a:solidFill>
      </c:spPr>
    </c:plotArea>
    <c:plotVisOnly val="1"/>
  </c:chart>
  <c:txPr>
    <a:bodyPr/>
    <a:lstStyle/>
    <a:p>
      <a:pPr>
        <a:defRPr sz="1800"/>
      </a:pPr>
      <a:endParaRPr lang="nl-BE"/>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a:pPr>
            <a:r>
              <a:rPr lang="nl-BE" sz="1600" smtClean="0"/>
              <a:t>België</a:t>
            </a:r>
            <a:r>
              <a:t>: alternatieve maatstaf</a:t>
            </a:r>
            <a:endParaRPr lang="nl-BE"/>
          </a:p>
        </c:rich>
      </c:tx>
      <c:overlay val="1"/>
    </c:title>
    <c:plotArea>
      <c:layout>
        <c:manualLayout>
          <c:layoutTarget val="inner"/>
          <c:xMode val="edge"/>
          <c:yMode val="edge"/>
          <c:x val="8.6790005250641067E-2"/>
          <c:y val="0.15135773317591544"/>
          <c:w val="0.87695124378935874"/>
          <c:h val="0.48009073246009526"/>
        </c:manualLayout>
      </c:layout>
      <c:lineChart>
        <c:grouping val="stacked"/>
        <c:ser>
          <c:idx val="0"/>
          <c:order val="0"/>
          <c:tx>
            <c:strRef>
              <c:f>Sheet1!$B$1</c:f>
              <c:strCache>
                <c:ptCount val="1"/>
                <c:pt idx="0">
                  <c:v>Impact na 1 jaar</c:v>
                </c:pt>
              </c:strCache>
            </c:strRef>
          </c:tx>
          <c:marker>
            <c:symbol val="none"/>
          </c:marker>
          <c:cat>
            <c:strRef>
              <c:f>Sheet1!$A$2:$A$13</c:f>
              <c:strCache>
                <c:ptCount val="9"/>
                <c:pt idx="0">
                  <c:v> '99-'08</c:v>
                </c:pt>
                <c:pt idx="4">
                  <c:v> '00-'09</c:v>
                </c:pt>
                <c:pt idx="8">
                  <c:v> '01-'10</c:v>
                </c:pt>
              </c:strCache>
            </c:strRef>
          </c:cat>
          <c:val>
            <c:numRef>
              <c:f>Sheet1!$B$2:$B$13</c:f>
              <c:numCache>
                <c:formatCode>General</c:formatCode>
                <c:ptCount val="12"/>
                <c:pt idx="0">
                  <c:v>3.7617020377499952</c:v>
                </c:pt>
                <c:pt idx="1">
                  <c:v>3.5596139453041578</c:v>
                </c:pt>
                <c:pt idx="2">
                  <c:v>4.1521452373541257</c:v>
                </c:pt>
                <c:pt idx="3">
                  <c:v>4.8601690386008736</c:v>
                </c:pt>
                <c:pt idx="4">
                  <c:v>5.4560145799076745</c:v>
                </c:pt>
                <c:pt idx="5">
                  <c:v>5.6385801832233824</c:v>
                </c:pt>
                <c:pt idx="6">
                  <c:v>5.6343894047954546</c:v>
                </c:pt>
                <c:pt idx="7">
                  <c:v>5.3820276737060855</c:v>
                </c:pt>
                <c:pt idx="8">
                  <c:v>5.2359547441078274</c:v>
                </c:pt>
                <c:pt idx="9">
                  <c:v>5.3688388289618745</c:v>
                </c:pt>
                <c:pt idx="10">
                  <c:v>5.3086232936349793</c:v>
                </c:pt>
                <c:pt idx="11">
                  <c:v>5.2808999482885115</c:v>
                </c:pt>
              </c:numCache>
            </c:numRef>
          </c:val>
        </c:ser>
        <c:ser>
          <c:idx val="1"/>
          <c:order val="1"/>
          <c:tx>
            <c:strRef>
              <c:f>Sheet1!$C$1</c:f>
              <c:strCache>
                <c:ptCount val="1"/>
                <c:pt idx="0">
                  <c:v>Impact na 2 jaar</c:v>
                </c:pt>
              </c:strCache>
            </c:strRef>
          </c:tx>
          <c:marker>
            <c:symbol val="none"/>
          </c:marker>
          <c:cat>
            <c:strRef>
              <c:f>Sheet1!$A$2:$A$13</c:f>
              <c:strCache>
                <c:ptCount val="9"/>
                <c:pt idx="0">
                  <c:v> '99-'08</c:v>
                </c:pt>
                <c:pt idx="4">
                  <c:v> '00-'09</c:v>
                </c:pt>
                <c:pt idx="8">
                  <c:v> '01-'10</c:v>
                </c:pt>
              </c:strCache>
            </c:strRef>
          </c:cat>
          <c:val>
            <c:numRef>
              <c:f>Sheet1!$C$2:$C$13</c:f>
              <c:numCache>
                <c:formatCode>General</c:formatCode>
                <c:ptCount val="12"/>
                <c:pt idx="0">
                  <c:v>-0.58784722404429035</c:v>
                </c:pt>
                <c:pt idx="1">
                  <c:v>-0.11188490265663972</c:v>
                </c:pt>
                <c:pt idx="2">
                  <c:v>-0.75080855541531077</c:v>
                </c:pt>
                <c:pt idx="3">
                  <c:v>-0.43618880518811876</c:v>
                </c:pt>
                <c:pt idx="4">
                  <c:v>-2.9662362704312682E-2</c:v>
                </c:pt>
                <c:pt idx="5">
                  <c:v>0.2992792206486003</c:v>
                </c:pt>
                <c:pt idx="6">
                  <c:v>0.1715507026064759</c:v>
                </c:pt>
                <c:pt idx="7">
                  <c:v>-0.17088021880025372</c:v>
                </c:pt>
                <c:pt idx="8">
                  <c:v>-0.31790759545059138</c:v>
                </c:pt>
                <c:pt idx="9">
                  <c:v>-0.1312700533549476</c:v>
                </c:pt>
                <c:pt idx="10">
                  <c:v>-0.22857860984169123</c:v>
                </c:pt>
                <c:pt idx="11">
                  <c:v>-0.1978987053455952</c:v>
                </c:pt>
              </c:numCache>
            </c:numRef>
          </c:val>
        </c:ser>
        <c:ser>
          <c:idx val="2"/>
          <c:order val="2"/>
          <c:tx>
            <c:strRef>
              <c:f>Sheet1!$D$1</c:f>
              <c:strCache>
                <c:ptCount val="1"/>
                <c:pt idx="0">
                  <c:v>Impact na 3 jaar</c:v>
                </c:pt>
              </c:strCache>
            </c:strRef>
          </c:tx>
          <c:spPr>
            <a:ln>
              <a:solidFill>
                <a:srgbClr val="FF0000"/>
              </a:solidFill>
            </a:ln>
          </c:spPr>
          <c:marker>
            <c:symbol val="none"/>
          </c:marker>
          <c:cat>
            <c:strRef>
              <c:f>Sheet1!$A$2:$A$13</c:f>
              <c:strCache>
                <c:ptCount val="9"/>
                <c:pt idx="0">
                  <c:v> '99-'08</c:v>
                </c:pt>
                <c:pt idx="4">
                  <c:v> '00-'09</c:v>
                </c:pt>
                <c:pt idx="8">
                  <c:v> '01-'10</c:v>
                </c:pt>
              </c:strCache>
            </c:strRef>
          </c:cat>
          <c:val>
            <c:numRef>
              <c:f>Sheet1!$D$2:$D$13</c:f>
              <c:numCache>
                <c:formatCode>General</c:formatCode>
                <c:ptCount val="12"/>
                <c:pt idx="0">
                  <c:v>-0.24392863914167004</c:v>
                </c:pt>
                <c:pt idx="1">
                  <c:v>-0.1953301734860507</c:v>
                </c:pt>
                <c:pt idx="2">
                  <c:v>-9.2778082728861525E-2</c:v>
                </c:pt>
                <c:pt idx="3">
                  <c:v>-0.11539654925228417</c:v>
                </c:pt>
                <c:pt idx="4">
                  <c:v>2.2892659164809606E-2</c:v>
                </c:pt>
                <c:pt idx="5">
                  <c:v>5.6317808634136924E-3</c:v>
                </c:pt>
                <c:pt idx="6">
                  <c:v>-7.0587951687031594E-2</c:v>
                </c:pt>
                <c:pt idx="7">
                  <c:v>-0.15633095334876121</c:v>
                </c:pt>
                <c:pt idx="8">
                  <c:v>-0.13789039110747275</c:v>
                </c:pt>
                <c:pt idx="9">
                  <c:v>-0.13390741925923591</c:v>
                </c:pt>
                <c:pt idx="10">
                  <c:v>-0.13631987193795922</c:v>
                </c:pt>
                <c:pt idx="11">
                  <c:v>-0.13403865067487003</c:v>
                </c:pt>
              </c:numCache>
            </c:numRef>
          </c:val>
        </c:ser>
        <c:marker val="1"/>
        <c:axId val="213212544"/>
        <c:axId val="213222528"/>
      </c:lineChart>
      <c:catAx>
        <c:axId val="213212544"/>
        <c:scaling>
          <c:orientation val="minMax"/>
          <c:min val="1"/>
        </c:scaling>
        <c:axPos val="b"/>
        <c:numFmt formatCode="yyyy" sourceLinked="1"/>
        <c:tickLblPos val="nextTo"/>
        <c:txPr>
          <a:bodyPr rot="-1920000" vert="horz"/>
          <a:lstStyle/>
          <a:p>
            <a:pPr>
              <a:defRPr sz="1200"/>
            </a:pPr>
            <a:endParaRPr lang="nl-BE"/>
          </a:p>
        </c:txPr>
        <c:crossAx val="213222528"/>
        <c:crosses val="autoZero"/>
        <c:auto val="1"/>
        <c:lblAlgn val="ctr"/>
        <c:lblOffset val="100"/>
        <c:tickLblSkip val="1"/>
        <c:tickMarkSkip val="4"/>
      </c:catAx>
      <c:valAx>
        <c:axId val="213222528"/>
        <c:scaling>
          <c:orientation val="minMax"/>
        </c:scaling>
        <c:axPos val="l"/>
        <c:majorGridlines/>
        <c:numFmt formatCode="#,##0.0" sourceLinked="0"/>
        <c:tickLblPos val="nextTo"/>
        <c:txPr>
          <a:bodyPr/>
          <a:lstStyle/>
          <a:p>
            <a:pPr>
              <a:defRPr sz="1200"/>
            </a:pPr>
            <a:endParaRPr lang="nl-BE"/>
          </a:p>
        </c:txPr>
        <c:crossAx val="213212544"/>
        <c:crosses val="autoZero"/>
        <c:crossBetween val="between"/>
      </c:valAx>
      <c:spPr>
        <a:solidFill>
          <a:srgbClr val="FFFFFF"/>
        </a:solidFill>
      </c:spPr>
    </c:plotArea>
    <c:plotVisOnly val="1"/>
  </c:chart>
  <c:txPr>
    <a:bodyPr/>
    <a:lstStyle/>
    <a:p>
      <a:pPr>
        <a:defRPr sz="1400"/>
      </a:pPr>
      <a:endParaRPr lang="nl-BE"/>
    </a:p>
  </c:txPr>
  <c:externalData r:id="rId1"/>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600"/>
            </a:pPr>
            <a:r>
              <a:rPr lang="nl-BE" sz="1600" smtClean="0"/>
              <a:t>Frankrijk</a:t>
            </a:r>
            <a:endParaRPr lang="nl-BE" sz="1600"/>
          </a:p>
        </c:rich>
      </c:tx>
    </c:title>
    <c:plotArea>
      <c:layout/>
      <c:lineChart>
        <c:grouping val="stacked"/>
        <c:ser>
          <c:idx val="0"/>
          <c:order val="0"/>
          <c:tx>
            <c:strRef>
              <c:f>Sheet1!$B$1</c:f>
              <c:strCache>
                <c:ptCount val="1"/>
                <c:pt idx="0">
                  <c:v>Impact na 1 jaar</c:v>
                </c:pt>
              </c:strCache>
            </c:strRef>
          </c:tx>
          <c:marker>
            <c:symbol val="none"/>
          </c:marker>
          <c:cat>
            <c:strRef>
              <c:f>Sheet1!$A$2:$A$13</c:f>
              <c:strCache>
                <c:ptCount val="9"/>
                <c:pt idx="0">
                  <c:v> '99-'08</c:v>
                </c:pt>
                <c:pt idx="4">
                  <c:v> '00-'09</c:v>
                </c:pt>
                <c:pt idx="8">
                  <c:v> '01-'10</c:v>
                </c:pt>
              </c:strCache>
            </c:strRef>
          </c:cat>
          <c:val>
            <c:numRef>
              <c:f>Sheet1!$B$2:$B$13</c:f>
              <c:numCache>
                <c:formatCode>0.00</c:formatCode>
                <c:ptCount val="12"/>
                <c:pt idx="0">
                  <c:v>1.987928779555143</c:v>
                </c:pt>
                <c:pt idx="1">
                  <c:v>2.0886797799524612</c:v>
                </c:pt>
                <c:pt idx="2">
                  <c:v>2.6537180396742968</c:v>
                </c:pt>
                <c:pt idx="3">
                  <c:v>2.4618592585400072</c:v>
                </c:pt>
                <c:pt idx="4">
                  <c:v>2.7596741489744452</c:v>
                </c:pt>
                <c:pt idx="5">
                  <c:v>3.1773462484437052</c:v>
                </c:pt>
                <c:pt idx="6">
                  <c:v>2.9270762997669992</c:v>
                </c:pt>
                <c:pt idx="7">
                  <c:v>3.097873283347603</c:v>
                </c:pt>
                <c:pt idx="8">
                  <c:v>2.8242366821805245</c:v>
                </c:pt>
                <c:pt idx="9">
                  <c:v>2.5935853078743611</c:v>
                </c:pt>
                <c:pt idx="10">
                  <c:v>2.5259756703077731</c:v>
                </c:pt>
                <c:pt idx="11">
                  <c:v>2.5373601067564655</c:v>
                </c:pt>
              </c:numCache>
            </c:numRef>
          </c:val>
        </c:ser>
        <c:ser>
          <c:idx val="1"/>
          <c:order val="1"/>
          <c:tx>
            <c:strRef>
              <c:f>Sheet1!$C$1</c:f>
              <c:strCache>
                <c:ptCount val="1"/>
                <c:pt idx="0">
                  <c:v>Impact na 2 jaar</c:v>
                </c:pt>
              </c:strCache>
            </c:strRef>
          </c:tx>
          <c:marker>
            <c:symbol val="none"/>
          </c:marker>
          <c:cat>
            <c:strRef>
              <c:f>Sheet1!$A$2:$A$13</c:f>
              <c:strCache>
                <c:ptCount val="9"/>
                <c:pt idx="0">
                  <c:v> '99-'08</c:v>
                </c:pt>
                <c:pt idx="4">
                  <c:v> '00-'09</c:v>
                </c:pt>
                <c:pt idx="8">
                  <c:v> '01-'10</c:v>
                </c:pt>
              </c:strCache>
            </c:strRef>
          </c:cat>
          <c:val>
            <c:numRef>
              <c:f>Sheet1!$C$2:$C$13</c:f>
              <c:numCache>
                <c:formatCode>General</c:formatCode>
                <c:ptCount val="12"/>
                <c:pt idx="0">
                  <c:v>0.98138824401639058</c:v>
                </c:pt>
                <c:pt idx="1">
                  <c:v>1.0682919996863081</c:v>
                </c:pt>
                <c:pt idx="2">
                  <c:v>1.3740646948598236</c:v>
                </c:pt>
                <c:pt idx="3">
                  <c:v>1.169887012029853</c:v>
                </c:pt>
                <c:pt idx="4">
                  <c:v>1.2009557164106699</c:v>
                </c:pt>
                <c:pt idx="5">
                  <c:v>1.4082879483591846</c:v>
                </c:pt>
                <c:pt idx="6">
                  <c:v>0.87380533128946158</c:v>
                </c:pt>
                <c:pt idx="7">
                  <c:v>1.0311258876181462</c:v>
                </c:pt>
                <c:pt idx="8">
                  <c:v>0.81366279030039168</c:v>
                </c:pt>
                <c:pt idx="9">
                  <c:v>0.63733076187137416</c:v>
                </c:pt>
                <c:pt idx="10">
                  <c:v>0.63143269432479165</c:v>
                </c:pt>
                <c:pt idx="11">
                  <c:v>0.59109666461719268</c:v>
                </c:pt>
              </c:numCache>
            </c:numRef>
          </c:val>
        </c:ser>
        <c:ser>
          <c:idx val="2"/>
          <c:order val="2"/>
          <c:tx>
            <c:strRef>
              <c:f>Sheet1!$D$1</c:f>
              <c:strCache>
                <c:ptCount val="1"/>
                <c:pt idx="0">
                  <c:v>Impact na 3 jaar</c:v>
                </c:pt>
              </c:strCache>
            </c:strRef>
          </c:tx>
          <c:spPr>
            <a:ln>
              <a:solidFill>
                <a:srgbClr val="FF0000"/>
              </a:solidFill>
            </a:ln>
          </c:spPr>
          <c:marker>
            <c:symbol val="none"/>
          </c:marker>
          <c:cat>
            <c:strRef>
              <c:f>Sheet1!$A$2:$A$13</c:f>
              <c:strCache>
                <c:ptCount val="9"/>
                <c:pt idx="0">
                  <c:v> '99-'08</c:v>
                </c:pt>
                <c:pt idx="4">
                  <c:v> '00-'09</c:v>
                </c:pt>
                <c:pt idx="8">
                  <c:v> '01-'10</c:v>
                </c:pt>
              </c:strCache>
            </c:strRef>
          </c:cat>
          <c:val>
            <c:numRef>
              <c:f>Sheet1!$D$2:$D$13</c:f>
              <c:numCache>
                <c:formatCode>General</c:formatCode>
                <c:ptCount val="12"/>
                <c:pt idx="0">
                  <c:v>0.16790306307244476</c:v>
                </c:pt>
                <c:pt idx="1">
                  <c:v>0.20794113256660568</c:v>
                </c:pt>
                <c:pt idx="2">
                  <c:v>0.43266593858111879</c:v>
                </c:pt>
                <c:pt idx="3">
                  <c:v>0.31537283253709697</c:v>
                </c:pt>
                <c:pt idx="4">
                  <c:v>0.38426677173460616</c:v>
                </c:pt>
                <c:pt idx="5">
                  <c:v>0.50346388195781078</c:v>
                </c:pt>
                <c:pt idx="6">
                  <c:v>2.0725607936561048E-2</c:v>
                </c:pt>
                <c:pt idx="7">
                  <c:v>1.3366207901867429E-2</c:v>
                </c:pt>
                <c:pt idx="8">
                  <c:v>-3.3712830663375756E-2</c:v>
                </c:pt>
                <c:pt idx="9">
                  <c:v>-4.6137394672055278E-2</c:v>
                </c:pt>
                <c:pt idx="10">
                  <c:v>-4.6894058422164257E-2</c:v>
                </c:pt>
                <c:pt idx="11">
                  <c:v>-4.3777799184716734E-2</c:v>
                </c:pt>
              </c:numCache>
            </c:numRef>
          </c:val>
        </c:ser>
        <c:marker val="1"/>
        <c:axId val="214555648"/>
        <c:axId val="218825472"/>
      </c:lineChart>
      <c:catAx>
        <c:axId val="214555648"/>
        <c:scaling>
          <c:orientation val="minMax"/>
          <c:min val="-1"/>
        </c:scaling>
        <c:axPos val="b"/>
        <c:numFmt formatCode="yyyy" sourceLinked="0"/>
        <c:tickLblPos val="nextTo"/>
        <c:txPr>
          <a:bodyPr rot="-2220000"/>
          <a:lstStyle/>
          <a:p>
            <a:pPr>
              <a:defRPr sz="1200"/>
            </a:pPr>
            <a:endParaRPr lang="nl-BE"/>
          </a:p>
        </c:txPr>
        <c:crossAx val="218825472"/>
        <c:crosses val="autoZero"/>
        <c:auto val="1"/>
        <c:lblAlgn val="ctr"/>
        <c:lblOffset val="100"/>
        <c:tickLblSkip val="4"/>
        <c:tickMarkSkip val="4"/>
      </c:catAx>
      <c:valAx>
        <c:axId val="218825472"/>
        <c:scaling>
          <c:orientation val="minMax"/>
          <c:max val="7"/>
          <c:min val="0"/>
        </c:scaling>
        <c:axPos val="l"/>
        <c:majorGridlines/>
        <c:numFmt formatCode="#,##0.0" sourceLinked="0"/>
        <c:tickLblPos val="nextTo"/>
        <c:txPr>
          <a:bodyPr/>
          <a:lstStyle/>
          <a:p>
            <a:pPr>
              <a:defRPr sz="1200"/>
            </a:pPr>
            <a:endParaRPr lang="nl-BE"/>
          </a:p>
        </c:txPr>
        <c:crossAx val="214555648"/>
        <c:crossesAt val="0"/>
        <c:crossBetween val="between"/>
        <c:majorUnit val="1"/>
      </c:valAx>
      <c:spPr>
        <a:solidFill>
          <a:srgbClr val="FFFFFF"/>
        </a:solidFill>
      </c:spPr>
    </c:plotArea>
    <c:plotVisOnly val="1"/>
  </c:chart>
  <c:txPr>
    <a:bodyPr/>
    <a:lstStyle/>
    <a:p>
      <a:pPr>
        <a:defRPr sz="1800"/>
      </a:pPr>
      <a:endParaRPr lang="nl-BE"/>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600"/>
            </a:pPr>
            <a:r>
              <a:rPr lang="nl-BE" sz="1600" smtClean="0"/>
              <a:t>België</a:t>
            </a:r>
            <a:endParaRPr lang="nl-BE" sz="1600"/>
          </a:p>
        </c:rich>
      </c:tx>
      <c:overlay val="1"/>
    </c:title>
    <c:plotArea>
      <c:layout>
        <c:manualLayout>
          <c:layoutTarget val="inner"/>
          <c:xMode val="edge"/>
          <c:yMode val="edge"/>
          <c:x val="0.12527385479317588"/>
          <c:y val="0.13296209874592568"/>
          <c:w val="0.83846739424682359"/>
          <c:h val="0.48336900036256625"/>
        </c:manualLayout>
      </c:layout>
      <c:lineChart>
        <c:grouping val="stacked"/>
        <c:ser>
          <c:idx val="0"/>
          <c:order val="0"/>
          <c:tx>
            <c:strRef>
              <c:f>Sheet1!$B$1</c:f>
              <c:strCache>
                <c:ptCount val="1"/>
                <c:pt idx="0">
                  <c:v>Impact na 1 jaar</c:v>
                </c:pt>
              </c:strCache>
            </c:strRef>
          </c:tx>
          <c:marker>
            <c:symbol val="none"/>
          </c:marker>
          <c:cat>
            <c:strRef>
              <c:f>Sheet1!$A$2:$A$97</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Sheet1!$B$2:$B$97</c:f>
              <c:numCache>
                <c:formatCode>General</c:formatCode>
                <c:ptCount val="96"/>
                <c:pt idx="0">
                  <c:v>2.6313427324958587</c:v>
                </c:pt>
                <c:pt idx="1">
                  <c:v>2.6298053410637388</c:v>
                </c:pt>
                <c:pt idx="2">
                  <c:v>2.6321422449322593</c:v>
                </c:pt>
                <c:pt idx="3">
                  <c:v>2.6059642715378692</c:v>
                </c:pt>
                <c:pt idx="4">
                  <c:v>2.6025088079330874</c:v>
                </c:pt>
                <c:pt idx="5">
                  <c:v>2.6686321508664652</c:v>
                </c:pt>
                <c:pt idx="6">
                  <c:v>2.9979904252419982</c:v>
                </c:pt>
                <c:pt idx="7">
                  <c:v>3.0976223451956866</c:v>
                </c:pt>
                <c:pt idx="8">
                  <c:v>3.1878133628430412</c:v>
                </c:pt>
                <c:pt idx="9">
                  <c:v>3.2334647474744878</c:v>
                </c:pt>
                <c:pt idx="10">
                  <c:v>3.2275280469671825</c:v>
                </c:pt>
                <c:pt idx="11">
                  <c:v>2.9140605010700966</c:v>
                </c:pt>
                <c:pt idx="12">
                  <c:v>2.7408493367587923</c:v>
                </c:pt>
                <c:pt idx="13">
                  <c:v>2.7172824211801667</c:v>
                </c:pt>
                <c:pt idx="14">
                  <c:v>2.6994107210803282</c:v>
                </c:pt>
                <c:pt idx="15">
                  <c:v>2.5772092638365351</c:v>
                </c:pt>
                <c:pt idx="16">
                  <c:v>2.6014799905508528</c:v>
                </c:pt>
                <c:pt idx="17">
                  <c:v>2.5688955192572553</c:v>
                </c:pt>
                <c:pt idx="18">
                  <c:v>2.5399344234940777</c:v>
                </c:pt>
                <c:pt idx="19">
                  <c:v>2.5408166718042304</c:v>
                </c:pt>
                <c:pt idx="20">
                  <c:v>2.5322477984939087</c:v>
                </c:pt>
                <c:pt idx="21">
                  <c:v>2.5228456444477727</c:v>
                </c:pt>
                <c:pt idx="22">
                  <c:v>2.4774616393812967</c:v>
                </c:pt>
                <c:pt idx="23">
                  <c:v>2.3877923322982317</c:v>
                </c:pt>
                <c:pt idx="24">
                  <c:v>2.3536827071132067</c:v>
                </c:pt>
                <c:pt idx="25">
                  <c:v>2.3609097902397838</c:v>
                </c:pt>
                <c:pt idx="26">
                  <c:v>2.3703322477197246</c:v>
                </c:pt>
                <c:pt idx="27">
                  <c:v>2.3442487194966137</c:v>
                </c:pt>
                <c:pt idx="28">
                  <c:v>2.3484721083243474</c:v>
                </c:pt>
                <c:pt idx="29">
                  <c:v>2.3853393053433813</c:v>
                </c:pt>
                <c:pt idx="30">
                  <c:v>2.3675736786266492</c:v>
                </c:pt>
                <c:pt idx="31">
                  <c:v>2.3907207531207741</c:v>
                </c:pt>
                <c:pt idx="32">
                  <c:v>2.3950691263070927</c:v>
                </c:pt>
                <c:pt idx="33">
                  <c:v>2.0992714645795307</c:v>
                </c:pt>
                <c:pt idx="34">
                  <c:v>1.7332017625382712</c:v>
                </c:pt>
                <c:pt idx="35">
                  <c:v>1.8518518052220039</c:v>
                </c:pt>
                <c:pt idx="36">
                  <c:v>2.0323584086712767</c:v>
                </c:pt>
                <c:pt idx="37">
                  <c:v>1.6771813135812441</c:v>
                </c:pt>
                <c:pt idx="38">
                  <c:v>1.6220734795118767</c:v>
                </c:pt>
                <c:pt idx="39">
                  <c:v>1.6735926264972945</c:v>
                </c:pt>
                <c:pt idx="40">
                  <c:v>1.6482766355590317</c:v>
                </c:pt>
                <c:pt idx="41">
                  <c:v>1.5166480511306142</c:v>
                </c:pt>
                <c:pt idx="42">
                  <c:v>1.4125241020521484</c:v>
                </c:pt>
                <c:pt idx="43">
                  <c:v>1.3076916073195786</c:v>
                </c:pt>
                <c:pt idx="44">
                  <c:v>1.2307470968732923</c:v>
                </c:pt>
                <c:pt idx="45">
                  <c:v>1.3501039970772033</c:v>
                </c:pt>
                <c:pt idx="46">
                  <c:v>1.3047089990786969</c:v>
                </c:pt>
                <c:pt idx="47">
                  <c:v>1.1144732045205021</c:v>
                </c:pt>
                <c:pt idx="48">
                  <c:v>0.8451147685389595</c:v>
                </c:pt>
                <c:pt idx="49">
                  <c:v>1.0890724726263121</c:v>
                </c:pt>
                <c:pt idx="50">
                  <c:v>1.0087900820060238</c:v>
                </c:pt>
                <c:pt idx="51">
                  <c:v>0.78449533133208504</c:v>
                </c:pt>
                <c:pt idx="52">
                  <c:v>0.83096327772405187</c:v>
                </c:pt>
                <c:pt idx="53">
                  <c:v>1.1663086521213673</c:v>
                </c:pt>
                <c:pt idx="54">
                  <c:v>1.4153101474018006</c:v>
                </c:pt>
                <c:pt idx="55">
                  <c:v>1.5244634413574518</c:v>
                </c:pt>
                <c:pt idx="56">
                  <c:v>1.4463829829344039</c:v>
                </c:pt>
                <c:pt idx="57">
                  <c:v>1.3102191010252959</c:v>
                </c:pt>
                <c:pt idx="58">
                  <c:v>1.3331252923873969</c:v>
                </c:pt>
                <c:pt idx="59">
                  <c:v>1.223352370858912</c:v>
                </c:pt>
                <c:pt idx="60">
                  <c:v>1.2880723985950664</c:v>
                </c:pt>
                <c:pt idx="61">
                  <c:v>1.2076961577657372</c:v>
                </c:pt>
                <c:pt idx="62">
                  <c:v>1.4445089261854787</c:v>
                </c:pt>
                <c:pt idx="63">
                  <c:v>1.4516792095357838</c:v>
                </c:pt>
                <c:pt idx="64">
                  <c:v>1.473296647697397</c:v>
                </c:pt>
                <c:pt idx="65">
                  <c:v>1.5350425577475597</c:v>
                </c:pt>
                <c:pt idx="66">
                  <c:v>1.5462530375816921</c:v>
                </c:pt>
                <c:pt idx="67">
                  <c:v>1.5379906271623858</c:v>
                </c:pt>
                <c:pt idx="68">
                  <c:v>1.5604301667762215</c:v>
                </c:pt>
                <c:pt idx="69">
                  <c:v>1.5957972724727199</c:v>
                </c:pt>
                <c:pt idx="70">
                  <c:v>1.5426240692908397</c:v>
                </c:pt>
                <c:pt idx="71">
                  <c:v>1.486189204694736</c:v>
                </c:pt>
                <c:pt idx="72">
                  <c:v>1.6118664609666142</c:v>
                </c:pt>
                <c:pt idx="73">
                  <c:v>1.7426770703715577</c:v>
                </c:pt>
                <c:pt idx="74">
                  <c:v>1.7550539912798166</c:v>
                </c:pt>
                <c:pt idx="75">
                  <c:v>1.7436984627871106</c:v>
                </c:pt>
                <c:pt idx="76">
                  <c:v>1.7720451534398061</c:v>
                </c:pt>
                <c:pt idx="77">
                  <c:v>1.9400469396395552</c:v>
                </c:pt>
                <c:pt idx="78">
                  <c:v>2.2624126403490181</c:v>
                </c:pt>
                <c:pt idx="79">
                  <c:v>2.0241889336683507</c:v>
                </c:pt>
                <c:pt idx="80">
                  <c:v>2.0706473899574371</c:v>
                </c:pt>
                <c:pt idx="81">
                  <c:v>1.9998747400980819</c:v>
                </c:pt>
                <c:pt idx="82">
                  <c:v>2.1356120900902527</c:v>
                </c:pt>
                <c:pt idx="83">
                  <c:v>2.7481118873322656</c:v>
                </c:pt>
                <c:pt idx="84">
                  <c:v>2.700106358854808</c:v>
                </c:pt>
                <c:pt idx="85">
                  <c:v>2.2317478858824402</c:v>
                </c:pt>
                <c:pt idx="86">
                  <c:v>2.9290791310489377</c:v>
                </c:pt>
                <c:pt idx="87">
                  <c:v>3.8329760209857469</c:v>
                </c:pt>
                <c:pt idx="88">
                  <c:v>5.1180482505615155</c:v>
                </c:pt>
                <c:pt idx="89">
                  <c:v>5.2519005931643434</c:v>
                </c:pt>
                <c:pt idx="90">
                  <c:v>5.5691573029813553</c:v>
                </c:pt>
                <c:pt idx="91">
                  <c:v>5.6250872926360245</c:v>
                </c:pt>
                <c:pt idx="92">
                  <c:v>5.3810002405379755</c:v>
                </c:pt>
                <c:pt idx="93">
                  <c:v>5.4331053975579673</c:v>
                </c:pt>
                <c:pt idx="94">
                  <c:v>5.3700025065716499</c:v>
                </c:pt>
                <c:pt idx="95">
                  <c:v>5.4779742483842675</c:v>
                </c:pt>
              </c:numCache>
            </c:numRef>
          </c:val>
        </c:ser>
        <c:ser>
          <c:idx val="1"/>
          <c:order val="1"/>
          <c:tx>
            <c:strRef>
              <c:f>Sheet1!$C$1</c:f>
              <c:strCache>
                <c:ptCount val="1"/>
                <c:pt idx="0">
                  <c:v>na 2 jaar</c:v>
                </c:pt>
              </c:strCache>
            </c:strRef>
          </c:tx>
          <c:marker>
            <c:symbol val="none"/>
          </c:marker>
          <c:cat>
            <c:strRef>
              <c:f>Sheet1!$A$2:$A$97</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Sheet1!$C$2:$C$97</c:f>
              <c:numCache>
                <c:formatCode>General</c:formatCode>
                <c:ptCount val="96"/>
                <c:pt idx="0">
                  <c:v>1.8399360215914671</c:v>
                </c:pt>
                <c:pt idx="1">
                  <c:v>1.8841613366013761</c:v>
                </c:pt>
                <c:pt idx="2">
                  <c:v>1.880430666604886</c:v>
                </c:pt>
                <c:pt idx="3">
                  <c:v>1.9344077115676421</c:v>
                </c:pt>
                <c:pt idx="4">
                  <c:v>1.9341465062828025</c:v>
                </c:pt>
                <c:pt idx="5">
                  <c:v>2.0035620539514842</c:v>
                </c:pt>
                <c:pt idx="6">
                  <c:v>2.1490449769993316</c:v>
                </c:pt>
                <c:pt idx="7">
                  <c:v>2.2349969953646518</c:v>
                </c:pt>
                <c:pt idx="8">
                  <c:v>2.1760090703416277</c:v>
                </c:pt>
                <c:pt idx="9">
                  <c:v>2.0822024134399344</c:v>
                </c:pt>
                <c:pt idx="10">
                  <c:v>2.1433663943034542</c:v>
                </c:pt>
                <c:pt idx="11">
                  <c:v>2.2553662266655592</c:v>
                </c:pt>
                <c:pt idx="12">
                  <c:v>1.8307375597092101</c:v>
                </c:pt>
                <c:pt idx="13">
                  <c:v>1.9084903062404832</c:v>
                </c:pt>
                <c:pt idx="14">
                  <c:v>1.8384721204358581</c:v>
                </c:pt>
                <c:pt idx="15">
                  <c:v>1.6052945453716814</c:v>
                </c:pt>
                <c:pt idx="16">
                  <c:v>1.3940379209685427</c:v>
                </c:pt>
                <c:pt idx="17">
                  <c:v>1.4963662119102035</c:v>
                </c:pt>
                <c:pt idx="18">
                  <c:v>1.3720324229841447</c:v>
                </c:pt>
                <c:pt idx="19">
                  <c:v>1.3725344633371455</c:v>
                </c:pt>
                <c:pt idx="20">
                  <c:v>1.3572320567936864</c:v>
                </c:pt>
                <c:pt idx="21">
                  <c:v>1.4755644571367657</c:v>
                </c:pt>
                <c:pt idx="22">
                  <c:v>1.4329918539524642</c:v>
                </c:pt>
                <c:pt idx="23">
                  <c:v>1.3751167110938525</c:v>
                </c:pt>
                <c:pt idx="24">
                  <c:v>1.3952025293905705</c:v>
                </c:pt>
                <c:pt idx="25">
                  <c:v>1.3242287285886747</c:v>
                </c:pt>
                <c:pt idx="26">
                  <c:v>1.2745605009607621</c:v>
                </c:pt>
                <c:pt idx="27">
                  <c:v>1.2327254307779638</c:v>
                </c:pt>
                <c:pt idx="28">
                  <c:v>1.2175911473319294</c:v>
                </c:pt>
                <c:pt idx="29">
                  <c:v>1.2270117929361144</c:v>
                </c:pt>
                <c:pt idx="30">
                  <c:v>1.2018288528604073</c:v>
                </c:pt>
                <c:pt idx="31">
                  <c:v>1.2503287380987622</c:v>
                </c:pt>
                <c:pt idx="32">
                  <c:v>1.2741800283862419</c:v>
                </c:pt>
                <c:pt idx="33">
                  <c:v>1.2378312539709118</c:v>
                </c:pt>
                <c:pt idx="34">
                  <c:v>1.1145782532814246</c:v>
                </c:pt>
                <c:pt idx="35">
                  <c:v>1.1825144269528884</c:v>
                </c:pt>
                <c:pt idx="36">
                  <c:v>1.3347581500030981</c:v>
                </c:pt>
                <c:pt idx="37">
                  <c:v>0.56083049685331765</c:v>
                </c:pt>
                <c:pt idx="38">
                  <c:v>0.41240127826202388</c:v>
                </c:pt>
                <c:pt idx="39">
                  <c:v>0.22529737196838234</c:v>
                </c:pt>
                <c:pt idx="40">
                  <c:v>0.11962611143856915</c:v>
                </c:pt>
                <c:pt idx="41">
                  <c:v>2.4631184634339182E-2</c:v>
                </c:pt>
                <c:pt idx="42">
                  <c:v>4.0659152565366875E-2</c:v>
                </c:pt>
                <c:pt idx="43">
                  <c:v>3.3533382631333819E-2</c:v>
                </c:pt>
                <c:pt idx="44">
                  <c:v>-0.10980312917292399</c:v>
                </c:pt>
                <c:pt idx="45">
                  <c:v>8.9556543827450291E-2</c:v>
                </c:pt>
                <c:pt idx="46">
                  <c:v>0.1224251091952907</c:v>
                </c:pt>
                <c:pt idx="47">
                  <c:v>0.21012103785865677</c:v>
                </c:pt>
                <c:pt idx="48">
                  <c:v>0.25770249688126456</c:v>
                </c:pt>
                <c:pt idx="49">
                  <c:v>0.3520988983382215</c:v>
                </c:pt>
                <c:pt idx="50">
                  <c:v>0.32259199050462001</c:v>
                </c:pt>
                <c:pt idx="51">
                  <c:v>7.8351918100582799E-2</c:v>
                </c:pt>
                <c:pt idx="52">
                  <c:v>0.35271423031325588</c:v>
                </c:pt>
                <c:pt idx="53">
                  <c:v>1.2089154588118509</c:v>
                </c:pt>
                <c:pt idx="54">
                  <c:v>1.5029022109623718</c:v>
                </c:pt>
                <c:pt idx="55">
                  <c:v>1.2143552894539291</c:v>
                </c:pt>
                <c:pt idx="56">
                  <c:v>0.97141338197433202</c:v>
                </c:pt>
                <c:pt idx="57">
                  <c:v>0.5943932318030708</c:v>
                </c:pt>
                <c:pt idx="58">
                  <c:v>0.65207124109055514</c:v>
                </c:pt>
                <c:pt idx="59">
                  <c:v>0.5317677588278763</c:v>
                </c:pt>
                <c:pt idx="60">
                  <c:v>0.67040707087537765</c:v>
                </c:pt>
                <c:pt idx="61">
                  <c:v>0.52510677541242756</c:v>
                </c:pt>
                <c:pt idx="62">
                  <c:v>0.69803806711190208</c:v>
                </c:pt>
                <c:pt idx="63">
                  <c:v>0.89531500214585369</c:v>
                </c:pt>
                <c:pt idx="64">
                  <c:v>0.92974796762821565</c:v>
                </c:pt>
                <c:pt idx="65">
                  <c:v>0.94833585886505467</c:v>
                </c:pt>
                <c:pt idx="66">
                  <c:v>0.96231961849524794</c:v>
                </c:pt>
                <c:pt idx="67">
                  <c:v>0.95719963805435604</c:v>
                </c:pt>
                <c:pt idx="68">
                  <c:v>0.95074976941942091</c:v>
                </c:pt>
                <c:pt idx="69">
                  <c:v>0.97750993324130864</c:v>
                </c:pt>
                <c:pt idx="70">
                  <c:v>0.94338402325078063</c:v>
                </c:pt>
                <c:pt idx="71">
                  <c:v>0.87938493542250273</c:v>
                </c:pt>
                <c:pt idx="72">
                  <c:v>0.95007023859559292</c:v>
                </c:pt>
                <c:pt idx="73">
                  <c:v>1.1091172081857863</c:v>
                </c:pt>
                <c:pt idx="74">
                  <c:v>1.0450476157161697</c:v>
                </c:pt>
                <c:pt idx="75">
                  <c:v>1.020905895578917</c:v>
                </c:pt>
                <c:pt idx="76">
                  <c:v>1.0234184226228127</c:v>
                </c:pt>
                <c:pt idx="77">
                  <c:v>0.81514444401786568</c:v>
                </c:pt>
                <c:pt idx="78">
                  <c:v>0.82020544064321665</c:v>
                </c:pt>
                <c:pt idx="79">
                  <c:v>0.48869923581312674</c:v>
                </c:pt>
                <c:pt idx="80">
                  <c:v>0.21602785173716557</c:v>
                </c:pt>
                <c:pt idx="81">
                  <c:v>-0.66282594964836539</c:v>
                </c:pt>
                <c:pt idx="82">
                  <c:v>-0.56040589183343792</c:v>
                </c:pt>
                <c:pt idx="83">
                  <c:v>-0.31181482441100788</c:v>
                </c:pt>
                <c:pt idx="84">
                  <c:v>-0.64064704396374994</c:v>
                </c:pt>
                <c:pt idx="85">
                  <c:v>-0.38971237223441518</c:v>
                </c:pt>
                <c:pt idx="86">
                  <c:v>-1.1429440545209488</c:v>
                </c:pt>
                <c:pt idx="87">
                  <c:v>-0.79349130610140484</c:v>
                </c:pt>
                <c:pt idx="88">
                  <c:v>0.30677013408463027</c:v>
                </c:pt>
                <c:pt idx="89">
                  <c:v>0.40766286248659139</c:v>
                </c:pt>
                <c:pt idx="90">
                  <c:v>0.74072171424573774</c:v>
                </c:pt>
                <c:pt idx="91">
                  <c:v>0.7047131635701307</c:v>
                </c:pt>
                <c:pt idx="92">
                  <c:v>0.43196455521876298</c:v>
                </c:pt>
                <c:pt idx="93">
                  <c:v>0.41337809147316884</c:v>
                </c:pt>
                <c:pt idx="94">
                  <c:v>0.32137200717012626</c:v>
                </c:pt>
                <c:pt idx="95">
                  <c:v>0.30549874027295887</c:v>
                </c:pt>
              </c:numCache>
            </c:numRef>
          </c:val>
        </c:ser>
        <c:ser>
          <c:idx val="2"/>
          <c:order val="2"/>
          <c:tx>
            <c:strRef>
              <c:f>Sheet1!$D$1</c:f>
              <c:strCache>
                <c:ptCount val="1"/>
                <c:pt idx="0">
                  <c:v>na 3 jaar</c:v>
                </c:pt>
              </c:strCache>
            </c:strRef>
          </c:tx>
          <c:spPr>
            <a:ln>
              <a:solidFill>
                <a:srgbClr val="FF0000"/>
              </a:solidFill>
            </a:ln>
          </c:spPr>
          <c:marker>
            <c:symbol val="none"/>
          </c:marker>
          <c:cat>
            <c:strRef>
              <c:f>Sheet1!$A$2:$A$97</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Sheet1!$D$2:$D$97</c:f>
              <c:numCache>
                <c:formatCode>General</c:formatCode>
                <c:ptCount val="96"/>
                <c:pt idx="0">
                  <c:v>0.70662971172663713</c:v>
                </c:pt>
                <c:pt idx="1">
                  <c:v>0.67851152251928926</c:v>
                </c:pt>
                <c:pt idx="2">
                  <c:v>0.66912706804415578</c:v>
                </c:pt>
                <c:pt idx="3">
                  <c:v>0.64208047655458467</c:v>
                </c:pt>
                <c:pt idx="4">
                  <c:v>0.64611134717232066</c:v>
                </c:pt>
                <c:pt idx="5">
                  <c:v>0.64504002925073889</c:v>
                </c:pt>
                <c:pt idx="6">
                  <c:v>0.55497834210440589</c:v>
                </c:pt>
                <c:pt idx="7">
                  <c:v>0.51118446000211559</c:v>
                </c:pt>
                <c:pt idx="8">
                  <c:v>0.5222686296979081</c:v>
                </c:pt>
                <c:pt idx="9">
                  <c:v>0.55447205006320011</c:v>
                </c:pt>
                <c:pt idx="10">
                  <c:v>0.5472987224700927</c:v>
                </c:pt>
                <c:pt idx="11">
                  <c:v>0.49853459763553731</c:v>
                </c:pt>
                <c:pt idx="12">
                  <c:v>0.37819360219289033</c:v>
                </c:pt>
                <c:pt idx="13">
                  <c:v>0.47444201015362281</c:v>
                </c:pt>
                <c:pt idx="14">
                  <c:v>0.4314196158302615</c:v>
                </c:pt>
                <c:pt idx="15">
                  <c:v>0.29508080095068417</c:v>
                </c:pt>
                <c:pt idx="16">
                  <c:v>0.22458462811119143</c:v>
                </c:pt>
                <c:pt idx="17">
                  <c:v>0.27463773729874008</c:v>
                </c:pt>
                <c:pt idx="18">
                  <c:v>0.20067621871649421</c:v>
                </c:pt>
                <c:pt idx="19">
                  <c:v>0.20216541742395455</c:v>
                </c:pt>
                <c:pt idx="20">
                  <c:v>0.19039706158053901</c:v>
                </c:pt>
                <c:pt idx="21">
                  <c:v>0.23257531061470885</c:v>
                </c:pt>
                <c:pt idx="22">
                  <c:v>0.17207441904492191</c:v>
                </c:pt>
                <c:pt idx="23">
                  <c:v>6.8520253133421624E-2</c:v>
                </c:pt>
                <c:pt idx="24">
                  <c:v>3.8180176372890555E-2</c:v>
                </c:pt>
                <c:pt idx="25">
                  <c:v>5.3272942793239846E-2</c:v>
                </c:pt>
                <c:pt idx="26">
                  <c:v>5.4134394088224513E-2</c:v>
                </c:pt>
                <c:pt idx="27">
                  <c:v>1.2020443645728381E-2</c:v>
                </c:pt>
                <c:pt idx="28">
                  <c:v>1.8420839319022823E-2</c:v>
                </c:pt>
                <c:pt idx="29">
                  <c:v>4.7292062796780762E-2</c:v>
                </c:pt>
                <c:pt idx="30">
                  <c:v>4.6589755865616457E-2</c:v>
                </c:pt>
                <c:pt idx="31">
                  <c:v>8.6013263941530083E-2</c:v>
                </c:pt>
                <c:pt idx="32">
                  <c:v>0.11936466205173329</c:v>
                </c:pt>
                <c:pt idx="33">
                  <c:v>0.16751996608665909</c:v>
                </c:pt>
                <c:pt idx="34">
                  <c:v>0.18549469466391794</c:v>
                </c:pt>
                <c:pt idx="35">
                  <c:v>0.17914192689525141</c:v>
                </c:pt>
                <c:pt idx="36">
                  <c:v>0.21847469887270518</c:v>
                </c:pt>
                <c:pt idx="37">
                  <c:v>-1.680808667489405E-2</c:v>
                </c:pt>
                <c:pt idx="38">
                  <c:v>-3.7390987101718086E-2</c:v>
                </c:pt>
                <c:pt idx="39">
                  <c:v>-5.4503539942535359E-2</c:v>
                </c:pt>
                <c:pt idx="40">
                  <c:v>-3.3594394881466594E-2</c:v>
                </c:pt>
                <c:pt idx="41">
                  <c:v>-2.4751456483263611E-2</c:v>
                </c:pt>
                <c:pt idx="42">
                  <c:v>-3.6885120345590404E-2</c:v>
                </c:pt>
                <c:pt idx="43">
                  <c:v>-3.5402150665552044E-2</c:v>
                </c:pt>
                <c:pt idx="44">
                  <c:v>-1.8266732217705965E-2</c:v>
                </c:pt>
                <c:pt idx="45">
                  <c:v>-6.1459228838547424E-2</c:v>
                </c:pt>
                <c:pt idx="46">
                  <c:v>-6.0269921145900934E-2</c:v>
                </c:pt>
                <c:pt idx="47">
                  <c:v>-6.6518103922813224E-2</c:v>
                </c:pt>
                <c:pt idx="48">
                  <c:v>-5.6576494454177034E-2</c:v>
                </c:pt>
                <c:pt idx="49">
                  <c:v>-8.5555419332189186E-2</c:v>
                </c:pt>
                <c:pt idx="50">
                  <c:v>-7.8840867699651776E-2</c:v>
                </c:pt>
                <c:pt idx="51">
                  <c:v>-0.11379242476321881</c:v>
                </c:pt>
                <c:pt idx="52">
                  <c:v>-0.2358509517508032</c:v>
                </c:pt>
                <c:pt idx="53">
                  <c:v>0.44287361381168538</c:v>
                </c:pt>
                <c:pt idx="54">
                  <c:v>0.85827454122127067</c:v>
                </c:pt>
                <c:pt idx="55">
                  <c:v>0.5216363442603702</c:v>
                </c:pt>
                <c:pt idx="56">
                  <c:v>0.2725631330800381</c:v>
                </c:pt>
                <c:pt idx="57">
                  <c:v>-0.11186916109120108</c:v>
                </c:pt>
                <c:pt idx="58">
                  <c:v>-4.307362939724093E-2</c:v>
                </c:pt>
                <c:pt idx="59">
                  <c:v>-6.0638455656300223E-2</c:v>
                </c:pt>
                <c:pt idx="60">
                  <c:v>-1.9617823485922881E-2</c:v>
                </c:pt>
                <c:pt idx="61">
                  <c:v>-9.4339828902275227E-2</c:v>
                </c:pt>
                <c:pt idx="62">
                  <c:v>-8.7553584787947048E-3</c:v>
                </c:pt>
                <c:pt idx="63">
                  <c:v>2.1164685774059843E-2</c:v>
                </c:pt>
                <c:pt idx="64">
                  <c:v>3.0397792780795452E-2</c:v>
                </c:pt>
                <c:pt idx="65">
                  <c:v>4.2669758190718408E-2</c:v>
                </c:pt>
                <c:pt idx="66">
                  <c:v>1.7393266720210378E-2</c:v>
                </c:pt>
                <c:pt idx="67">
                  <c:v>1.6311127473777345E-2</c:v>
                </c:pt>
                <c:pt idx="68">
                  <c:v>1.4152039744938501E-2</c:v>
                </c:pt>
                <c:pt idx="69">
                  <c:v>-2.4049458362378272E-3</c:v>
                </c:pt>
                <c:pt idx="70">
                  <c:v>-2.2433571900101291E-2</c:v>
                </c:pt>
                <c:pt idx="71">
                  <c:v>-3.2362898471460642E-2</c:v>
                </c:pt>
                <c:pt idx="72">
                  <c:v>4.2769618030088934E-2</c:v>
                </c:pt>
                <c:pt idx="73">
                  <c:v>9.8292273031686264E-2</c:v>
                </c:pt>
                <c:pt idx="74">
                  <c:v>4.0276056520689357E-2</c:v>
                </c:pt>
                <c:pt idx="75">
                  <c:v>3.1123349569596764E-2</c:v>
                </c:pt>
                <c:pt idx="76">
                  <c:v>-6.0836348783593185E-3</c:v>
                </c:pt>
                <c:pt idx="77">
                  <c:v>-0.30556050817117481</c:v>
                </c:pt>
                <c:pt idx="78">
                  <c:v>-1.0228999041974938</c:v>
                </c:pt>
                <c:pt idx="79">
                  <c:v>-0.51982260664299862</c:v>
                </c:pt>
                <c:pt idx="80">
                  <c:v>-0.25928869635610885</c:v>
                </c:pt>
                <c:pt idx="81">
                  <c:v>1.9269631021491063E-3</c:v>
                </c:pt>
                <c:pt idx="82">
                  <c:v>-9.9021500747248272E-3</c:v>
                </c:pt>
                <c:pt idx="83">
                  <c:v>-0.52514591045639825</c:v>
                </c:pt>
                <c:pt idx="84">
                  <c:v>-0.31744652711575227</c:v>
                </c:pt>
                <c:pt idx="85">
                  <c:v>-0.26230300108026888</c:v>
                </c:pt>
                <c:pt idx="86">
                  <c:v>-0.11881090954374975</c:v>
                </c:pt>
                <c:pt idx="87">
                  <c:v>-0.20804316344300244</c:v>
                </c:pt>
                <c:pt idx="88">
                  <c:v>6.5362378410904781E-2</c:v>
                </c:pt>
                <c:pt idx="89">
                  <c:v>6.873994058300148E-2</c:v>
                </c:pt>
                <c:pt idx="90">
                  <c:v>1.6477428646643158E-2</c:v>
                </c:pt>
                <c:pt idx="91">
                  <c:v>-5.8926661582127414E-2</c:v>
                </c:pt>
                <c:pt idx="92">
                  <c:v>-7.8557913686886083E-2</c:v>
                </c:pt>
                <c:pt idx="93">
                  <c:v>-8.0106509952019747E-2</c:v>
                </c:pt>
                <c:pt idx="94">
                  <c:v>-9.3000445764226947E-2</c:v>
                </c:pt>
                <c:pt idx="95">
                  <c:v>-9.706571492570068E-2</c:v>
                </c:pt>
              </c:numCache>
            </c:numRef>
          </c:val>
        </c:ser>
        <c:marker val="1"/>
        <c:axId val="218873856"/>
        <c:axId val="218875776"/>
      </c:lineChart>
      <c:catAx>
        <c:axId val="218873856"/>
        <c:scaling>
          <c:orientation val="minMax"/>
          <c:min val="1"/>
        </c:scaling>
        <c:axPos val="b"/>
        <c:title>
          <c:tx>
            <c:rich>
              <a:bodyPr/>
              <a:lstStyle/>
              <a:p>
                <a:pPr>
                  <a:defRPr sz="1100"/>
                </a:pPr>
                <a:r>
                  <a:rPr lang="nl-BE" sz="1100" baseline="0" smtClean="0"/>
                  <a:t>10-jaars rolling window</a:t>
                </a:r>
                <a:endParaRPr lang="nl-BE" sz="1100"/>
              </a:p>
            </c:rich>
          </c:tx>
          <c:layout>
            <c:manualLayout>
              <c:xMode val="edge"/>
              <c:yMode val="edge"/>
              <c:x val="1.219612532290938E-3"/>
              <c:y val="0.82879825972166699"/>
            </c:manualLayout>
          </c:layout>
        </c:title>
        <c:numFmt formatCode="yyyy" sourceLinked="1"/>
        <c:tickLblPos val="low"/>
        <c:txPr>
          <a:bodyPr rot="-5400000" vert="horz"/>
          <a:lstStyle/>
          <a:p>
            <a:pPr>
              <a:defRPr sz="1200"/>
            </a:pPr>
            <a:endParaRPr lang="nl-BE"/>
          </a:p>
        </c:txPr>
        <c:crossAx val="218875776"/>
        <c:crosses val="autoZero"/>
        <c:auto val="1"/>
        <c:lblAlgn val="ctr"/>
        <c:lblOffset val="100"/>
        <c:tickLblSkip val="8"/>
        <c:tickMarkSkip val="4"/>
      </c:catAx>
      <c:valAx>
        <c:axId val="218875776"/>
        <c:scaling>
          <c:orientation val="minMax"/>
          <c:max val="7"/>
          <c:min val="0"/>
        </c:scaling>
        <c:axPos val="l"/>
        <c:majorGridlines/>
        <c:numFmt formatCode="#,##0.0" sourceLinked="0"/>
        <c:tickLblPos val="nextTo"/>
        <c:txPr>
          <a:bodyPr/>
          <a:lstStyle/>
          <a:p>
            <a:pPr>
              <a:defRPr sz="1200"/>
            </a:pPr>
            <a:endParaRPr lang="nl-BE"/>
          </a:p>
        </c:txPr>
        <c:crossAx val="218873856"/>
        <c:crosses val="autoZero"/>
        <c:crossBetween val="between"/>
      </c:valAx>
      <c:spPr>
        <a:solidFill>
          <a:schemeClr val="bg1"/>
        </a:solidFill>
      </c:spPr>
    </c:plotArea>
    <c:legend>
      <c:legendPos val="b"/>
      <c:legendEntry>
        <c:idx val="0"/>
        <c:txPr>
          <a:bodyPr/>
          <a:lstStyle/>
          <a:p>
            <a:pPr>
              <a:defRPr sz="1100" b="1"/>
            </a:pPr>
            <a:endParaRPr lang="nl-BE"/>
          </a:p>
        </c:txPr>
      </c:legendEntry>
      <c:legendEntry>
        <c:idx val="1"/>
        <c:txPr>
          <a:bodyPr/>
          <a:lstStyle/>
          <a:p>
            <a:pPr>
              <a:defRPr sz="1100" b="1"/>
            </a:pPr>
            <a:endParaRPr lang="nl-BE"/>
          </a:p>
        </c:txPr>
      </c:legendEntry>
      <c:legendEntry>
        <c:idx val="2"/>
        <c:txPr>
          <a:bodyPr/>
          <a:lstStyle/>
          <a:p>
            <a:pPr>
              <a:defRPr sz="1100" b="1"/>
            </a:pPr>
            <a:endParaRPr lang="nl-BE"/>
          </a:p>
        </c:txPr>
      </c:legendEntry>
      <c:layout>
        <c:manualLayout>
          <c:xMode val="edge"/>
          <c:yMode val="edge"/>
          <c:x val="1.307780733444194E-2"/>
          <c:y val="0.92419451700768862"/>
          <c:w val="0.9804366259583982"/>
          <c:h val="7.5805482992311934E-2"/>
        </c:manualLayout>
      </c:layout>
      <c:txPr>
        <a:bodyPr/>
        <a:lstStyle/>
        <a:p>
          <a:pPr>
            <a:defRPr sz="1100"/>
          </a:pPr>
          <a:endParaRPr lang="nl-BE"/>
        </a:p>
      </c:txPr>
    </c:legend>
    <c:plotVisOnly val="1"/>
  </c:chart>
  <c:txPr>
    <a:bodyPr/>
    <a:lstStyle/>
    <a:p>
      <a:pPr>
        <a:defRPr sz="1800"/>
      </a:pPr>
      <a:endParaRPr lang="nl-BE"/>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600"/>
            </a:pPr>
            <a:r>
              <a:rPr lang="nl-BE" sz="1600" smtClean="0"/>
              <a:t>Duitsland</a:t>
            </a:r>
            <a:endParaRPr lang="nl-BE" sz="1600"/>
          </a:p>
        </c:rich>
      </c:tx>
    </c:title>
    <c:plotArea>
      <c:layout/>
      <c:lineChart>
        <c:grouping val="stacked"/>
        <c:ser>
          <c:idx val="0"/>
          <c:order val="0"/>
          <c:tx>
            <c:strRef>
              <c:f>Sheet1!$B$1</c:f>
              <c:strCache>
                <c:ptCount val="1"/>
                <c:pt idx="0">
                  <c:v>Impact na 1 jaar</c:v>
                </c:pt>
              </c:strCache>
            </c:strRef>
          </c:tx>
          <c:marker>
            <c:symbol val="none"/>
          </c:marker>
          <c:cat>
            <c:strRef>
              <c:f>Sheet1!$A$2:$A$21</c:f>
              <c:strCache>
                <c:ptCount val="17"/>
                <c:pt idx="0">
                  <c:v> '97-'06</c:v>
                </c:pt>
                <c:pt idx="4">
                  <c:v> '98-'07</c:v>
                </c:pt>
                <c:pt idx="8">
                  <c:v> '99-'08</c:v>
                </c:pt>
                <c:pt idx="12">
                  <c:v> '00-'09</c:v>
                </c:pt>
                <c:pt idx="16">
                  <c:v> '01-'10</c:v>
                </c:pt>
              </c:strCache>
            </c:strRef>
          </c:cat>
          <c:val>
            <c:numRef>
              <c:f>Sheet1!$B$2:$B$21</c:f>
              <c:numCache>
                <c:formatCode>General</c:formatCode>
                <c:ptCount val="20"/>
                <c:pt idx="0">
                  <c:v>-0.64262401194605145</c:v>
                </c:pt>
                <c:pt idx="1">
                  <c:v>-0.70537034982583557</c:v>
                </c:pt>
                <c:pt idx="2">
                  <c:v>-0.67561154063715023</c:v>
                </c:pt>
                <c:pt idx="3">
                  <c:v>-0.6982629670730125</c:v>
                </c:pt>
                <c:pt idx="4">
                  <c:v>-0.7069445787313533</c:v>
                </c:pt>
                <c:pt idx="5">
                  <c:v>-0.65840435569383982</c:v>
                </c:pt>
                <c:pt idx="6">
                  <c:v>-0.66809932341866418</c:v>
                </c:pt>
                <c:pt idx="7">
                  <c:v>-0.7388192740040368</c:v>
                </c:pt>
                <c:pt idx="8">
                  <c:v>-0.89026693218412067</c:v>
                </c:pt>
                <c:pt idx="9">
                  <c:v>-0.94745460839220252</c:v>
                </c:pt>
                <c:pt idx="10">
                  <c:v>-0.73775713720460256</c:v>
                </c:pt>
                <c:pt idx="11">
                  <c:v>-0.70259258945498237</c:v>
                </c:pt>
                <c:pt idx="12">
                  <c:v>-0.38236859730818901</c:v>
                </c:pt>
                <c:pt idx="13">
                  <c:v>-0.34439989783545</c:v>
                </c:pt>
                <c:pt idx="14">
                  <c:v>-0.14774158849358204</c:v>
                </c:pt>
                <c:pt idx="15">
                  <c:v>-0.10577001998489922</c:v>
                </c:pt>
                <c:pt idx="16">
                  <c:v>-0.12972856260847038</c:v>
                </c:pt>
                <c:pt idx="17">
                  <c:v>-3.9041751591698787E-2</c:v>
                </c:pt>
                <c:pt idx="18">
                  <c:v>-2.2272054148497394E-2</c:v>
                </c:pt>
                <c:pt idx="19">
                  <c:v>-2.6429414401384299E-2</c:v>
                </c:pt>
              </c:numCache>
            </c:numRef>
          </c:val>
        </c:ser>
        <c:ser>
          <c:idx val="1"/>
          <c:order val="1"/>
          <c:tx>
            <c:strRef>
              <c:f>Sheet1!$C$1</c:f>
              <c:strCache>
                <c:ptCount val="1"/>
                <c:pt idx="0">
                  <c:v>Impact na 2 jaar</c:v>
                </c:pt>
              </c:strCache>
            </c:strRef>
          </c:tx>
          <c:marker>
            <c:symbol val="none"/>
          </c:marker>
          <c:cat>
            <c:strRef>
              <c:f>Sheet1!$A$2:$A$21</c:f>
              <c:strCache>
                <c:ptCount val="17"/>
                <c:pt idx="0">
                  <c:v> '97-'06</c:v>
                </c:pt>
                <c:pt idx="4">
                  <c:v> '98-'07</c:v>
                </c:pt>
                <c:pt idx="8">
                  <c:v> '99-'08</c:v>
                </c:pt>
                <c:pt idx="12">
                  <c:v> '00-'09</c:v>
                </c:pt>
                <c:pt idx="16">
                  <c:v> '01-'10</c:v>
                </c:pt>
              </c:strCache>
            </c:strRef>
          </c:cat>
          <c:val>
            <c:numRef>
              <c:f>Sheet1!$C$2:$C$21</c:f>
              <c:numCache>
                <c:formatCode>General</c:formatCode>
                <c:ptCount val="20"/>
                <c:pt idx="0">
                  <c:v>0.17463401832320719</c:v>
                </c:pt>
                <c:pt idx="1">
                  <c:v>9.2988106038280657E-2</c:v>
                </c:pt>
                <c:pt idx="2">
                  <c:v>7.2494313619735934E-2</c:v>
                </c:pt>
                <c:pt idx="3">
                  <c:v>7.5785706726563332E-2</c:v>
                </c:pt>
                <c:pt idx="4">
                  <c:v>9.3197411425012866E-2</c:v>
                </c:pt>
                <c:pt idx="5">
                  <c:v>-6.9991811711699214E-2</c:v>
                </c:pt>
                <c:pt idx="6">
                  <c:v>-7.6343641909054002E-2</c:v>
                </c:pt>
                <c:pt idx="7">
                  <c:v>-8.6408669116402506E-2</c:v>
                </c:pt>
                <c:pt idx="8">
                  <c:v>-6.8370923618969057E-2</c:v>
                </c:pt>
                <c:pt idx="9">
                  <c:v>-7.767217277089529E-2</c:v>
                </c:pt>
                <c:pt idx="10">
                  <c:v>-0.12669236745751125</c:v>
                </c:pt>
                <c:pt idx="11">
                  <c:v>-0.13216668001328158</c:v>
                </c:pt>
                <c:pt idx="12">
                  <c:v>-0.19830500376797144</c:v>
                </c:pt>
                <c:pt idx="13">
                  <c:v>-0.15180063155171941</c:v>
                </c:pt>
                <c:pt idx="14">
                  <c:v>-2.1947274265880001E-2</c:v>
                </c:pt>
                <c:pt idx="15">
                  <c:v>-1.2679246423347834E-2</c:v>
                </c:pt>
                <c:pt idx="16">
                  <c:v>-1.8150601880201081E-2</c:v>
                </c:pt>
                <c:pt idx="17">
                  <c:v>-3.2135047861259661E-2</c:v>
                </c:pt>
                <c:pt idx="18">
                  <c:v>-2.8511103455357831E-2</c:v>
                </c:pt>
                <c:pt idx="19">
                  <c:v>-2.6761368005595816E-2</c:v>
                </c:pt>
              </c:numCache>
            </c:numRef>
          </c:val>
        </c:ser>
        <c:ser>
          <c:idx val="2"/>
          <c:order val="2"/>
          <c:tx>
            <c:strRef>
              <c:f>Sheet1!$D$1</c:f>
              <c:strCache>
                <c:ptCount val="1"/>
                <c:pt idx="0">
                  <c:v>Impact na 3 jaar</c:v>
                </c:pt>
              </c:strCache>
            </c:strRef>
          </c:tx>
          <c:spPr>
            <a:ln>
              <a:solidFill>
                <a:srgbClr val="FF0000"/>
              </a:solidFill>
            </a:ln>
          </c:spPr>
          <c:marker>
            <c:symbol val="none"/>
          </c:marker>
          <c:cat>
            <c:strRef>
              <c:f>Sheet1!$A$2:$A$21</c:f>
              <c:strCache>
                <c:ptCount val="17"/>
                <c:pt idx="0">
                  <c:v> '97-'06</c:v>
                </c:pt>
                <c:pt idx="4">
                  <c:v> '98-'07</c:v>
                </c:pt>
                <c:pt idx="8">
                  <c:v> '99-'08</c:v>
                </c:pt>
                <c:pt idx="12">
                  <c:v> '00-'09</c:v>
                </c:pt>
                <c:pt idx="16">
                  <c:v> '01-'10</c:v>
                </c:pt>
              </c:strCache>
            </c:strRef>
          </c:cat>
          <c:val>
            <c:numRef>
              <c:f>Sheet1!$D$2:$D$21</c:f>
              <c:numCache>
                <c:formatCode>General</c:formatCode>
                <c:ptCount val="20"/>
                <c:pt idx="0">
                  <c:v>2.8709342515639776E-2</c:v>
                </c:pt>
                <c:pt idx="1">
                  <c:v>2.5646221494279652E-2</c:v>
                </c:pt>
                <c:pt idx="2">
                  <c:v>2.3415513994655638E-2</c:v>
                </c:pt>
                <c:pt idx="3">
                  <c:v>2.3152654917047454E-2</c:v>
                </c:pt>
                <c:pt idx="4">
                  <c:v>2.30248966582998E-2</c:v>
                </c:pt>
                <c:pt idx="5">
                  <c:v>4.2725199229937914E-3</c:v>
                </c:pt>
                <c:pt idx="6">
                  <c:v>2.5345749366227012E-3</c:v>
                </c:pt>
                <c:pt idx="7">
                  <c:v>3.7104015865095039E-4</c:v>
                </c:pt>
                <c:pt idx="8">
                  <c:v>8.8164088733521748E-3</c:v>
                </c:pt>
                <c:pt idx="9">
                  <c:v>8.1387480539878085E-3</c:v>
                </c:pt>
                <c:pt idx="10">
                  <c:v>-1.6347889028804605E-2</c:v>
                </c:pt>
                <c:pt idx="11">
                  <c:v>-1.9075613199436701E-2</c:v>
                </c:pt>
                <c:pt idx="12">
                  <c:v>-4.3977737357553733E-2</c:v>
                </c:pt>
                <c:pt idx="13">
                  <c:v>-3.1580336324761996E-2</c:v>
                </c:pt>
                <c:pt idx="14">
                  <c:v>-8.6288290546897867E-3</c:v>
                </c:pt>
                <c:pt idx="15">
                  <c:v>-4.7874342254611724E-3</c:v>
                </c:pt>
                <c:pt idx="16">
                  <c:v>-5.6213286911464024E-3</c:v>
                </c:pt>
                <c:pt idx="17">
                  <c:v>-1.0867055236034023E-2</c:v>
                </c:pt>
                <c:pt idx="18">
                  <c:v>-1.1522742865815725E-2</c:v>
                </c:pt>
                <c:pt idx="19">
                  <c:v>-1.0595160034509415E-2</c:v>
                </c:pt>
              </c:numCache>
            </c:numRef>
          </c:val>
        </c:ser>
        <c:marker val="1"/>
        <c:axId val="219077632"/>
        <c:axId val="219087616"/>
      </c:lineChart>
      <c:catAx>
        <c:axId val="219077632"/>
        <c:scaling>
          <c:orientation val="minMax"/>
        </c:scaling>
        <c:axPos val="b"/>
        <c:numFmt formatCode="yyyy" sourceLinked="0"/>
        <c:tickLblPos val="low"/>
        <c:txPr>
          <a:bodyPr rot="-2160000"/>
          <a:lstStyle/>
          <a:p>
            <a:pPr>
              <a:defRPr sz="1200"/>
            </a:pPr>
            <a:endParaRPr lang="nl-BE"/>
          </a:p>
        </c:txPr>
        <c:crossAx val="219087616"/>
        <c:crosses val="autoZero"/>
        <c:auto val="1"/>
        <c:lblAlgn val="ctr"/>
        <c:lblOffset val="100"/>
        <c:tickLblSkip val="4"/>
        <c:tickMarkSkip val="4"/>
      </c:catAx>
      <c:valAx>
        <c:axId val="219087616"/>
        <c:scaling>
          <c:orientation val="minMax"/>
          <c:max val="2.5"/>
          <c:min val="-1.5"/>
        </c:scaling>
        <c:axPos val="l"/>
        <c:majorGridlines/>
        <c:numFmt formatCode="#,##0.0" sourceLinked="0"/>
        <c:tickLblPos val="nextTo"/>
        <c:txPr>
          <a:bodyPr/>
          <a:lstStyle/>
          <a:p>
            <a:pPr>
              <a:defRPr sz="1200"/>
            </a:pPr>
            <a:endParaRPr lang="nl-BE"/>
          </a:p>
        </c:txPr>
        <c:crossAx val="219077632"/>
        <c:crosses val="autoZero"/>
        <c:crossBetween val="between"/>
      </c:valAx>
      <c:spPr>
        <a:solidFill>
          <a:srgbClr val="FFFFFF"/>
        </a:solidFill>
      </c:spPr>
    </c:plotArea>
    <c:plotVisOnly val="1"/>
  </c:chart>
  <c:txPr>
    <a:bodyPr/>
    <a:lstStyle/>
    <a:p>
      <a:pPr>
        <a:defRPr sz="1800"/>
      </a:pPr>
      <a:endParaRPr lang="nl-BE"/>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a:pPr>
            <a:r>
              <a:rPr lang="nl-BE" sz="1600" smtClean="0"/>
              <a:t>België</a:t>
            </a:r>
            <a:r>
              <a:t>: alternatieve maatstaf</a:t>
            </a:r>
            <a:endParaRPr lang="nl-BE"/>
          </a:p>
        </c:rich>
      </c:tx>
      <c:overlay val="1"/>
    </c:title>
    <c:plotArea>
      <c:layout>
        <c:manualLayout>
          <c:layoutTarget val="inner"/>
          <c:xMode val="edge"/>
          <c:yMode val="edge"/>
          <c:x val="8.6790005250641067E-2"/>
          <c:y val="0.15135773317591544"/>
          <c:w val="0.87695124378935874"/>
          <c:h val="0.48009073246009526"/>
        </c:manualLayout>
      </c:layout>
      <c:lineChart>
        <c:grouping val="stacked"/>
        <c:ser>
          <c:idx val="0"/>
          <c:order val="0"/>
          <c:tx>
            <c:strRef>
              <c:f>Sheet1!$B$1</c:f>
              <c:strCache>
                <c:ptCount val="1"/>
                <c:pt idx="0">
                  <c:v>Impact na 1 jaar</c:v>
                </c:pt>
              </c:strCache>
            </c:strRef>
          </c:tx>
          <c:marker>
            <c:symbol val="none"/>
          </c:marker>
          <c:cat>
            <c:strRef>
              <c:f>Sheet1!$A$2:$A$13</c:f>
              <c:strCache>
                <c:ptCount val="9"/>
                <c:pt idx="0">
                  <c:v> '99-'08</c:v>
                </c:pt>
                <c:pt idx="4">
                  <c:v> '00-'09</c:v>
                </c:pt>
                <c:pt idx="8">
                  <c:v> '01-'10</c:v>
                </c:pt>
              </c:strCache>
            </c:strRef>
          </c:cat>
          <c:val>
            <c:numRef>
              <c:f>Sheet1!$B$2:$B$13</c:f>
              <c:numCache>
                <c:formatCode>General</c:formatCode>
                <c:ptCount val="12"/>
                <c:pt idx="0">
                  <c:v>-2.6538558849295287E-2</c:v>
                </c:pt>
                <c:pt idx="1">
                  <c:v>-0.11339134767409989</c:v>
                </c:pt>
                <c:pt idx="2">
                  <c:v>7.2682707636534033E-2</c:v>
                </c:pt>
                <c:pt idx="3">
                  <c:v>0.17333088883586659</c:v>
                </c:pt>
                <c:pt idx="4">
                  <c:v>0.39819900441504846</c:v>
                </c:pt>
                <c:pt idx="5">
                  <c:v>0.56379670154689165</c:v>
                </c:pt>
                <c:pt idx="6">
                  <c:v>0.64655402841218645</c:v>
                </c:pt>
                <c:pt idx="7">
                  <c:v>0.7415240307626455</c:v>
                </c:pt>
                <c:pt idx="8">
                  <c:v>0.73428636454651652</c:v>
                </c:pt>
                <c:pt idx="9">
                  <c:v>1.0082398993504378</c:v>
                </c:pt>
                <c:pt idx="10">
                  <c:v>1.0128653032166379</c:v>
                </c:pt>
                <c:pt idx="11">
                  <c:v>1.0233534170797274</c:v>
                </c:pt>
              </c:numCache>
            </c:numRef>
          </c:val>
        </c:ser>
        <c:ser>
          <c:idx val="1"/>
          <c:order val="1"/>
          <c:tx>
            <c:strRef>
              <c:f>Sheet1!$C$1</c:f>
              <c:strCache>
                <c:ptCount val="1"/>
                <c:pt idx="0">
                  <c:v>Impact na 2 jaar</c:v>
                </c:pt>
              </c:strCache>
            </c:strRef>
          </c:tx>
          <c:marker>
            <c:symbol val="none"/>
          </c:marker>
          <c:cat>
            <c:strRef>
              <c:f>Sheet1!$A$2:$A$13</c:f>
              <c:strCache>
                <c:ptCount val="9"/>
                <c:pt idx="0">
                  <c:v> '99-'08</c:v>
                </c:pt>
                <c:pt idx="4">
                  <c:v> '00-'09</c:v>
                </c:pt>
                <c:pt idx="8">
                  <c:v> '01-'10</c:v>
                </c:pt>
              </c:strCache>
            </c:strRef>
          </c:cat>
          <c:val>
            <c:numRef>
              <c:f>Sheet1!$C$2:$C$13</c:f>
              <c:numCache>
                <c:formatCode>General</c:formatCode>
                <c:ptCount val="12"/>
                <c:pt idx="0">
                  <c:v>-0.23670035096450001</c:v>
                </c:pt>
                <c:pt idx="1">
                  <c:v>-0.25411856682804762</c:v>
                </c:pt>
                <c:pt idx="2">
                  <c:v>-0.5663589316873936</c:v>
                </c:pt>
                <c:pt idx="3">
                  <c:v>-0.65172763447386606</c:v>
                </c:pt>
                <c:pt idx="4">
                  <c:v>-0.66739345038678366</c:v>
                </c:pt>
                <c:pt idx="5">
                  <c:v>-0.66018761979453722</c:v>
                </c:pt>
                <c:pt idx="6">
                  <c:v>-0.65236187677369095</c:v>
                </c:pt>
                <c:pt idx="7">
                  <c:v>-0.52603905359842529</c:v>
                </c:pt>
                <c:pt idx="8">
                  <c:v>-0.52008794694582516</c:v>
                </c:pt>
                <c:pt idx="9">
                  <c:v>-0.42651543414177484</c:v>
                </c:pt>
                <c:pt idx="10">
                  <c:v>-0.43023808631191862</c:v>
                </c:pt>
                <c:pt idx="11">
                  <c:v>-0.42889786341026925</c:v>
                </c:pt>
              </c:numCache>
            </c:numRef>
          </c:val>
        </c:ser>
        <c:ser>
          <c:idx val="2"/>
          <c:order val="2"/>
          <c:tx>
            <c:strRef>
              <c:f>Sheet1!$D$1</c:f>
              <c:strCache>
                <c:ptCount val="1"/>
                <c:pt idx="0">
                  <c:v>Impact na 3 jaar</c:v>
                </c:pt>
              </c:strCache>
            </c:strRef>
          </c:tx>
          <c:spPr>
            <a:ln>
              <a:solidFill>
                <a:srgbClr val="FF0000"/>
              </a:solidFill>
            </a:ln>
          </c:spPr>
          <c:marker>
            <c:symbol val="none"/>
          </c:marker>
          <c:cat>
            <c:strRef>
              <c:f>Sheet1!$A$2:$A$13</c:f>
              <c:strCache>
                <c:ptCount val="9"/>
                <c:pt idx="0">
                  <c:v> '99-'08</c:v>
                </c:pt>
                <c:pt idx="4">
                  <c:v> '00-'09</c:v>
                </c:pt>
                <c:pt idx="8">
                  <c:v> '01-'10</c:v>
                </c:pt>
              </c:strCache>
            </c:strRef>
          </c:cat>
          <c:val>
            <c:numRef>
              <c:f>Sheet1!$D$2:$D$13</c:f>
              <c:numCache>
                <c:formatCode>General</c:formatCode>
                <c:ptCount val="12"/>
                <c:pt idx="0">
                  <c:v>6.3248026465478557E-2</c:v>
                </c:pt>
                <c:pt idx="1">
                  <c:v>3.1295356818360452E-2</c:v>
                </c:pt>
                <c:pt idx="2">
                  <c:v>0.17482178282110061</c:v>
                </c:pt>
                <c:pt idx="3">
                  <c:v>0.27409990564911885</c:v>
                </c:pt>
                <c:pt idx="4">
                  <c:v>0.40922607205160832</c:v>
                </c:pt>
                <c:pt idx="5">
                  <c:v>0.36742423628743992</c:v>
                </c:pt>
                <c:pt idx="6">
                  <c:v>0.31684278222029894</c:v>
                </c:pt>
                <c:pt idx="7">
                  <c:v>0.25166140453881619</c:v>
                </c:pt>
                <c:pt idx="8">
                  <c:v>0.25009515712206443</c:v>
                </c:pt>
                <c:pt idx="9">
                  <c:v>0.16852037561201932</c:v>
                </c:pt>
                <c:pt idx="10">
                  <c:v>0.16695143027737752</c:v>
                </c:pt>
                <c:pt idx="11">
                  <c:v>0.16581249703026787</c:v>
                </c:pt>
              </c:numCache>
            </c:numRef>
          </c:val>
        </c:ser>
        <c:marker val="1"/>
        <c:axId val="219134592"/>
        <c:axId val="219140480"/>
      </c:lineChart>
      <c:catAx>
        <c:axId val="219134592"/>
        <c:scaling>
          <c:orientation val="minMax"/>
          <c:min val="1"/>
        </c:scaling>
        <c:axPos val="b"/>
        <c:numFmt formatCode="yyyy" sourceLinked="1"/>
        <c:tickLblPos val="low"/>
        <c:txPr>
          <a:bodyPr rot="-1980000"/>
          <a:lstStyle/>
          <a:p>
            <a:pPr>
              <a:defRPr sz="1200"/>
            </a:pPr>
            <a:endParaRPr lang="nl-BE"/>
          </a:p>
        </c:txPr>
        <c:crossAx val="219140480"/>
        <c:crosses val="autoZero"/>
        <c:auto val="1"/>
        <c:lblAlgn val="ctr"/>
        <c:lblOffset val="100"/>
        <c:tickLblSkip val="4"/>
        <c:tickMarkSkip val="4"/>
      </c:catAx>
      <c:valAx>
        <c:axId val="219140480"/>
        <c:scaling>
          <c:orientation val="minMax"/>
          <c:max val="2.5"/>
          <c:min val="-0.5"/>
        </c:scaling>
        <c:axPos val="l"/>
        <c:majorGridlines/>
        <c:numFmt formatCode="#,##0.0" sourceLinked="0"/>
        <c:tickLblPos val="nextTo"/>
        <c:txPr>
          <a:bodyPr/>
          <a:lstStyle/>
          <a:p>
            <a:pPr>
              <a:defRPr sz="1200"/>
            </a:pPr>
            <a:endParaRPr lang="nl-BE"/>
          </a:p>
        </c:txPr>
        <c:crossAx val="219134592"/>
        <c:crosses val="autoZero"/>
        <c:crossBetween val="between"/>
      </c:valAx>
      <c:spPr>
        <a:solidFill>
          <a:srgbClr val="FFFFFF"/>
        </a:solidFill>
      </c:spPr>
    </c:plotArea>
    <c:plotVisOnly val="1"/>
  </c:chart>
  <c:txPr>
    <a:bodyPr/>
    <a:lstStyle/>
    <a:p>
      <a:pPr>
        <a:defRPr sz="1400"/>
      </a:pPr>
      <a:endParaRPr lang="nl-BE"/>
    </a:p>
  </c:txPr>
  <c:externalData r:id="rId1"/>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600"/>
            </a:pPr>
            <a:r>
              <a:rPr lang="nl-BE" sz="1600" smtClean="0"/>
              <a:t>Frankrijk</a:t>
            </a:r>
            <a:endParaRPr lang="nl-BE" sz="1600"/>
          </a:p>
        </c:rich>
      </c:tx>
    </c:title>
    <c:plotArea>
      <c:layout/>
      <c:lineChart>
        <c:grouping val="stacked"/>
        <c:ser>
          <c:idx val="0"/>
          <c:order val="0"/>
          <c:tx>
            <c:strRef>
              <c:f>Sheet1!$B$1</c:f>
              <c:strCache>
                <c:ptCount val="1"/>
                <c:pt idx="0">
                  <c:v>Impact na 1 jaar</c:v>
                </c:pt>
              </c:strCache>
            </c:strRef>
          </c:tx>
          <c:marker>
            <c:symbol val="none"/>
          </c:marker>
          <c:cat>
            <c:strRef>
              <c:f>Sheet1!$A$2:$A$21</c:f>
              <c:strCache>
                <c:ptCount val="17"/>
                <c:pt idx="0">
                  <c:v> '97-'06</c:v>
                </c:pt>
                <c:pt idx="4">
                  <c:v> '98-'07</c:v>
                </c:pt>
                <c:pt idx="8">
                  <c:v> '99-'08</c:v>
                </c:pt>
                <c:pt idx="12">
                  <c:v> '00-'09</c:v>
                </c:pt>
                <c:pt idx="16">
                  <c:v> '01-'10</c:v>
                </c:pt>
              </c:strCache>
            </c:strRef>
          </c:cat>
          <c:val>
            <c:numRef>
              <c:f>Sheet1!$B$2:$B$21</c:f>
              <c:numCache>
                <c:formatCode>General</c:formatCode>
                <c:ptCount val="20"/>
                <c:pt idx="0">
                  <c:v>1.7992721305172505E-2</c:v>
                </c:pt>
                <c:pt idx="1">
                  <c:v>2.1097781141350261E-2</c:v>
                </c:pt>
                <c:pt idx="2">
                  <c:v>9.8880436325064747E-4</c:v>
                </c:pt>
                <c:pt idx="3">
                  <c:v>1.0598932399683875E-2</c:v>
                </c:pt>
                <c:pt idx="4">
                  <c:v>1.4573417408688533E-2</c:v>
                </c:pt>
                <c:pt idx="5">
                  <c:v>5.7378888706000497E-2</c:v>
                </c:pt>
                <c:pt idx="6">
                  <c:v>-1.5821078309664571E-2</c:v>
                </c:pt>
                <c:pt idx="7">
                  <c:v>3.749376318514E-2</c:v>
                </c:pt>
                <c:pt idx="8">
                  <c:v>7.6797540803389512E-3</c:v>
                </c:pt>
                <c:pt idx="9">
                  <c:v>-0.15222263880210457</c:v>
                </c:pt>
                <c:pt idx="10">
                  <c:v>-0.20992888955479683</c:v>
                </c:pt>
                <c:pt idx="11">
                  <c:v>-0.23310633447168044</c:v>
                </c:pt>
                <c:pt idx="12">
                  <c:v>-0.23116172497600368</c:v>
                </c:pt>
                <c:pt idx="13">
                  <c:v>-0.24397840128138037</c:v>
                </c:pt>
                <c:pt idx="14">
                  <c:v>-0.16327408184736841</c:v>
                </c:pt>
                <c:pt idx="15">
                  <c:v>-0.12470150931940439</c:v>
                </c:pt>
                <c:pt idx="16">
                  <c:v>-8.0628980778558207E-2</c:v>
                </c:pt>
                <c:pt idx="17">
                  <c:v>0.14267364776500188</c:v>
                </c:pt>
                <c:pt idx="18">
                  <c:v>-3.4775945850396416E-2</c:v>
                </c:pt>
                <c:pt idx="19">
                  <c:v>-3.4137657601261986E-2</c:v>
                </c:pt>
              </c:numCache>
            </c:numRef>
          </c:val>
        </c:ser>
        <c:ser>
          <c:idx val="1"/>
          <c:order val="1"/>
          <c:tx>
            <c:strRef>
              <c:f>Sheet1!$C$1</c:f>
              <c:strCache>
                <c:ptCount val="1"/>
                <c:pt idx="0">
                  <c:v>Impact na 2 jaar</c:v>
                </c:pt>
              </c:strCache>
            </c:strRef>
          </c:tx>
          <c:marker>
            <c:symbol val="none"/>
          </c:marker>
          <c:cat>
            <c:strRef>
              <c:f>Sheet1!$A$2:$A$21</c:f>
              <c:strCache>
                <c:ptCount val="17"/>
                <c:pt idx="0">
                  <c:v> '97-'06</c:v>
                </c:pt>
                <c:pt idx="4">
                  <c:v> '98-'07</c:v>
                </c:pt>
                <c:pt idx="8">
                  <c:v> '99-'08</c:v>
                </c:pt>
                <c:pt idx="12">
                  <c:v> '00-'09</c:v>
                </c:pt>
                <c:pt idx="16">
                  <c:v> '01-'10</c:v>
                </c:pt>
              </c:strCache>
            </c:strRef>
          </c:cat>
          <c:val>
            <c:numRef>
              <c:f>Sheet1!$C$2:$C$21</c:f>
              <c:numCache>
                <c:formatCode>General</c:formatCode>
                <c:ptCount val="20"/>
                <c:pt idx="0">
                  <c:v>0.130915468683547</c:v>
                </c:pt>
                <c:pt idx="1">
                  <c:v>0.12471171740514712</c:v>
                </c:pt>
                <c:pt idx="2">
                  <c:v>0.14458771829102129</c:v>
                </c:pt>
                <c:pt idx="3">
                  <c:v>0.15038227942751772</c:v>
                </c:pt>
                <c:pt idx="4">
                  <c:v>0.14708735441029777</c:v>
                </c:pt>
                <c:pt idx="5">
                  <c:v>0.17279508039291683</c:v>
                </c:pt>
                <c:pt idx="6">
                  <c:v>0.10126729169876335</c:v>
                </c:pt>
                <c:pt idx="7">
                  <c:v>0.13472544368147002</c:v>
                </c:pt>
                <c:pt idx="8">
                  <c:v>0.11370273841137117</c:v>
                </c:pt>
                <c:pt idx="9">
                  <c:v>-5.1624988555972057E-2</c:v>
                </c:pt>
                <c:pt idx="10">
                  <c:v>-5.4785770915979914E-2</c:v>
                </c:pt>
                <c:pt idx="11">
                  <c:v>-3.0983391014233252E-2</c:v>
                </c:pt>
                <c:pt idx="12">
                  <c:v>-2.3155108626065096E-2</c:v>
                </c:pt>
                <c:pt idx="13">
                  <c:v>-5.3640665717646273E-2</c:v>
                </c:pt>
                <c:pt idx="14">
                  <c:v>-8.8594004166755794E-3</c:v>
                </c:pt>
                <c:pt idx="15">
                  <c:v>-1.2481071772222381E-2</c:v>
                </c:pt>
                <c:pt idx="16">
                  <c:v>1.6959597332795763E-2</c:v>
                </c:pt>
                <c:pt idx="17">
                  <c:v>0.19630572756021589</c:v>
                </c:pt>
                <c:pt idx="18">
                  <c:v>3.9939617689094577E-2</c:v>
                </c:pt>
                <c:pt idx="19">
                  <c:v>3.9688564255685004E-2</c:v>
                </c:pt>
              </c:numCache>
            </c:numRef>
          </c:val>
        </c:ser>
        <c:ser>
          <c:idx val="2"/>
          <c:order val="2"/>
          <c:tx>
            <c:strRef>
              <c:f>Sheet1!$D$1</c:f>
              <c:strCache>
                <c:ptCount val="1"/>
                <c:pt idx="0">
                  <c:v>Impact na 3 jaar</c:v>
                </c:pt>
              </c:strCache>
            </c:strRef>
          </c:tx>
          <c:spPr>
            <a:ln>
              <a:solidFill>
                <a:srgbClr val="FF0000"/>
              </a:solidFill>
            </a:ln>
          </c:spPr>
          <c:marker>
            <c:symbol val="none"/>
          </c:marker>
          <c:cat>
            <c:strRef>
              <c:f>Sheet1!$A$2:$A$21</c:f>
              <c:strCache>
                <c:ptCount val="17"/>
                <c:pt idx="0">
                  <c:v> '97-'06</c:v>
                </c:pt>
                <c:pt idx="4">
                  <c:v> '98-'07</c:v>
                </c:pt>
                <c:pt idx="8">
                  <c:v> '99-'08</c:v>
                </c:pt>
                <c:pt idx="12">
                  <c:v> '00-'09</c:v>
                </c:pt>
                <c:pt idx="16">
                  <c:v> '01-'10</c:v>
                </c:pt>
              </c:strCache>
            </c:strRef>
          </c:cat>
          <c:val>
            <c:numRef>
              <c:f>Sheet1!$D$2:$D$21</c:f>
              <c:numCache>
                <c:formatCode>General</c:formatCode>
                <c:ptCount val="20"/>
                <c:pt idx="0">
                  <c:v>4.2443478442199464E-2</c:v>
                </c:pt>
                <c:pt idx="1">
                  <c:v>3.8906997487891642E-2</c:v>
                </c:pt>
                <c:pt idx="2">
                  <c:v>5.7712147642867112E-2</c:v>
                </c:pt>
                <c:pt idx="3">
                  <c:v>6.3212646441153084E-2</c:v>
                </c:pt>
                <c:pt idx="4">
                  <c:v>6.2593251275144104E-2</c:v>
                </c:pt>
                <c:pt idx="5">
                  <c:v>8.5353730019616852E-2</c:v>
                </c:pt>
                <c:pt idx="6">
                  <c:v>3.8823282087614187E-2</c:v>
                </c:pt>
                <c:pt idx="7">
                  <c:v>6.4620206829572438E-2</c:v>
                </c:pt>
                <c:pt idx="8">
                  <c:v>5.2049248060543465E-2</c:v>
                </c:pt>
                <c:pt idx="9">
                  <c:v>-1.1227379602194281E-2</c:v>
                </c:pt>
                <c:pt idx="10">
                  <c:v>-8.4065349419090388E-3</c:v>
                </c:pt>
                <c:pt idx="11">
                  <c:v>-1.1551203249003145E-3</c:v>
                </c:pt>
                <c:pt idx="12">
                  <c:v>-2.9129110032818191E-3</c:v>
                </c:pt>
                <c:pt idx="13">
                  <c:v>-6.3900436943489331E-3</c:v>
                </c:pt>
                <c:pt idx="14">
                  <c:v>1.1211567928931365E-3</c:v>
                </c:pt>
                <c:pt idx="15">
                  <c:v>1.6577588451129961E-3</c:v>
                </c:pt>
                <c:pt idx="16">
                  <c:v>5.3618391989957714E-3</c:v>
                </c:pt>
                <c:pt idx="17">
                  <c:v>6.8180356705335621E-2</c:v>
                </c:pt>
                <c:pt idx="18">
                  <c:v>1.2585224069647561E-3</c:v>
                </c:pt>
                <c:pt idx="19">
                  <c:v>1.2714925070097041E-3</c:v>
                </c:pt>
              </c:numCache>
            </c:numRef>
          </c:val>
        </c:ser>
        <c:marker val="1"/>
        <c:axId val="219756032"/>
        <c:axId val="219757568"/>
      </c:lineChart>
      <c:catAx>
        <c:axId val="219756032"/>
        <c:scaling>
          <c:orientation val="minMax"/>
        </c:scaling>
        <c:axPos val="b"/>
        <c:numFmt formatCode="yyyy" sourceLinked="0"/>
        <c:tickLblPos val="low"/>
        <c:txPr>
          <a:bodyPr rot="-2160000"/>
          <a:lstStyle/>
          <a:p>
            <a:pPr>
              <a:defRPr sz="1200"/>
            </a:pPr>
            <a:endParaRPr lang="nl-BE"/>
          </a:p>
        </c:txPr>
        <c:crossAx val="219757568"/>
        <c:crosses val="autoZero"/>
        <c:auto val="1"/>
        <c:lblAlgn val="ctr"/>
        <c:lblOffset val="100"/>
        <c:tickLblSkip val="4"/>
        <c:tickMarkSkip val="4"/>
      </c:catAx>
      <c:valAx>
        <c:axId val="219757568"/>
        <c:scaling>
          <c:orientation val="minMax"/>
          <c:max val="2.5"/>
          <c:min val="-1.5"/>
        </c:scaling>
        <c:axPos val="l"/>
        <c:majorGridlines/>
        <c:numFmt formatCode="#,##0.0" sourceLinked="0"/>
        <c:tickLblPos val="low"/>
        <c:txPr>
          <a:bodyPr/>
          <a:lstStyle/>
          <a:p>
            <a:pPr>
              <a:defRPr sz="1200"/>
            </a:pPr>
            <a:endParaRPr lang="nl-BE"/>
          </a:p>
        </c:txPr>
        <c:crossAx val="219756032"/>
        <c:crosses val="autoZero"/>
        <c:crossBetween val="between"/>
      </c:valAx>
      <c:spPr>
        <a:solidFill>
          <a:srgbClr val="FFFFFF"/>
        </a:solidFill>
      </c:spPr>
    </c:plotArea>
    <c:plotVisOnly val="1"/>
  </c:chart>
  <c:txPr>
    <a:bodyPr/>
    <a:lstStyle/>
    <a:p>
      <a:pPr>
        <a:defRPr sz="1800"/>
      </a:pPr>
      <a:endParaRPr lang="nl-BE"/>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600"/>
            </a:pPr>
            <a:r>
              <a:rPr lang="nl-BE" sz="1600" smtClean="0"/>
              <a:t>België</a:t>
            </a:r>
            <a:endParaRPr lang="nl-BE" sz="1600"/>
          </a:p>
        </c:rich>
      </c:tx>
      <c:overlay val="1"/>
    </c:title>
    <c:plotArea>
      <c:layout>
        <c:manualLayout>
          <c:layoutTarget val="inner"/>
          <c:xMode val="edge"/>
          <c:yMode val="edge"/>
          <c:x val="0.12527385479317588"/>
          <c:y val="0.13296209874592577"/>
          <c:w val="0.83846739424682359"/>
          <c:h val="0.48336900036256641"/>
        </c:manualLayout>
      </c:layout>
      <c:lineChart>
        <c:grouping val="stacked"/>
        <c:ser>
          <c:idx val="0"/>
          <c:order val="0"/>
          <c:tx>
            <c:strRef>
              <c:f>Sheet1!$B$1</c:f>
              <c:strCache>
                <c:ptCount val="1"/>
                <c:pt idx="0">
                  <c:v>Impact na 1 jaar</c:v>
                </c:pt>
              </c:strCache>
            </c:strRef>
          </c:tx>
          <c:marker>
            <c:symbol val="none"/>
          </c:marker>
          <c:cat>
            <c:strRef>
              <c:f>Sheet1!$A$2:$A$97</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Sheet1!$B$2:$B$97</c:f>
              <c:numCache>
                <c:formatCode>General</c:formatCode>
                <c:ptCount val="96"/>
                <c:pt idx="0">
                  <c:v>0.32195120956619772</c:v>
                </c:pt>
                <c:pt idx="1">
                  <c:v>0.35629161216776711</c:v>
                </c:pt>
                <c:pt idx="2">
                  <c:v>0.3271326441590135</c:v>
                </c:pt>
                <c:pt idx="3">
                  <c:v>0.32648910260412295</c:v>
                </c:pt>
                <c:pt idx="4">
                  <c:v>0.31907946234081208</c:v>
                </c:pt>
                <c:pt idx="5">
                  <c:v>0.33931667939321386</c:v>
                </c:pt>
                <c:pt idx="6">
                  <c:v>0.36720294742607634</c:v>
                </c:pt>
                <c:pt idx="7">
                  <c:v>0.40100015599375138</c:v>
                </c:pt>
                <c:pt idx="8">
                  <c:v>0.46258794041421902</c:v>
                </c:pt>
                <c:pt idx="9">
                  <c:v>0.37801953123636833</c:v>
                </c:pt>
                <c:pt idx="10">
                  <c:v>0.3471418537191453</c:v>
                </c:pt>
                <c:pt idx="11">
                  <c:v>0.39085825594611595</c:v>
                </c:pt>
                <c:pt idx="12">
                  <c:v>0.35610962249373279</c:v>
                </c:pt>
                <c:pt idx="13">
                  <c:v>0.37902286703655746</c:v>
                </c:pt>
                <c:pt idx="14">
                  <c:v>0.38404870340155495</c:v>
                </c:pt>
                <c:pt idx="15">
                  <c:v>0.37974464309266442</c:v>
                </c:pt>
                <c:pt idx="16">
                  <c:v>0.37794526902954401</c:v>
                </c:pt>
                <c:pt idx="17">
                  <c:v>0.39597472454688692</c:v>
                </c:pt>
                <c:pt idx="18">
                  <c:v>0.48450725636285302</c:v>
                </c:pt>
                <c:pt idx="19">
                  <c:v>0.52197274546058325</c:v>
                </c:pt>
                <c:pt idx="20">
                  <c:v>0.51760305863739664</c:v>
                </c:pt>
                <c:pt idx="21">
                  <c:v>0.50795692687769856</c:v>
                </c:pt>
                <c:pt idx="22">
                  <c:v>0.49314880965830798</c:v>
                </c:pt>
                <c:pt idx="23">
                  <c:v>0.47755420426111983</c:v>
                </c:pt>
                <c:pt idx="24">
                  <c:v>0.46929441792232812</c:v>
                </c:pt>
                <c:pt idx="25">
                  <c:v>0.44963289624051994</c:v>
                </c:pt>
                <c:pt idx="26">
                  <c:v>0.43570362565027032</c:v>
                </c:pt>
                <c:pt idx="27">
                  <c:v>0.45282937777590526</c:v>
                </c:pt>
                <c:pt idx="28">
                  <c:v>0.46095329017976278</c:v>
                </c:pt>
                <c:pt idx="29">
                  <c:v>0.46600703513535202</c:v>
                </c:pt>
                <c:pt idx="30">
                  <c:v>0.42257242398444733</c:v>
                </c:pt>
                <c:pt idx="31">
                  <c:v>0.41520959192752982</c:v>
                </c:pt>
                <c:pt idx="32">
                  <c:v>0.42433341801436508</c:v>
                </c:pt>
                <c:pt idx="33">
                  <c:v>0.46817684361149858</c:v>
                </c:pt>
                <c:pt idx="34">
                  <c:v>0.44669873085310463</c:v>
                </c:pt>
                <c:pt idx="35">
                  <c:v>0.17567402559882905</c:v>
                </c:pt>
                <c:pt idx="36">
                  <c:v>-2.5923260881692192E-2</c:v>
                </c:pt>
                <c:pt idx="37">
                  <c:v>-2.6685600042305201E-2</c:v>
                </c:pt>
                <c:pt idx="38">
                  <c:v>-3.3254842712224175E-2</c:v>
                </c:pt>
                <c:pt idx="39">
                  <c:v>9.187031944458128E-3</c:v>
                </c:pt>
                <c:pt idx="40">
                  <c:v>2.1600445929594612E-2</c:v>
                </c:pt>
                <c:pt idx="41">
                  <c:v>-1.1969597764145901E-2</c:v>
                </c:pt>
                <c:pt idx="42">
                  <c:v>-5.93590242477844E-2</c:v>
                </c:pt>
                <c:pt idx="43">
                  <c:v>-6.3295665295847681E-2</c:v>
                </c:pt>
                <c:pt idx="44">
                  <c:v>-1.9074232168149831E-2</c:v>
                </c:pt>
                <c:pt idx="45">
                  <c:v>2.4491616880176498E-2</c:v>
                </c:pt>
                <c:pt idx="46">
                  <c:v>9.6349914308815187E-3</c:v>
                </c:pt>
                <c:pt idx="47">
                  <c:v>-9.1538521070504628E-2</c:v>
                </c:pt>
                <c:pt idx="48">
                  <c:v>-0.13992577104903342</c:v>
                </c:pt>
                <c:pt idx="49">
                  <c:v>-0.17277187513356518</c:v>
                </c:pt>
                <c:pt idx="50">
                  <c:v>-0.18074809161716443</c:v>
                </c:pt>
                <c:pt idx="51">
                  <c:v>-0.25340042914696137</c:v>
                </c:pt>
                <c:pt idx="52">
                  <c:v>-0.24843503938063669</c:v>
                </c:pt>
                <c:pt idx="53">
                  <c:v>-0.35394212663267532</c:v>
                </c:pt>
                <c:pt idx="54">
                  <c:v>-0.26248594106626738</c:v>
                </c:pt>
                <c:pt idx="55">
                  <c:v>-0.29085585501991834</c:v>
                </c:pt>
                <c:pt idx="56">
                  <c:v>-0.23189676348248794</c:v>
                </c:pt>
                <c:pt idx="57">
                  <c:v>-0.2223249909133293</c:v>
                </c:pt>
                <c:pt idx="58">
                  <c:v>-0.13880937572199994</c:v>
                </c:pt>
                <c:pt idx="59">
                  <c:v>-0.15044588790180502</c:v>
                </c:pt>
                <c:pt idx="60">
                  <c:v>-0.26475855576189866</c:v>
                </c:pt>
                <c:pt idx="61">
                  <c:v>-0.26231285192216652</c:v>
                </c:pt>
                <c:pt idx="62">
                  <c:v>-0.24848243925947763</c:v>
                </c:pt>
                <c:pt idx="63">
                  <c:v>-0.26489790536746655</c:v>
                </c:pt>
                <c:pt idx="64">
                  <c:v>-0.26620281310066557</c:v>
                </c:pt>
                <c:pt idx="65">
                  <c:v>-0.28983884733276116</c:v>
                </c:pt>
                <c:pt idx="66">
                  <c:v>-0.26396427355656882</c:v>
                </c:pt>
                <c:pt idx="67">
                  <c:v>-0.22923703880757973</c:v>
                </c:pt>
                <c:pt idx="68">
                  <c:v>-0.1694841564398572</c:v>
                </c:pt>
                <c:pt idx="69">
                  <c:v>-0.17772383709929618</c:v>
                </c:pt>
                <c:pt idx="70">
                  <c:v>-0.27156610258408581</c:v>
                </c:pt>
                <c:pt idx="71">
                  <c:v>-0.25078296797868388</c:v>
                </c:pt>
                <c:pt idx="72">
                  <c:v>-0.2285367221033652</c:v>
                </c:pt>
                <c:pt idx="73">
                  <c:v>-0.21302525040103451</c:v>
                </c:pt>
                <c:pt idx="74">
                  <c:v>-0.20394085132971845</c:v>
                </c:pt>
                <c:pt idx="75">
                  <c:v>-0.21137738988432597</c:v>
                </c:pt>
                <c:pt idx="76">
                  <c:v>-0.21835020310996894</c:v>
                </c:pt>
                <c:pt idx="77">
                  <c:v>-0.29957107240477882</c:v>
                </c:pt>
                <c:pt idx="78">
                  <c:v>-0.28975479127106613</c:v>
                </c:pt>
                <c:pt idx="79">
                  <c:v>-0.27867730692492532</c:v>
                </c:pt>
                <c:pt idx="80">
                  <c:v>-0.27127319810642903</c:v>
                </c:pt>
                <c:pt idx="81">
                  <c:v>-5.2505393404213854E-2</c:v>
                </c:pt>
                <c:pt idx="82">
                  <c:v>0.13532736190883338</c:v>
                </c:pt>
                <c:pt idx="83">
                  <c:v>9.794143980654943E-2</c:v>
                </c:pt>
                <c:pt idx="84">
                  <c:v>-3.9690648671558892E-3</c:v>
                </c:pt>
                <c:pt idx="85">
                  <c:v>0.14347610592506621</c:v>
                </c:pt>
                <c:pt idx="86">
                  <c:v>0.37669632106496842</c:v>
                </c:pt>
                <c:pt idx="87">
                  <c:v>0.36197175430681588</c:v>
                </c:pt>
                <c:pt idx="88">
                  <c:v>0.72697544871383069</c:v>
                </c:pt>
                <c:pt idx="89">
                  <c:v>0.94396261472316789</c:v>
                </c:pt>
                <c:pt idx="90">
                  <c:v>0.97947254638449288</c:v>
                </c:pt>
                <c:pt idx="91">
                  <c:v>1.2224950842292528</c:v>
                </c:pt>
                <c:pt idx="92">
                  <c:v>1.2313076165556438</c:v>
                </c:pt>
                <c:pt idx="93">
                  <c:v>1.5168867620842779</c:v>
                </c:pt>
                <c:pt idx="94">
                  <c:v>1.8094399385087245</c:v>
                </c:pt>
                <c:pt idx="95">
                  <c:v>1.9113052802538517</c:v>
                </c:pt>
              </c:numCache>
            </c:numRef>
          </c:val>
        </c:ser>
        <c:ser>
          <c:idx val="1"/>
          <c:order val="1"/>
          <c:tx>
            <c:strRef>
              <c:f>Sheet1!$C$1</c:f>
              <c:strCache>
                <c:ptCount val="1"/>
                <c:pt idx="0">
                  <c:v>na 2 jaar</c:v>
                </c:pt>
              </c:strCache>
            </c:strRef>
          </c:tx>
          <c:marker>
            <c:symbol val="none"/>
          </c:marker>
          <c:cat>
            <c:strRef>
              <c:f>Sheet1!$A$2:$A$97</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Sheet1!$C$2:$C$97</c:f>
              <c:numCache>
                <c:formatCode>General</c:formatCode>
                <c:ptCount val="96"/>
                <c:pt idx="0">
                  <c:v>0.66030637045511964</c:v>
                </c:pt>
                <c:pt idx="1">
                  <c:v>0.67015968775480572</c:v>
                </c:pt>
                <c:pt idx="2">
                  <c:v>0.64362532436191677</c:v>
                </c:pt>
                <c:pt idx="3">
                  <c:v>0.64288265236420461</c:v>
                </c:pt>
                <c:pt idx="4">
                  <c:v>0.62089199488053848</c:v>
                </c:pt>
                <c:pt idx="5">
                  <c:v>0.62238220924717369</c:v>
                </c:pt>
                <c:pt idx="6">
                  <c:v>0.63885850619166062</c:v>
                </c:pt>
                <c:pt idx="7">
                  <c:v>0.65756963905801724</c:v>
                </c:pt>
                <c:pt idx="8">
                  <c:v>0.70125985473765029</c:v>
                </c:pt>
                <c:pt idx="9">
                  <c:v>0.53305745803428461</c:v>
                </c:pt>
                <c:pt idx="10">
                  <c:v>0.48168440766152998</c:v>
                </c:pt>
                <c:pt idx="11">
                  <c:v>0.49233369431826135</c:v>
                </c:pt>
                <c:pt idx="12">
                  <c:v>0.46369048129310431</c:v>
                </c:pt>
                <c:pt idx="13">
                  <c:v>0.52437667676314192</c:v>
                </c:pt>
                <c:pt idx="14">
                  <c:v>0.43392839751343493</c:v>
                </c:pt>
                <c:pt idx="15">
                  <c:v>0.46654919996045247</c:v>
                </c:pt>
                <c:pt idx="16">
                  <c:v>0.49996696929351986</c:v>
                </c:pt>
                <c:pt idx="17">
                  <c:v>0.44753384944263963</c:v>
                </c:pt>
                <c:pt idx="18">
                  <c:v>0.56460063791879911</c:v>
                </c:pt>
                <c:pt idx="19">
                  <c:v>0.58213209408300048</c:v>
                </c:pt>
                <c:pt idx="20">
                  <c:v>0.58198676644128156</c:v>
                </c:pt>
                <c:pt idx="21">
                  <c:v>0.58975594504780549</c:v>
                </c:pt>
                <c:pt idx="22">
                  <c:v>0.55815070525801391</c:v>
                </c:pt>
                <c:pt idx="23">
                  <c:v>0.50217040853466099</c:v>
                </c:pt>
                <c:pt idx="24">
                  <c:v>0.4751940410797999</c:v>
                </c:pt>
                <c:pt idx="25">
                  <c:v>0.45454388482539654</c:v>
                </c:pt>
                <c:pt idx="26">
                  <c:v>0.43324248457697134</c:v>
                </c:pt>
                <c:pt idx="27">
                  <c:v>0.45759140437574108</c:v>
                </c:pt>
                <c:pt idx="28">
                  <c:v>0.44407791993700735</c:v>
                </c:pt>
                <c:pt idx="29">
                  <c:v>0.44729489695998131</c:v>
                </c:pt>
                <c:pt idx="30">
                  <c:v>0.37870675160483336</c:v>
                </c:pt>
                <c:pt idx="31">
                  <c:v>0.36569599374285944</c:v>
                </c:pt>
                <c:pt idx="32">
                  <c:v>0.39250147589511986</c:v>
                </c:pt>
                <c:pt idx="33">
                  <c:v>0.38925320616637327</c:v>
                </c:pt>
                <c:pt idx="34">
                  <c:v>0.3795832699441985</c:v>
                </c:pt>
                <c:pt idx="35">
                  <c:v>0.26587361556106531</c:v>
                </c:pt>
                <c:pt idx="36">
                  <c:v>0.18733192434252621</c:v>
                </c:pt>
                <c:pt idx="37">
                  <c:v>0.19311978324748996</c:v>
                </c:pt>
                <c:pt idx="38">
                  <c:v>0.15781640600217842</c:v>
                </c:pt>
                <c:pt idx="39">
                  <c:v>0.14493082387543482</c:v>
                </c:pt>
                <c:pt idx="40">
                  <c:v>0.14350246687354323</c:v>
                </c:pt>
                <c:pt idx="41">
                  <c:v>0.1417317057695</c:v>
                </c:pt>
                <c:pt idx="42">
                  <c:v>0.14403426741565045</c:v>
                </c:pt>
                <c:pt idx="43">
                  <c:v>0.14528354895665563</c:v>
                </c:pt>
                <c:pt idx="44">
                  <c:v>0.15420864293283967</c:v>
                </c:pt>
                <c:pt idx="45">
                  <c:v>0.16225180917225906</c:v>
                </c:pt>
                <c:pt idx="46">
                  <c:v>0.18884158986050445</c:v>
                </c:pt>
                <c:pt idx="47">
                  <c:v>0.1811661815415973</c:v>
                </c:pt>
                <c:pt idx="48">
                  <c:v>0.18634542955774683</c:v>
                </c:pt>
                <c:pt idx="49">
                  <c:v>0.18890658967199725</c:v>
                </c:pt>
                <c:pt idx="50">
                  <c:v>0.12688257967602887</c:v>
                </c:pt>
                <c:pt idx="51">
                  <c:v>-4.8254325186273955E-3</c:v>
                </c:pt>
                <c:pt idx="52">
                  <c:v>5.5181750341862859E-3</c:v>
                </c:pt>
                <c:pt idx="53">
                  <c:v>0.11578827024752512</c:v>
                </c:pt>
                <c:pt idx="54">
                  <c:v>1.931105944156818E-2</c:v>
                </c:pt>
                <c:pt idx="55">
                  <c:v>5.9872934241722228E-2</c:v>
                </c:pt>
                <c:pt idx="56">
                  <c:v>1.7688167450061472E-2</c:v>
                </c:pt>
                <c:pt idx="57">
                  <c:v>-6.0127916105675333E-2</c:v>
                </c:pt>
                <c:pt idx="58">
                  <c:v>-0.2072567156591959</c:v>
                </c:pt>
                <c:pt idx="59">
                  <c:v>-0.19651384567961655</c:v>
                </c:pt>
                <c:pt idx="60">
                  <c:v>-2.4506038486243886E-3</c:v>
                </c:pt>
                <c:pt idx="61">
                  <c:v>2.859720161691005E-2</c:v>
                </c:pt>
                <c:pt idx="62">
                  <c:v>2.3529437272967583E-2</c:v>
                </c:pt>
                <c:pt idx="63">
                  <c:v>6.5171001852579624E-2</c:v>
                </c:pt>
                <c:pt idx="64">
                  <c:v>6.0380084868507697E-2</c:v>
                </c:pt>
                <c:pt idx="65">
                  <c:v>6.5523235407378214E-2</c:v>
                </c:pt>
                <c:pt idx="66">
                  <c:v>2.3380978100808043E-2</c:v>
                </c:pt>
                <c:pt idx="67">
                  <c:v>5.7883902493221194E-2</c:v>
                </c:pt>
                <c:pt idx="68">
                  <c:v>5.9980546832870983E-2</c:v>
                </c:pt>
                <c:pt idx="69">
                  <c:v>5.5322768591084148E-2</c:v>
                </c:pt>
                <c:pt idx="70">
                  <c:v>-1.1436566891889191E-2</c:v>
                </c:pt>
                <c:pt idx="71">
                  <c:v>7.0234083720720694E-2</c:v>
                </c:pt>
                <c:pt idx="72">
                  <c:v>5.7706530726859433E-2</c:v>
                </c:pt>
                <c:pt idx="73">
                  <c:v>4.4772833404675423E-2</c:v>
                </c:pt>
                <c:pt idx="74">
                  <c:v>5.9865502776807626E-2</c:v>
                </c:pt>
                <c:pt idx="75">
                  <c:v>9.0654949285475364E-2</c:v>
                </c:pt>
                <c:pt idx="76">
                  <c:v>7.2523600903324922E-2</c:v>
                </c:pt>
                <c:pt idx="77">
                  <c:v>0.10374984365493578</c:v>
                </c:pt>
                <c:pt idx="78">
                  <c:v>8.3110909505248645E-2</c:v>
                </c:pt>
                <c:pt idx="79">
                  <c:v>0.10167755695001079</c:v>
                </c:pt>
                <c:pt idx="80">
                  <c:v>9.8496063205068568E-2</c:v>
                </c:pt>
                <c:pt idx="81">
                  <c:v>0.109068707375213</c:v>
                </c:pt>
                <c:pt idx="82">
                  <c:v>0.29169350068273309</c:v>
                </c:pt>
                <c:pt idx="83">
                  <c:v>0.24708892838297344</c:v>
                </c:pt>
                <c:pt idx="84">
                  <c:v>0.28470697619775226</c:v>
                </c:pt>
                <c:pt idx="85">
                  <c:v>9.8351230231002548E-2</c:v>
                </c:pt>
                <c:pt idx="86">
                  <c:v>-0.24641187801732237</c:v>
                </c:pt>
                <c:pt idx="87">
                  <c:v>-0.25884655390331412</c:v>
                </c:pt>
                <c:pt idx="88">
                  <c:v>-0.23442561692369868</c:v>
                </c:pt>
                <c:pt idx="89">
                  <c:v>-0.22965604680043344</c:v>
                </c:pt>
                <c:pt idx="90">
                  <c:v>-0.24531222815900741</c:v>
                </c:pt>
                <c:pt idx="91">
                  <c:v>-0.11245613322579855</c:v>
                </c:pt>
                <c:pt idx="92">
                  <c:v>-0.10518730632263804</c:v>
                </c:pt>
                <c:pt idx="93">
                  <c:v>6.3397625334180932E-2</c:v>
                </c:pt>
                <c:pt idx="94">
                  <c:v>0.31465358619679951</c:v>
                </c:pt>
                <c:pt idx="95">
                  <c:v>0.35688820210803823</c:v>
                </c:pt>
              </c:numCache>
            </c:numRef>
          </c:val>
        </c:ser>
        <c:ser>
          <c:idx val="2"/>
          <c:order val="2"/>
          <c:tx>
            <c:strRef>
              <c:f>Sheet1!$D$1</c:f>
              <c:strCache>
                <c:ptCount val="1"/>
                <c:pt idx="0">
                  <c:v>na 3 jaar</c:v>
                </c:pt>
              </c:strCache>
            </c:strRef>
          </c:tx>
          <c:spPr>
            <a:ln>
              <a:solidFill>
                <a:srgbClr val="FF0000"/>
              </a:solidFill>
            </a:ln>
          </c:spPr>
          <c:marker>
            <c:symbol val="none"/>
          </c:marker>
          <c:cat>
            <c:strRef>
              <c:f>Sheet1!$A$2:$A$97</c:f>
              <c:strCache>
                <c:ptCount val="93"/>
                <c:pt idx="0">
                  <c:v> '78-'87</c:v>
                </c:pt>
                <c:pt idx="4">
                  <c:v> '79-'88</c:v>
                </c:pt>
                <c:pt idx="8">
                  <c:v> '80-'89</c:v>
                </c:pt>
                <c:pt idx="12">
                  <c:v> '81-'90</c:v>
                </c:pt>
                <c:pt idx="16">
                  <c:v> '82-'91</c:v>
                </c:pt>
                <c:pt idx="20">
                  <c:v> '83-'92</c:v>
                </c:pt>
                <c:pt idx="24">
                  <c:v> '84-'93</c:v>
                </c:pt>
                <c:pt idx="28">
                  <c:v> '85-'94</c:v>
                </c:pt>
                <c:pt idx="32">
                  <c:v> '86-'95</c:v>
                </c:pt>
                <c:pt idx="36">
                  <c:v> '87-'96</c:v>
                </c:pt>
                <c:pt idx="40">
                  <c:v> '88-'97</c:v>
                </c:pt>
                <c:pt idx="44">
                  <c:v> '89-'98</c:v>
                </c:pt>
                <c:pt idx="48">
                  <c:v> '90-'99</c:v>
                </c:pt>
                <c:pt idx="52">
                  <c:v> '91-'00</c:v>
                </c:pt>
                <c:pt idx="56">
                  <c:v> '92-'01</c:v>
                </c:pt>
                <c:pt idx="60">
                  <c:v> '93-'02</c:v>
                </c:pt>
                <c:pt idx="64">
                  <c:v> '94-'03</c:v>
                </c:pt>
                <c:pt idx="68">
                  <c:v> '95-'04</c:v>
                </c:pt>
                <c:pt idx="72">
                  <c:v> '96-'05</c:v>
                </c:pt>
                <c:pt idx="76">
                  <c:v> '97-'06</c:v>
                </c:pt>
                <c:pt idx="80">
                  <c:v> '98-'07</c:v>
                </c:pt>
                <c:pt idx="84">
                  <c:v> '99-'08</c:v>
                </c:pt>
                <c:pt idx="88">
                  <c:v> '00-'09</c:v>
                </c:pt>
                <c:pt idx="92">
                  <c:v> '01-'10</c:v>
                </c:pt>
              </c:strCache>
            </c:strRef>
          </c:cat>
          <c:val>
            <c:numRef>
              <c:f>Sheet1!$D$2:$D$97</c:f>
              <c:numCache>
                <c:formatCode>General</c:formatCode>
                <c:ptCount val="96"/>
                <c:pt idx="0">
                  <c:v>0.36135858447637031</c:v>
                </c:pt>
                <c:pt idx="1">
                  <c:v>0.36662565162353783</c:v>
                </c:pt>
                <c:pt idx="2">
                  <c:v>0.32196928423880111</c:v>
                </c:pt>
                <c:pt idx="3">
                  <c:v>0.31855354312746992</c:v>
                </c:pt>
                <c:pt idx="4">
                  <c:v>0.30065106119127138</c:v>
                </c:pt>
                <c:pt idx="5">
                  <c:v>0.29408189547398988</c:v>
                </c:pt>
                <c:pt idx="6">
                  <c:v>0.3117909552735369</c:v>
                </c:pt>
                <c:pt idx="7">
                  <c:v>0.31102762273833134</c:v>
                </c:pt>
                <c:pt idx="8">
                  <c:v>0.31809306857595748</c:v>
                </c:pt>
                <c:pt idx="9">
                  <c:v>0.28557108173866763</c:v>
                </c:pt>
                <c:pt idx="10">
                  <c:v>0.26280863535687576</c:v>
                </c:pt>
                <c:pt idx="11">
                  <c:v>0.26820994254437153</c:v>
                </c:pt>
                <c:pt idx="12">
                  <c:v>0.25731400896001388</c:v>
                </c:pt>
                <c:pt idx="13">
                  <c:v>0.28891121544023191</c:v>
                </c:pt>
                <c:pt idx="14">
                  <c:v>0.20504270975087421</c:v>
                </c:pt>
                <c:pt idx="15">
                  <c:v>0.19226780307563621</c:v>
                </c:pt>
                <c:pt idx="16">
                  <c:v>0.21461356648565361</c:v>
                </c:pt>
                <c:pt idx="17">
                  <c:v>0.19458243633045721</c:v>
                </c:pt>
                <c:pt idx="18">
                  <c:v>0.27491364117670331</c:v>
                </c:pt>
                <c:pt idx="19">
                  <c:v>0.28888306374589651</c:v>
                </c:pt>
                <c:pt idx="20">
                  <c:v>0.30661004460589408</c:v>
                </c:pt>
                <c:pt idx="21">
                  <c:v>0.26191995893029518</c:v>
                </c:pt>
                <c:pt idx="22">
                  <c:v>0.21618223357724725</c:v>
                </c:pt>
                <c:pt idx="23">
                  <c:v>0.16862383649384169</c:v>
                </c:pt>
                <c:pt idx="24">
                  <c:v>0.1505216302289662</c:v>
                </c:pt>
                <c:pt idx="25">
                  <c:v>0.11164962039777643</c:v>
                </c:pt>
                <c:pt idx="26">
                  <c:v>9.9013008540517505E-2</c:v>
                </c:pt>
                <c:pt idx="27">
                  <c:v>0.12616096277385117</c:v>
                </c:pt>
                <c:pt idx="28">
                  <c:v>0.12243531829011313</c:v>
                </c:pt>
                <c:pt idx="29">
                  <c:v>0.12356479106822589</c:v>
                </c:pt>
                <c:pt idx="30">
                  <c:v>7.1213076257549732E-2</c:v>
                </c:pt>
                <c:pt idx="31">
                  <c:v>6.2436095411207523E-2</c:v>
                </c:pt>
                <c:pt idx="32">
                  <c:v>8.3789542482895246E-2</c:v>
                </c:pt>
                <c:pt idx="33">
                  <c:v>7.1868924347932933E-2</c:v>
                </c:pt>
                <c:pt idx="34">
                  <c:v>7.3076660298710794E-2</c:v>
                </c:pt>
                <c:pt idx="35">
                  <c:v>5.7513864429354911E-2</c:v>
                </c:pt>
                <c:pt idx="36">
                  <c:v>2.4263453587296094E-2</c:v>
                </c:pt>
                <c:pt idx="37">
                  <c:v>2.5827373192615292E-2</c:v>
                </c:pt>
                <c:pt idx="38">
                  <c:v>1.7790973906563031E-2</c:v>
                </c:pt>
                <c:pt idx="39">
                  <c:v>9.2129590512394204E-3</c:v>
                </c:pt>
                <c:pt idx="40">
                  <c:v>7.1574173459499684E-3</c:v>
                </c:pt>
                <c:pt idx="41">
                  <c:v>3.7962558315253352E-3</c:v>
                </c:pt>
                <c:pt idx="42">
                  <c:v>-3.3252575787932202E-3</c:v>
                </c:pt>
                <c:pt idx="43">
                  <c:v>-7.4166225370982134E-3</c:v>
                </c:pt>
                <c:pt idx="44">
                  <c:v>-6.8154135482957857E-3</c:v>
                </c:pt>
                <c:pt idx="45">
                  <c:v>-8.6269436674711441E-3</c:v>
                </c:pt>
                <c:pt idx="46">
                  <c:v>-6.0535313064100128E-3</c:v>
                </c:pt>
                <c:pt idx="47">
                  <c:v>2.3980983263492787E-3</c:v>
                </c:pt>
                <c:pt idx="48">
                  <c:v>-2.4389574986914612E-3</c:v>
                </c:pt>
                <c:pt idx="49">
                  <c:v>-1.7832966659488921E-3</c:v>
                </c:pt>
                <c:pt idx="50">
                  <c:v>-1.3866377896525794E-4</c:v>
                </c:pt>
                <c:pt idx="51">
                  <c:v>-9.1892772749946547E-3</c:v>
                </c:pt>
                <c:pt idx="52">
                  <c:v>-8.1698940885584267E-3</c:v>
                </c:pt>
                <c:pt idx="53">
                  <c:v>6.0379599806795302E-5</c:v>
                </c:pt>
                <c:pt idx="54">
                  <c:v>-4.7437216451332673E-3</c:v>
                </c:pt>
                <c:pt idx="55">
                  <c:v>-5.129421948047838E-4</c:v>
                </c:pt>
                <c:pt idx="56">
                  <c:v>-6.6509115054141504E-3</c:v>
                </c:pt>
                <c:pt idx="57">
                  <c:v>-4.5273984402161901E-3</c:v>
                </c:pt>
                <c:pt idx="58">
                  <c:v>-2.9488154617196781E-3</c:v>
                </c:pt>
                <c:pt idx="59">
                  <c:v>-1.3534040891991546E-2</c:v>
                </c:pt>
                <c:pt idx="60">
                  <c:v>-1.0794123460770761E-3</c:v>
                </c:pt>
                <c:pt idx="61">
                  <c:v>-9.9268672889113278E-4</c:v>
                </c:pt>
                <c:pt idx="62">
                  <c:v>-7.1432286000786688E-4</c:v>
                </c:pt>
                <c:pt idx="63">
                  <c:v>-1.4357535580583533E-3</c:v>
                </c:pt>
                <c:pt idx="64">
                  <c:v>-3.1528607459378436E-3</c:v>
                </c:pt>
                <c:pt idx="65">
                  <c:v>-3.6427212531975305E-3</c:v>
                </c:pt>
                <c:pt idx="66">
                  <c:v>-9.4005849296942864E-4</c:v>
                </c:pt>
                <c:pt idx="67">
                  <c:v>-5.0935281340423475E-3</c:v>
                </c:pt>
                <c:pt idx="68">
                  <c:v>-5.7125312665746997E-3</c:v>
                </c:pt>
                <c:pt idx="69">
                  <c:v>-5.6311271433654424E-3</c:v>
                </c:pt>
                <c:pt idx="70">
                  <c:v>-3.2126580676180004E-3</c:v>
                </c:pt>
                <c:pt idx="71">
                  <c:v>-1.4340856878541978E-2</c:v>
                </c:pt>
                <c:pt idx="72">
                  <c:v>-7.4812488783052534E-3</c:v>
                </c:pt>
                <c:pt idx="73">
                  <c:v>-2.9529063292030827E-3</c:v>
                </c:pt>
                <c:pt idx="74">
                  <c:v>-1.22883847570974E-2</c:v>
                </c:pt>
                <c:pt idx="75">
                  <c:v>-3.1805672340511435E-3</c:v>
                </c:pt>
                <c:pt idx="76">
                  <c:v>-1.9367912870906668E-3</c:v>
                </c:pt>
                <c:pt idx="77">
                  <c:v>1.1022599230759208E-2</c:v>
                </c:pt>
                <c:pt idx="78">
                  <c:v>9.0357016851169546E-3</c:v>
                </c:pt>
                <c:pt idx="79">
                  <c:v>3.2210603243470492E-3</c:v>
                </c:pt>
                <c:pt idx="80">
                  <c:v>2.2070761407348249E-3</c:v>
                </c:pt>
                <c:pt idx="81">
                  <c:v>3.0968474955486967E-2</c:v>
                </c:pt>
                <c:pt idx="82">
                  <c:v>0.14121916585643535</c:v>
                </c:pt>
                <c:pt idx="83">
                  <c:v>0.10786036611377205</c:v>
                </c:pt>
                <c:pt idx="84">
                  <c:v>0.14867702696403515</c:v>
                </c:pt>
                <c:pt idx="85">
                  <c:v>1.6332700383041743E-2</c:v>
                </c:pt>
                <c:pt idx="86">
                  <c:v>9.6253259078692546E-2</c:v>
                </c:pt>
                <c:pt idx="87">
                  <c:v>5.8645546742803346E-2</c:v>
                </c:pt>
                <c:pt idx="88">
                  <c:v>4.1867602832902133E-2</c:v>
                </c:pt>
                <c:pt idx="89">
                  <c:v>3.4547174975866436E-2</c:v>
                </c:pt>
                <c:pt idx="90">
                  <c:v>6.6117937706935914E-2</c:v>
                </c:pt>
                <c:pt idx="91">
                  <c:v>5.8707337364437034E-2</c:v>
                </c:pt>
                <c:pt idx="92">
                  <c:v>5.4308884041887134E-2</c:v>
                </c:pt>
                <c:pt idx="93">
                  <c:v>2.5770935026732611E-2</c:v>
                </c:pt>
                <c:pt idx="94">
                  <c:v>3.9013303096108752E-2</c:v>
                </c:pt>
                <c:pt idx="95">
                  <c:v>4.5110088439901122E-2</c:v>
                </c:pt>
              </c:numCache>
            </c:numRef>
          </c:val>
        </c:ser>
        <c:marker val="1"/>
        <c:axId val="219876352"/>
        <c:axId val="219882624"/>
      </c:lineChart>
      <c:catAx>
        <c:axId val="219876352"/>
        <c:scaling>
          <c:orientation val="minMax"/>
          <c:min val="1"/>
        </c:scaling>
        <c:axPos val="b"/>
        <c:title>
          <c:tx>
            <c:rich>
              <a:bodyPr/>
              <a:lstStyle/>
              <a:p>
                <a:pPr>
                  <a:defRPr sz="1100"/>
                </a:pPr>
                <a:r>
                  <a:rPr lang="nl-BE" sz="1100" baseline="0" smtClean="0"/>
                  <a:t>10-jaars rolling window</a:t>
                </a:r>
                <a:endParaRPr lang="nl-BE" sz="1100"/>
              </a:p>
            </c:rich>
          </c:tx>
          <c:layout>
            <c:manualLayout>
              <c:xMode val="edge"/>
              <c:yMode val="edge"/>
              <c:x val="1.219612532290938E-3"/>
              <c:y val="0.82879825972166699"/>
            </c:manualLayout>
          </c:layout>
        </c:title>
        <c:numFmt formatCode="yyyy" sourceLinked="1"/>
        <c:tickLblPos val="low"/>
        <c:txPr>
          <a:bodyPr rot="-5400000" vert="horz"/>
          <a:lstStyle/>
          <a:p>
            <a:pPr>
              <a:defRPr sz="1200"/>
            </a:pPr>
            <a:endParaRPr lang="nl-BE"/>
          </a:p>
        </c:txPr>
        <c:crossAx val="219882624"/>
        <c:crosses val="autoZero"/>
        <c:auto val="1"/>
        <c:lblAlgn val="ctr"/>
        <c:lblOffset val="100"/>
        <c:tickLblSkip val="8"/>
        <c:tickMarkSkip val="4"/>
      </c:catAx>
      <c:valAx>
        <c:axId val="219882624"/>
        <c:scaling>
          <c:orientation val="minMax"/>
          <c:max val="2.5"/>
          <c:min val="-0.5"/>
        </c:scaling>
        <c:axPos val="l"/>
        <c:majorGridlines/>
        <c:numFmt formatCode="#,##0.0" sourceLinked="0"/>
        <c:tickLblPos val="nextTo"/>
        <c:txPr>
          <a:bodyPr/>
          <a:lstStyle/>
          <a:p>
            <a:pPr>
              <a:defRPr sz="1200"/>
            </a:pPr>
            <a:endParaRPr lang="nl-BE"/>
          </a:p>
        </c:txPr>
        <c:crossAx val="219876352"/>
        <c:crosses val="autoZero"/>
        <c:crossBetween val="between"/>
      </c:valAx>
      <c:spPr>
        <a:solidFill>
          <a:schemeClr val="bg1"/>
        </a:solidFill>
      </c:spPr>
    </c:plotArea>
    <c:legend>
      <c:legendPos val="b"/>
      <c:legendEntry>
        <c:idx val="0"/>
        <c:txPr>
          <a:bodyPr/>
          <a:lstStyle/>
          <a:p>
            <a:pPr>
              <a:defRPr sz="1100" b="1"/>
            </a:pPr>
            <a:endParaRPr lang="nl-BE"/>
          </a:p>
        </c:txPr>
      </c:legendEntry>
      <c:legendEntry>
        <c:idx val="1"/>
        <c:txPr>
          <a:bodyPr/>
          <a:lstStyle/>
          <a:p>
            <a:pPr>
              <a:defRPr sz="1100" b="1"/>
            </a:pPr>
            <a:endParaRPr lang="nl-BE"/>
          </a:p>
        </c:txPr>
      </c:legendEntry>
      <c:legendEntry>
        <c:idx val="2"/>
        <c:txPr>
          <a:bodyPr/>
          <a:lstStyle/>
          <a:p>
            <a:pPr>
              <a:defRPr sz="1100" b="1"/>
            </a:pPr>
            <a:endParaRPr lang="nl-BE"/>
          </a:p>
        </c:txPr>
      </c:legendEntry>
      <c:layout>
        <c:manualLayout>
          <c:xMode val="edge"/>
          <c:yMode val="edge"/>
          <c:x val="9.7815572471693767E-3"/>
          <c:y val="0.89585921594511464"/>
          <c:w val="0.98043662595839798"/>
          <c:h val="7.5805482992311934E-2"/>
        </c:manualLayout>
      </c:layout>
      <c:txPr>
        <a:bodyPr/>
        <a:lstStyle/>
        <a:p>
          <a:pPr>
            <a:defRPr sz="1100"/>
          </a:pPr>
          <a:endParaRPr lang="nl-BE"/>
        </a:p>
      </c:txPr>
    </c:legend>
    <c:plotVisOnly val="1"/>
  </c:chart>
  <c:txPr>
    <a:bodyPr/>
    <a:lstStyle/>
    <a:p>
      <a:pPr>
        <a:defRPr sz="1800"/>
      </a:pPr>
      <a:endParaRPr lang="nl-BE"/>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0.12035408631264365"/>
          <c:y val="5.9670901794989781E-2"/>
          <c:w val="0.84778834329053465"/>
          <c:h val="0.86008403276918621"/>
        </c:manualLayout>
      </c:layout>
      <c:lineChart>
        <c:grouping val="standard"/>
        <c:ser>
          <c:idx val="7"/>
          <c:order val="0"/>
          <c:tx>
            <c:strRef>
              <c:f>'CHARTtoPPT-Chart Chart 4 (2)'!$C$6</c:f>
              <c:strCache>
                <c:ptCount val="1"/>
                <c:pt idx="0">
                  <c:v>Belgique</c:v>
                </c:pt>
              </c:strCache>
            </c:strRef>
          </c:tx>
          <c:spPr>
            <a:ln w="25400">
              <a:solidFill>
                <a:srgbClr val="FF0000"/>
              </a:solidFill>
              <a:prstDash val="solid"/>
            </a:ln>
          </c:spPr>
          <c:marker>
            <c:symbol val="none"/>
          </c:marker>
          <c:cat>
            <c:numRef>
              <c:f>'CHARTtoPPT-Chart Chart 4 (2)'!$A$7:$A$199</c:f>
              <c:numCache>
                <c:formatCode>yy/mm</c:formatCode>
                <c:ptCount val="193"/>
                <c:pt idx="0">
                  <c:v>35065</c:v>
                </c:pt>
                <c:pt idx="1">
                  <c:v>35247</c:v>
                </c:pt>
                <c:pt idx="2">
                  <c:v>35431</c:v>
                </c:pt>
                <c:pt idx="3">
                  <c:v>35612</c:v>
                </c:pt>
                <c:pt idx="4">
                  <c:v>35796</c:v>
                </c:pt>
                <c:pt idx="5">
                  <c:v>35977</c:v>
                </c:pt>
                <c:pt idx="6">
                  <c:v>36161</c:v>
                </c:pt>
                <c:pt idx="7">
                  <c:v>36342</c:v>
                </c:pt>
                <c:pt idx="8">
                  <c:v>36526</c:v>
                </c:pt>
                <c:pt idx="9">
                  <c:v>36708</c:v>
                </c:pt>
                <c:pt idx="10">
                  <c:v>36892</c:v>
                </c:pt>
                <c:pt idx="11">
                  <c:v>37073</c:v>
                </c:pt>
                <c:pt idx="12">
                  <c:v>37257</c:v>
                </c:pt>
                <c:pt idx="13">
                  <c:v>37438</c:v>
                </c:pt>
                <c:pt idx="14">
                  <c:v>37622</c:v>
                </c:pt>
                <c:pt idx="15">
                  <c:v>37803</c:v>
                </c:pt>
                <c:pt idx="16">
                  <c:v>37987</c:v>
                </c:pt>
                <c:pt idx="17">
                  <c:v>38169</c:v>
                </c:pt>
                <c:pt idx="18">
                  <c:v>38353</c:v>
                </c:pt>
                <c:pt idx="19">
                  <c:v>38534</c:v>
                </c:pt>
                <c:pt idx="20">
                  <c:v>38718</c:v>
                </c:pt>
                <c:pt idx="21">
                  <c:v>38899</c:v>
                </c:pt>
                <c:pt idx="22">
                  <c:v>39083</c:v>
                </c:pt>
                <c:pt idx="23">
                  <c:v>39356</c:v>
                </c:pt>
                <c:pt idx="24">
                  <c:v>39539</c:v>
                </c:pt>
                <c:pt idx="25">
                  <c:v>39722</c:v>
                </c:pt>
                <c:pt idx="26">
                  <c:v>39904</c:v>
                </c:pt>
                <c:pt idx="27">
                  <c:v>40087</c:v>
                </c:pt>
                <c:pt idx="28">
                  <c:v>40269</c:v>
                </c:pt>
                <c:pt idx="29">
                  <c:v>40452</c:v>
                </c:pt>
                <c:pt idx="30">
                  <c:v>40634</c:v>
                </c:pt>
                <c:pt idx="31">
                  <c:v>40817</c:v>
                </c:pt>
              </c:numCache>
            </c:numRef>
          </c:cat>
          <c:val>
            <c:numRef>
              <c:f>'CHARTtoPPT-Chart Chart 4 (2)'!$C$7:$C$197</c:f>
              <c:numCache>
                <c:formatCode>General</c:formatCode>
                <c:ptCount val="191"/>
                <c:pt idx="0">
                  <c:v>0.1237000000000006</c:v>
                </c:pt>
                <c:pt idx="1">
                  <c:v>0.12200000000000009</c:v>
                </c:pt>
                <c:pt idx="2">
                  <c:v>0.11910000000000009</c:v>
                </c:pt>
                <c:pt idx="3">
                  <c:v>0.11870000000000012</c:v>
                </c:pt>
                <c:pt idx="4">
                  <c:v>0.11860000000000002</c:v>
                </c:pt>
                <c:pt idx="5">
                  <c:v>0.11950000000000002</c:v>
                </c:pt>
                <c:pt idx="6">
                  <c:v>0.11820000000000012</c:v>
                </c:pt>
                <c:pt idx="7">
                  <c:v>0.11770000000000012</c:v>
                </c:pt>
                <c:pt idx="8">
                  <c:v>0.11710000000000002</c:v>
                </c:pt>
                <c:pt idx="9">
                  <c:v>0.1168</c:v>
                </c:pt>
                <c:pt idx="10">
                  <c:v>0.11840000000000002</c:v>
                </c:pt>
                <c:pt idx="11">
                  <c:v>0.11840000000000002</c:v>
                </c:pt>
                <c:pt idx="12">
                  <c:v>0.11370000000000002</c:v>
                </c:pt>
                <c:pt idx="13">
                  <c:v>0.1111</c:v>
                </c:pt>
                <c:pt idx="14">
                  <c:v>0.112</c:v>
                </c:pt>
                <c:pt idx="15">
                  <c:v>0.1115</c:v>
                </c:pt>
                <c:pt idx="16">
                  <c:v>0.1145</c:v>
                </c:pt>
                <c:pt idx="17">
                  <c:v>0.1144</c:v>
                </c:pt>
                <c:pt idx="18">
                  <c:v>0.1116</c:v>
                </c:pt>
                <c:pt idx="19">
                  <c:v>0.1101</c:v>
                </c:pt>
                <c:pt idx="20">
                  <c:v>0.1123</c:v>
                </c:pt>
                <c:pt idx="21">
                  <c:v>0.11360000000000002</c:v>
                </c:pt>
                <c:pt idx="22">
                  <c:v>0.12290000000000002</c:v>
                </c:pt>
                <c:pt idx="23">
                  <c:v>0.12859999999999999</c:v>
                </c:pt>
                <c:pt idx="24">
                  <c:v>0.15000000000000024</c:v>
                </c:pt>
                <c:pt idx="25">
                  <c:v>0.16189999999999999</c:v>
                </c:pt>
                <c:pt idx="26">
                  <c:v>0.1431</c:v>
                </c:pt>
                <c:pt idx="27">
                  <c:v>0.13900000000000001</c:v>
                </c:pt>
                <c:pt idx="28">
                  <c:v>0.14490000000000094</c:v>
                </c:pt>
                <c:pt idx="29">
                  <c:v>0.14600000000000021</c:v>
                </c:pt>
                <c:pt idx="30">
                  <c:v>0.15720000000000117</c:v>
                </c:pt>
              </c:numCache>
            </c:numRef>
          </c:val>
        </c:ser>
        <c:ser>
          <c:idx val="9"/>
          <c:order val="1"/>
          <c:tx>
            <c:strRef>
              <c:f>'CHARTtoPPT-Chart Chart 4 (2)'!$D$6</c:f>
              <c:strCache>
                <c:ptCount val="1"/>
                <c:pt idx="0">
                  <c:v>Trois principaux pays voisins</c:v>
                </c:pt>
              </c:strCache>
            </c:strRef>
          </c:tx>
          <c:spPr>
            <a:ln w="25400">
              <a:solidFill>
                <a:srgbClr val="0033CC"/>
              </a:solidFill>
              <a:prstDash val="solid"/>
            </a:ln>
          </c:spPr>
          <c:marker>
            <c:symbol val="none"/>
          </c:marker>
          <c:cat>
            <c:numRef>
              <c:f>'CHARTtoPPT-Chart Chart 4 (2)'!$A$7:$A$199</c:f>
              <c:numCache>
                <c:formatCode>yy/mm</c:formatCode>
                <c:ptCount val="193"/>
                <c:pt idx="0">
                  <c:v>35065</c:v>
                </c:pt>
                <c:pt idx="1">
                  <c:v>35247</c:v>
                </c:pt>
                <c:pt idx="2">
                  <c:v>35431</c:v>
                </c:pt>
                <c:pt idx="3">
                  <c:v>35612</c:v>
                </c:pt>
                <c:pt idx="4">
                  <c:v>35796</c:v>
                </c:pt>
                <c:pt idx="5">
                  <c:v>35977</c:v>
                </c:pt>
                <c:pt idx="6">
                  <c:v>36161</c:v>
                </c:pt>
                <c:pt idx="7">
                  <c:v>36342</c:v>
                </c:pt>
                <c:pt idx="8">
                  <c:v>36526</c:v>
                </c:pt>
                <c:pt idx="9">
                  <c:v>36708</c:v>
                </c:pt>
                <c:pt idx="10">
                  <c:v>36892</c:v>
                </c:pt>
                <c:pt idx="11">
                  <c:v>37073</c:v>
                </c:pt>
                <c:pt idx="12">
                  <c:v>37257</c:v>
                </c:pt>
                <c:pt idx="13">
                  <c:v>37438</c:v>
                </c:pt>
                <c:pt idx="14">
                  <c:v>37622</c:v>
                </c:pt>
                <c:pt idx="15">
                  <c:v>37803</c:v>
                </c:pt>
                <c:pt idx="16">
                  <c:v>37987</c:v>
                </c:pt>
                <c:pt idx="17">
                  <c:v>38169</c:v>
                </c:pt>
                <c:pt idx="18">
                  <c:v>38353</c:v>
                </c:pt>
                <c:pt idx="19">
                  <c:v>38534</c:v>
                </c:pt>
                <c:pt idx="20">
                  <c:v>38718</c:v>
                </c:pt>
                <c:pt idx="21">
                  <c:v>38899</c:v>
                </c:pt>
                <c:pt idx="22">
                  <c:v>39083</c:v>
                </c:pt>
                <c:pt idx="23">
                  <c:v>39356</c:v>
                </c:pt>
                <c:pt idx="24">
                  <c:v>39539</c:v>
                </c:pt>
                <c:pt idx="25">
                  <c:v>39722</c:v>
                </c:pt>
                <c:pt idx="26">
                  <c:v>39904</c:v>
                </c:pt>
                <c:pt idx="27">
                  <c:v>40087</c:v>
                </c:pt>
                <c:pt idx="28">
                  <c:v>40269</c:v>
                </c:pt>
                <c:pt idx="29">
                  <c:v>40452</c:v>
                </c:pt>
                <c:pt idx="30">
                  <c:v>40634</c:v>
                </c:pt>
                <c:pt idx="31">
                  <c:v>40817</c:v>
                </c:pt>
              </c:numCache>
            </c:numRef>
          </c:cat>
          <c:val>
            <c:numRef>
              <c:f>'CHARTtoPPT-Chart Chart 4 (2)'!$D$7:$D$197</c:f>
              <c:numCache>
                <c:formatCode>General</c:formatCode>
                <c:ptCount val="191"/>
                <c:pt idx="0">
                  <c:v>0.11911551429434589</c:v>
                </c:pt>
                <c:pt idx="1">
                  <c:v>0.11736452930978386</c:v>
                </c:pt>
                <c:pt idx="2">
                  <c:v>0.11560494349183223</c:v>
                </c:pt>
                <c:pt idx="3">
                  <c:v>0.11272850204496007</c:v>
                </c:pt>
                <c:pt idx="4">
                  <c:v>0.11333107796905693</c:v>
                </c:pt>
                <c:pt idx="5">
                  <c:v>0.11273866344887112</c:v>
                </c:pt>
                <c:pt idx="6">
                  <c:v>0.11432212009311676</c:v>
                </c:pt>
                <c:pt idx="7">
                  <c:v>0.1141732378756513</c:v>
                </c:pt>
                <c:pt idx="8">
                  <c:v>0.10885604610102886</c:v>
                </c:pt>
                <c:pt idx="9">
                  <c:v>0.11002704352808509</c:v>
                </c:pt>
                <c:pt idx="10">
                  <c:v>0.11048818840637341</c:v>
                </c:pt>
                <c:pt idx="11">
                  <c:v>0.11020616561116063</c:v>
                </c:pt>
                <c:pt idx="12">
                  <c:v>0.11283487601248289</c:v>
                </c:pt>
                <c:pt idx="13">
                  <c:v>0.11256440711885056</c:v>
                </c:pt>
                <c:pt idx="14">
                  <c:v>0.11252608811723112</c:v>
                </c:pt>
                <c:pt idx="15">
                  <c:v>0.11188396348551739</c:v>
                </c:pt>
                <c:pt idx="16">
                  <c:v>0.11298628140034002</c:v>
                </c:pt>
                <c:pt idx="17">
                  <c:v>0.11420278908356229</c:v>
                </c:pt>
                <c:pt idx="18">
                  <c:v>0.11809468718754702</c:v>
                </c:pt>
                <c:pt idx="19">
                  <c:v>0.11898410689052658</c:v>
                </c:pt>
                <c:pt idx="20">
                  <c:v>0.12134096690523714</c:v>
                </c:pt>
                <c:pt idx="21">
                  <c:v>0.12378460733808722</c:v>
                </c:pt>
                <c:pt idx="22">
                  <c:v>0.12692913183672697</c:v>
                </c:pt>
                <c:pt idx="23">
                  <c:v>0.11681244547361486</c:v>
                </c:pt>
                <c:pt idx="24">
                  <c:v>0.11755734218814</c:v>
                </c:pt>
                <c:pt idx="25">
                  <c:v>0.12037174670661409</c:v>
                </c:pt>
                <c:pt idx="26">
                  <c:v>0.1248867491957372</c:v>
                </c:pt>
                <c:pt idx="27">
                  <c:v>0.12191536096143572</c:v>
                </c:pt>
                <c:pt idx="28">
                  <c:v>0.1227598729451998</c:v>
                </c:pt>
                <c:pt idx="29">
                  <c:v>0.12357936634877408</c:v>
                </c:pt>
                <c:pt idx="30">
                  <c:v>0.13269273795577666</c:v>
                </c:pt>
              </c:numCache>
            </c:numRef>
          </c:val>
        </c:ser>
        <c:marker val="1"/>
        <c:axId val="219953408"/>
        <c:axId val="219963392"/>
      </c:lineChart>
      <c:dateAx>
        <c:axId val="219953408"/>
        <c:scaling>
          <c:orientation val="minMax"/>
          <c:max val="40878"/>
          <c:min val="35065"/>
        </c:scaling>
        <c:axPos val="b"/>
        <c:majorGridlines>
          <c:spPr>
            <a:ln w="3175">
              <a:solidFill>
                <a:srgbClr val="808080"/>
              </a:solidFill>
              <a:prstDash val="sysDot"/>
            </a:ln>
          </c:spPr>
        </c:majorGridlines>
        <c:numFmt formatCode="__________yy" sourceLinked="0"/>
        <c:tickLblPos val="nextTo"/>
        <c:spPr>
          <a:ln w="3175">
            <a:solidFill>
              <a:srgbClr val="000000"/>
            </a:solidFill>
            <a:prstDash val="solid"/>
          </a:ln>
        </c:spPr>
        <c:txPr>
          <a:bodyPr rot="0" vert="horz"/>
          <a:lstStyle/>
          <a:p>
            <a:pPr>
              <a:defRPr/>
            </a:pPr>
            <a:endParaRPr lang="nl-BE"/>
          </a:p>
        </c:txPr>
        <c:crossAx val="219963392"/>
        <c:crosses val="autoZero"/>
        <c:auto val="1"/>
        <c:lblOffset val="100"/>
        <c:baseTimeUnit val="months"/>
        <c:majorUnit val="1"/>
        <c:majorTimeUnit val="years"/>
        <c:minorUnit val="6"/>
        <c:minorTimeUnit val="months"/>
      </c:dateAx>
      <c:valAx>
        <c:axId val="219963392"/>
        <c:scaling>
          <c:orientation val="minMax"/>
          <c:max val="0.2"/>
          <c:min val="0.05"/>
        </c:scaling>
        <c:axPos val="l"/>
        <c:majorGridlines>
          <c:spPr>
            <a:ln w="3175">
              <a:solidFill>
                <a:srgbClr val="808080"/>
              </a:solidFill>
              <a:prstDash val="sysDot"/>
            </a:ln>
          </c:spPr>
        </c:majorGridlines>
        <c:numFmt formatCode="0.00" sourceLinked="0"/>
        <c:tickLblPos val="nextTo"/>
        <c:spPr>
          <a:ln w="3175">
            <a:solidFill>
              <a:srgbClr val="000000"/>
            </a:solidFill>
            <a:prstDash val="solid"/>
          </a:ln>
        </c:spPr>
        <c:txPr>
          <a:bodyPr rot="0" vert="horz"/>
          <a:lstStyle/>
          <a:p>
            <a:pPr>
              <a:defRPr/>
            </a:pPr>
            <a:endParaRPr lang="nl-BE"/>
          </a:p>
        </c:txPr>
        <c:crossAx val="219953408"/>
        <c:crosses val="autoZero"/>
        <c:crossBetween val="between"/>
        <c:majorUnit val="0.05"/>
      </c:valAx>
      <c:spPr>
        <a:solidFill>
          <a:srgbClr val="FFFFFF"/>
        </a:solidFill>
        <a:ln w="12700">
          <a:solidFill>
            <a:srgbClr val="808080"/>
          </a:solidFill>
          <a:prstDash val="solid"/>
        </a:ln>
      </c:spPr>
    </c:plotArea>
    <c:plotVisOnly val="1"/>
    <c:dispBlanksAs val="gap"/>
  </c:chart>
  <c:spPr>
    <a:noFill/>
    <a:ln w="9525">
      <a:noFill/>
    </a:ln>
  </c:spPr>
  <c:txPr>
    <a:bodyPr/>
    <a:lstStyle/>
    <a:p>
      <a:pPr>
        <a:defRPr sz="1100" b="0" i="0" u="none" strike="noStrike" baseline="0">
          <a:solidFill>
            <a:srgbClr val="000000"/>
          </a:solidFill>
          <a:latin typeface="Arial"/>
          <a:ea typeface="Arial"/>
          <a:cs typeface="Arial"/>
        </a:defRPr>
      </a:pPr>
      <a:endParaRPr lang="nl-BE"/>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8.2686015520433226E-2"/>
          <c:y val="4.2655902437981771E-2"/>
          <c:w val="0.87940963638688296"/>
          <c:h val="0.75933063515158394"/>
        </c:manualLayout>
      </c:layout>
      <c:barChart>
        <c:barDir val="col"/>
        <c:grouping val="clustered"/>
        <c:ser>
          <c:idx val="0"/>
          <c:order val="0"/>
          <c:tx>
            <c:strRef>
              <c:f>Sheet1!$B$1</c:f>
              <c:strCache>
                <c:ptCount val="1"/>
                <c:pt idx="0">
                  <c:v>1996</c:v>
                </c:pt>
              </c:strCache>
            </c:strRef>
          </c:tx>
          <c:spPr>
            <a:solidFill>
              <a:srgbClr val="00B0F0"/>
            </a:solidFill>
          </c:spPr>
          <c:cat>
            <c:strRef>
              <c:f>Sheet1!$A$2:$A$5</c:f>
              <c:strCache>
                <c:ptCount val="4"/>
                <c:pt idx="0">
                  <c:v>BE</c:v>
                </c:pt>
                <c:pt idx="1">
                  <c:v>DE</c:v>
                </c:pt>
                <c:pt idx="2">
                  <c:v>FR</c:v>
                </c:pt>
                <c:pt idx="3">
                  <c:v>NL</c:v>
                </c:pt>
              </c:strCache>
            </c:strRef>
          </c:cat>
          <c:val>
            <c:numRef>
              <c:f>Sheet1!$B$2:$B$5</c:f>
              <c:numCache>
                <c:formatCode>0.0</c:formatCode>
                <c:ptCount val="4"/>
                <c:pt idx="0">
                  <c:v>3.9466348999999998</c:v>
                </c:pt>
                <c:pt idx="1">
                  <c:v>-0.59413329999999587</c:v>
                </c:pt>
                <c:pt idx="2">
                  <c:v>1.2302548</c:v>
                </c:pt>
                <c:pt idx="3">
                  <c:v>4.9750589999999999</c:v>
                </c:pt>
              </c:numCache>
            </c:numRef>
          </c:val>
        </c:ser>
        <c:ser>
          <c:idx val="1"/>
          <c:order val="1"/>
          <c:tx>
            <c:strRef>
              <c:f>Sheet1!$C$1</c:f>
              <c:strCache>
                <c:ptCount val="1"/>
                <c:pt idx="0">
                  <c:v>2010</c:v>
                </c:pt>
              </c:strCache>
            </c:strRef>
          </c:tx>
          <c:spPr>
            <a:solidFill>
              <a:srgbClr val="C00000"/>
            </a:solidFill>
          </c:spPr>
          <c:cat>
            <c:strRef>
              <c:f>Sheet1!$A$2:$A$5</c:f>
              <c:strCache>
                <c:ptCount val="4"/>
                <c:pt idx="0">
                  <c:v>BE</c:v>
                </c:pt>
                <c:pt idx="1">
                  <c:v>DE</c:v>
                </c:pt>
                <c:pt idx="2">
                  <c:v>FR</c:v>
                </c:pt>
                <c:pt idx="3">
                  <c:v>NL</c:v>
                </c:pt>
              </c:strCache>
            </c:strRef>
          </c:cat>
          <c:val>
            <c:numRef>
              <c:f>Sheet1!$C$2:$C$5</c:f>
              <c:numCache>
                <c:formatCode>General</c:formatCode>
                <c:ptCount val="4"/>
                <c:pt idx="0">
                  <c:v>3.1469222000000001</c:v>
                </c:pt>
                <c:pt idx="1">
                  <c:v>5.7957848999999664</c:v>
                </c:pt>
                <c:pt idx="2">
                  <c:v>-2.2420304999999998</c:v>
                </c:pt>
                <c:pt idx="3">
                  <c:v>5.1200344999999645</c:v>
                </c:pt>
              </c:numCache>
            </c:numRef>
          </c:val>
        </c:ser>
        <c:axId val="161048448"/>
        <c:axId val="161049984"/>
      </c:barChart>
      <c:catAx>
        <c:axId val="161048448"/>
        <c:scaling>
          <c:orientation val="minMax"/>
        </c:scaling>
        <c:axPos val="b"/>
        <c:tickLblPos val="low"/>
        <c:txPr>
          <a:bodyPr/>
          <a:lstStyle/>
          <a:p>
            <a:pPr>
              <a:defRPr sz="1000"/>
            </a:pPr>
            <a:endParaRPr lang="nl-BE"/>
          </a:p>
        </c:txPr>
        <c:crossAx val="161049984"/>
        <c:crosses val="autoZero"/>
        <c:auto val="1"/>
        <c:lblAlgn val="ctr"/>
        <c:lblOffset val="100"/>
      </c:catAx>
      <c:valAx>
        <c:axId val="161049984"/>
        <c:scaling>
          <c:orientation val="minMax"/>
        </c:scaling>
        <c:axPos val="l"/>
        <c:majorGridlines>
          <c:spPr>
            <a:ln>
              <a:solidFill>
                <a:schemeClr val="bg1">
                  <a:lumMod val="75000"/>
                </a:schemeClr>
              </a:solidFill>
            </a:ln>
          </c:spPr>
        </c:majorGridlines>
        <c:numFmt formatCode="0" sourceLinked="0"/>
        <c:tickLblPos val="nextTo"/>
        <c:txPr>
          <a:bodyPr/>
          <a:lstStyle/>
          <a:p>
            <a:pPr>
              <a:defRPr sz="1000"/>
            </a:pPr>
            <a:endParaRPr lang="nl-BE"/>
          </a:p>
        </c:txPr>
        <c:crossAx val="161048448"/>
        <c:crosses val="autoZero"/>
        <c:crossBetween val="between"/>
      </c:valAx>
      <c:spPr>
        <a:solidFill>
          <a:schemeClr val="bg1"/>
        </a:solidFill>
        <a:ln>
          <a:solidFill>
            <a:schemeClr val="tx1"/>
          </a:solidFill>
        </a:ln>
      </c:spPr>
    </c:plotArea>
    <c:legend>
      <c:legendPos val="b"/>
      <c:layout/>
      <c:txPr>
        <a:bodyPr/>
        <a:lstStyle/>
        <a:p>
          <a:pPr>
            <a:defRPr sz="1000"/>
          </a:pPr>
          <a:endParaRPr lang="nl-BE"/>
        </a:p>
      </c:txPr>
    </c:legend>
    <c:plotVisOnly val="1"/>
  </c:chart>
  <c:txPr>
    <a:bodyPr/>
    <a:lstStyle/>
    <a:p>
      <a:pPr>
        <a:defRPr sz="1800"/>
      </a:pPr>
      <a:endParaRPr lang="nl-BE"/>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9.0225567229720027E-2"/>
          <c:y val="6.0041498919411934E-2"/>
          <c:w val="0.875940653581611"/>
          <c:h val="0.83731306496483249"/>
        </c:manualLayout>
      </c:layout>
      <c:lineChart>
        <c:grouping val="standard"/>
        <c:ser>
          <c:idx val="7"/>
          <c:order val="0"/>
          <c:tx>
            <c:strRef>
              <c:f>'CHARTtoPPT-Chart Chart 2'!$C$6</c:f>
              <c:strCache>
                <c:ptCount val="1"/>
                <c:pt idx="0">
                  <c:v>BE+from 2008 "Energy statistics" post 2007 methodo</c:v>
                </c:pt>
              </c:strCache>
            </c:strRef>
          </c:tx>
          <c:spPr>
            <a:ln w="25400">
              <a:solidFill>
                <a:srgbClr val="FF0000"/>
              </a:solidFill>
              <a:prstDash val="solid"/>
            </a:ln>
          </c:spPr>
          <c:marker>
            <c:symbol val="none"/>
          </c:marker>
          <c:cat>
            <c:numRef>
              <c:f>'CHARTtoPPT-Chart Chart 2'!$A$7:$A$197</c:f>
              <c:numCache>
                <c:formatCode>yy/mm</c:formatCode>
                <c:ptCount val="191"/>
                <c:pt idx="0">
                  <c:v>35065</c:v>
                </c:pt>
                <c:pt idx="1">
                  <c:v>35247</c:v>
                </c:pt>
                <c:pt idx="2">
                  <c:v>35431</c:v>
                </c:pt>
                <c:pt idx="3">
                  <c:v>35612</c:v>
                </c:pt>
                <c:pt idx="4">
                  <c:v>35796</c:v>
                </c:pt>
                <c:pt idx="5">
                  <c:v>35977</c:v>
                </c:pt>
                <c:pt idx="6">
                  <c:v>36161</c:v>
                </c:pt>
                <c:pt idx="7">
                  <c:v>36342</c:v>
                </c:pt>
                <c:pt idx="8">
                  <c:v>36526</c:v>
                </c:pt>
                <c:pt idx="9">
                  <c:v>36708</c:v>
                </c:pt>
                <c:pt idx="10">
                  <c:v>36892</c:v>
                </c:pt>
                <c:pt idx="11">
                  <c:v>37073</c:v>
                </c:pt>
                <c:pt idx="12">
                  <c:v>37257</c:v>
                </c:pt>
                <c:pt idx="13">
                  <c:v>37438</c:v>
                </c:pt>
                <c:pt idx="14">
                  <c:v>37622</c:v>
                </c:pt>
                <c:pt idx="15">
                  <c:v>37803</c:v>
                </c:pt>
                <c:pt idx="16">
                  <c:v>37987</c:v>
                </c:pt>
                <c:pt idx="17">
                  <c:v>38169</c:v>
                </c:pt>
                <c:pt idx="18">
                  <c:v>38353</c:v>
                </c:pt>
                <c:pt idx="19">
                  <c:v>38534</c:v>
                </c:pt>
                <c:pt idx="20">
                  <c:v>38718</c:v>
                </c:pt>
                <c:pt idx="21">
                  <c:v>38899</c:v>
                </c:pt>
                <c:pt idx="22">
                  <c:v>39083</c:v>
                </c:pt>
                <c:pt idx="23">
                  <c:v>39264</c:v>
                </c:pt>
                <c:pt idx="24">
                  <c:v>39539</c:v>
                </c:pt>
                <c:pt idx="25">
                  <c:v>39722</c:v>
                </c:pt>
                <c:pt idx="26">
                  <c:v>39904</c:v>
                </c:pt>
                <c:pt idx="27">
                  <c:v>40087</c:v>
                </c:pt>
                <c:pt idx="28">
                  <c:v>40269</c:v>
                </c:pt>
                <c:pt idx="29">
                  <c:v>40452</c:v>
                </c:pt>
                <c:pt idx="30">
                  <c:v>40634</c:v>
                </c:pt>
                <c:pt idx="31">
                  <c:v>40817</c:v>
                </c:pt>
              </c:numCache>
            </c:numRef>
          </c:cat>
          <c:val>
            <c:numRef>
              <c:f>'CHARTtoPPT-Chart Chart 2'!$C$7:$C$197</c:f>
              <c:numCache>
                <c:formatCode>General</c:formatCode>
                <c:ptCount val="191"/>
                <c:pt idx="0">
                  <c:v>6.8637999999999995</c:v>
                </c:pt>
                <c:pt idx="1">
                  <c:v>6.8262999999999998</c:v>
                </c:pt>
                <c:pt idx="2">
                  <c:v>6.9242999999999997</c:v>
                </c:pt>
                <c:pt idx="3">
                  <c:v>7.0454999999999997</c:v>
                </c:pt>
                <c:pt idx="4">
                  <c:v>7.0264999999999995</c:v>
                </c:pt>
                <c:pt idx="5">
                  <c:v>6.7458999999999998</c:v>
                </c:pt>
                <c:pt idx="6">
                  <c:v>6.4576000000000002</c:v>
                </c:pt>
                <c:pt idx="7">
                  <c:v>6.3757999999999999</c:v>
                </c:pt>
                <c:pt idx="8">
                  <c:v>7.4368000000000034</c:v>
                </c:pt>
                <c:pt idx="9">
                  <c:v>8.2945000000000011</c:v>
                </c:pt>
                <c:pt idx="10">
                  <c:v>9.4497</c:v>
                </c:pt>
                <c:pt idx="11">
                  <c:v>8.8126000000000246</c:v>
                </c:pt>
                <c:pt idx="12">
                  <c:v>8.34</c:v>
                </c:pt>
                <c:pt idx="13">
                  <c:v>8.2000000000000011</c:v>
                </c:pt>
                <c:pt idx="14">
                  <c:v>8.58</c:v>
                </c:pt>
                <c:pt idx="15">
                  <c:v>8.56</c:v>
                </c:pt>
                <c:pt idx="16">
                  <c:v>8.39</c:v>
                </c:pt>
                <c:pt idx="17">
                  <c:v>8.5300000000000011</c:v>
                </c:pt>
                <c:pt idx="18">
                  <c:v>8.8500000000000068</c:v>
                </c:pt>
                <c:pt idx="19">
                  <c:v>10.030000000000001</c:v>
                </c:pt>
                <c:pt idx="20">
                  <c:v>10.75</c:v>
                </c:pt>
                <c:pt idx="21">
                  <c:v>11.219999999999999</c:v>
                </c:pt>
                <c:pt idx="22">
                  <c:v>10.33</c:v>
                </c:pt>
                <c:pt idx="23">
                  <c:v>9.9700000000000006</c:v>
                </c:pt>
                <c:pt idx="24">
                  <c:v>12.229999999999999</c:v>
                </c:pt>
                <c:pt idx="25">
                  <c:v>15.350000000000026</c:v>
                </c:pt>
                <c:pt idx="26">
                  <c:v>12.57</c:v>
                </c:pt>
                <c:pt idx="27">
                  <c:v>10.38</c:v>
                </c:pt>
                <c:pt idx="28">
                  <c:v>10.66</c:v>
                </c:pt>
                <c:pt idx="29">
                  <c:v>11.239999999999998</c:v>
                </c:pt>
                <c:pt idx="30">
                  <c:v>11.9</c:v>
                </c:pt>
              </c:numCache>
            </c:numRef>
          </c:val>
        </c:ser>
        <c:ser>
          <c:idx val="9"/>
          <c:order val="1"/>
          <c:tx>
            <c:strRef>
              <c:f>'CHARTtoPPT-Chart Chart 2'!$D$6</c:f>
              <c:strCache>
                <c:ptCount val="1"/>
                <c:pt idx="0">
                  <c:v>3Vois+from 2008 "Energy statistics" post 2007 methodo</c:v>
                </c:pt>
              </c:strCache>
            </c:strRef>
          </c:tx>
          <c:spPr>
            <a:ln w="25400">
              <a:solidFill>
                <a:schemeClr val="accent2"/>
              </a:solidFill>
              <a:prstDash val="solid"/>
            </a:ln>
          </c:spPr>
          <c:marker>
            <c:symbol val="none"/>
          </c:marker>
          <c:cat>
            <c:numRef>
              <c:f>'CHARTtoPPT-Chart Chart 2'!$A$7:$A$197</c:f>
              <c:numCache>
                <c:formatCode>yy/mm</c:formatCode>
                <c:ptCount val="191"/>
                <c:pt idx="0">
                  <c:v>35065</c:v>
                </c:pt>
                <c:pt idx="1">
                  <c:v>35247</c:v>
                </c:pt>
                <c:pt idx="2">
                  <c:v>35431</c:v>
                </c:pt>
                <c:pt idx="3">
                  <c:v>35612</c:v>
                </c:pt>
                <c:pt idx="4">
                  <c:v>35796</c:v>
                </c:pt>
                <c:pt idx="5">
                  <c:v>35977</c:v>
                </c:pt>
                <c:pt idx="6">
                  <c:v>36161</c:v>
                </c:pt>
                <c:pt idx="7">
                  <c:v>36342</c:v>
                </c:pt>
                <c:pt idx="8">
                  <c:v>36526</c:v>
                </c:pt>
                <c:pt idx="9">
                  <c:v>36708</c:v>
                </c:pt>
                <c:pt idx="10">
                  <c:v>36892</c:v>
                </c:pt>
                <c:pt idx="11">
                  <c:v>37073</c:v>
                </c:pt>
                <c:pt idx="12">
                  <c:v>37257</c:v>
                </c:pt>
                <c:pt idx="13">
                  <c:v>37438</c:v>
                </c:pt>
                <c:pt idx="14">
                  <c:v>37622</c:v>
                </c:pt>
                <c:pt idx="15">
                  <c:v>37803</c:v>
                </c:pt>
                <c:pt idx="16">
                  <c:v>37987</c:v>
                </c:pt>
                <c:pt idx="17">
                  <c:v>38169</c:v>
                </c:pt>
                <c:pt idx="18">
                  <c:v>38353</c:v>
                </c:pt>
                <c:pt idx="19">
                  <c:v>38534</c:v>
                </c:pt>
                <c:pt idx="20">
                  <c:v>38718</c:v>
                </c:pt>
                <c:pt idx="21">
                  <c:v>38899</c:v>
                </c:pt>
                <c:pt idx="22">
                  <c:v>39083</c:v>
                </c:pt>
                <c:pt idx="23">
                  <c:v>39264</c:v>
                </c:pt>
                <c:pt idx="24">
                  <c:v>39539</c:v>
                </c:pt>
                <c:pt idx="25">
                  <c:v>39722</c:v>
                </c:pt>
                <c:pt idx="26">
                  <c:v>39904</c:v>
                </c:pt>
                <c:pt idx="27">
                  <c:v>40087</c:v>
                </c:pt>
                <c:pt idx="28">
                  <c:v>40269</c:v>
                </c:pt>
                <c:pt idx="29">
                  <c:v>40452</c:v>
                </c:pt>
                <c:pt idx="30">
                  <c:v>40634</c:v>
                </c:pt>
                <c:pt idx="31">
                  <c:v>40817</c:v>
                </c:pt>
              </c:numCache>
            </c:numRef>
          </c:cat>
          <c:val>
            <c:numRef>
              <c:f>'CHARTtoPPT-Chart Chart 2'!$D$7:$D$197</c:f>
              <c:numCache>
                <c:formatCode>General</c:formatCode>
                <c:ptCount val="191"/>
                <c:pt idx="0">
                  <c:v>6.7523235768861865</c:v>
                </c:pt>
                <c:pt idx="1">
                  <c:v>6.7014263365508198</c:v>
                </c:pt>
                <c:pt idx="2">
                  <c:v>6.9599275659840414</c:v>
                </c:pt>
                <c:pt idx="3">
                  <c:v>7.0209959407251716</c:v>
                </c:pt>
                <c:pt idx="4">
                  <c:v>7.0130037771583291</c:v>
                </c:pt>
                <c:pt idx="5">
                  <c:v>6.8381438016646534</c:v>
                </c:pt>
                <c:pt idx="6">
                  <c:v>6.6521183913899256</c:v>
                </c:pt>
                <c:pt idx="7">
                  <c:v>6.2410815019883312</c:v>
                </c:pt>
                <c:pt idx="8">
                  <c:v>6.6752645888742004</c:v>
                </c:pt>
                <c:pt idx="9">
                  <c:v>7.4411398833937934</c:v>
                </c:pt>
                <c:pt idx="10">
                  <c:v>8.6183639311614755</c:v>
                </c:pt>
                <c:pt idx="11">
                  <c:v>9.0071709065682608</c:v>
                </c:pt>
                <c:pt idx="12">
                  <c:v>8.7682958103325159</c:v>
                </c:pt>
                <c:pt idx="13">
                  <c:v>8.4530360795405972</c:v>
                </c:pt>
                <c:pt idx="14">
                  <c:v>8.8089342252220248</c:v>
                </c:pt>
                <c:pt idx="15">
                  <c:v>9.0978642265899747</c:v>
                </c:pt>
                <c:pt idx="16">
                  <c:v>8.7808404163264928</c:v>
                </c:pt>
                <c:pt idx="17">
                  <c:v>8.7826617788108319</c:v>
                </c:pt>
                <c:pt idx="18">
                  <c:v>9.7280138126168119</c:v>
                </c:pt>
                <c:pt idx="19">
                  <c:v>9.970391163666303</c:v>
                </c:pt>
                <c:pt idx="20">
                  <c:v>11.60718367581436</c:v>
                </c:pt>
                <c:pt idx="21">
                  <c:v>12.36317411127302</c:v>
                </c:pt>
                <c:pt idx="22">
                  <c:v>12.911246487596138</c:v>
                </c:pt>
                <c:pt idx="23">
                  <c:v>11.410024322426224</c:v>
                </c:pt>
                <c:pt idx="24">
                  <c:v>11.682133362212021</c:v>
                </c:pt>
                <c:pt idx="25">
                  <c:v>13.475289751240776</c:v>
                </c:pt>
                <c:pt idx="26">
                  <c:v>12.306032941699527</c:v>
                </c:pt>
                <c:pt idx="27">
                  <c:v>10.778109592966954</c:v>
                </c:pt>
                <c:pt idx="28">
                  <c:v>10.498288707881848</c:v>
                </c:pt>
                <c:pt idx="29">
                  <c:v>11.250393773653919</c:v>
                </c:pt>
                <c:pt idx="30">
                  <c:v>11.705656826468024</c:v>
                </c:pt>
              </c:numCache>
            </c:numRef>
          </c:val>
        </c:ser>
        <c:marker val="1"/>
        <c:axId val="219970944"/>
        <c:axId val="220099712"/>
      </c:lineChart>
      <c:dateAx>
        <c:axId val="219970944"/>
        <c:scaling>
          <c:orientation val="minMax"/>
          <c:max val="40878"/>
          <c:min val="35065"/>
        </c:scaling>
        <c:axPos val="b"/>
        <c:majorGridlines>
          <c:spPr>
            <a:ln w="3175">
              <a:solidFill>
                <a:srgbClr val="808080"/>
              </a:solidFill>
              <a:prstDash val="sysDot"/>
            </a:ln>
          </c:spPr>
        </c:majorGridlines>
        <c:numFmt formatCode="____________yy" sourceLinked="0"/>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nl-BE"/>
          </a:p>
        </c:txPr>
        <c:crossAx val="220099712"/>
        <c:crosses val="autoZero"/>
        <c:auto val="1"/>
        <c:lblOffset val="100"/>
        <c:baseTimeUnit val="months"/>
        <c:majorUnit val="1"/>
        <c:majorTimeUnit val="years"/>
        <c:minorUnit val="6"/>
        <c:minorTimeUnit val="months"/>
      </c:dateAx>
      <c:valAx>
        <c:axId val="220099712"/>
        <c:scaling>
          <c:orientation val="minMax"/>
          <c:max val="20"/>
          <c:min val="5"/>
        </c:scaling>
        <c:axPos val="l"/>
        <c:majorGridlines>
          <c:spPr>
            <a:ln w="3175">
              <a:solidFill>
                <a:srgbClr val="808080"/>
              </a:solidFill>
              <a:prstDash val="sysDot"/>
            </a:ln>
          </c:spPr>
        </c:majorGridlines>
        <c:numFmt formatCode="0" sourceLinked="0"/>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nl-BE"/>
          </a:p>
        </c:txPr>
        <c:crossAx val="219970944"/>
        <c:crosses val="autoZero"/>
        <c:crossBetween val="between"/>
        <c:majorUnit val="5"/>
      </c:valAx>
      <c:spPr>
        <a:solidFill>
          <a:srgbClr val="FFFFFF"/>
        </a:solidFill>
        <a:ln w="12700">
          <a:solidFill>
            <a:srgbClr val="808080"/>
          </a:solidFill>
          <a:prstDash val="solid"/>
        </a:ln>
      </c:spPr>
    </c:plotArea>
    <c:plotVisOnly val="1"/>
    <c:dispBlanksAs val="gap"/>
  </c:chart>
  <c:spPr>
    <a:noFill/>
    <a:ln w="9525">
      <a:noFill/>
    </a:ln>
  </c:spPr>
  <c:txPr>
    <a:bodyPr/>
    <a:lstStyle/>
    <a:p>
      <a:pPr>
        <a:defRPr sz="1100" b="0" i="0" u="none" strike="noStrike" baseline="0">
          <a:solidFill>
            <a:srgbClr val="000000"/>
          </a:solidFill>
          <a:latin typeface="Arial"/>
          <a:ea typeface="Arial"/>
          <a:cs typeface="Arial"/>
        </a:defRPr>
      </a:pPr>
      <a:endParaRPr lang="nl-BE"/>
    </a:p>
  </c:txPr>
  <c:externalData r:id="rId1"/>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5.9194171767610403E-2"/>
          <c:y val="5.2161338785653689E-2"/>
          <c:w val="0.91841875744922552"/>
          <c:h val="0.83952375156458703"/>
        </c:manualLayout>
      </c:layout>
      <c:lineChart>
        <c:grouping val="standard"/>
        <c:ser>
          <c:idx val="0"/>
          <c:order val="0"/>
          <c:tx>
            <c:strRef>
              <c:f>'CHARTtoPPT-G-Niveaux mensu ex'!$B$6</c:f>
              <c:strCache>
                <c:ptCount val="1"/>
                <c:pt idx="0">
                  <c:v>Belgique</c:v>
                </c:pt>
              </c:strCache>
            </c:strRef>
          </c:tx>
          <c:spPr>
            <a:ln w="25400">
              <a:solidFill>
                <a:srgbClr val="FF0000"/>
              </a:solidFill>
            </a:ln>
          </c:spPr>
          <c:marker>
            <c:symbol val="none"/>
          </c:marker>
          <c:cat>
            <c:numRef>
              <c:f>'CHARTtoPPT-G-Niveaux mensu ex'!$A$7:$A$223</c:f>
              <c:numCache>
                <c:formatCode>mmm/yy</c:formatCode>
                <c:ptCount val="217"/>
                <c:pt idx="0">
                  <c:v>35096</c:v>
                </c:pt>
                <c:pt idx="1">
                  <c:v>35125</c:v>
                </c:pt>
                <c:pt idx="2">
                  <c:v>35156</c:v>
                </c:pt>
                <c:pt idx="3">
                  <c:v>35186</c:v>
                </c:pt>
                <c:pt idx="4">
                  <c:v>35217</c:v>
                </c:pt>
                <c:pt idx="5">
                  <c:v>35247</c:v>
                </c:pt>
                <c:pt idx="6">
                  <c:v>35278</c:v>
                </c:pt>
                <c:pt idx="7">
                  <c:v>35309</c:v>
                </c:pt>
                <c:pt idx="8">
                  <c:v>35339</c:v>
                </c:pt>
                <c:pt idx="9">
                  <c:v>35370</c:v>
                </c:pt>
                <c:pt idx="10">
                  <c:v>35400</c:v>
                </c:pt>
                <c:pt idx="11">
                  <c:v>35431</c:v>
                </c:pt>
                <c:pt idx="12">
                  <c:v>35462</c:v>
                </c:pt>
                <c:pt idx="13">
                  <c:v>35490</c:v>
                </c:pt>
                <c:pt idx="14">
                  <c:v>35521</c:v>
                </c:pt>
                <c:pt idx="15">
                  <c:v>35551</c:v>
                </c:pt>
                <c:pt idx="16">
                  <c:v>35582</c:v>
                </c:pt>
                <c:pt idx="17">
                  <c:v>35612</c:v>
                </c:pt>
                <c:pt idx="18">
                  <c:v>35643</c:v>
                </c:pt>
                <c:pt idx="19">
                  <c:v>35674</c:v>
                </c:pt>
                <c:pt idx="20">
                  <c:v>35704</c:v>
                </c:pt>
                <c:pt idx="21">
                  <c:v>35735</c:v>
                </c:pt>
                <c:pt idx="22">
                  <c:v>35765</c:v>
                </c:pt>
                <c:pt idx="23">
                  <c:v>35796</c:v>
                </c:pt>
                <c:pt idx="24">
                  <c:v>35827</c:v>
                </c:pt>
                <c:pt idx="25">
                  <c:v>35855</c:v>
                </c:pt>
                <c:pt idx="26">
                  <c:v>35886</c:v>
                </c:pt>
                <c:pt idx="27">
                  <c:v>35916</c:v>
                </c:pt>
                <c:pt idx="28">
                  <c:v>35947</c:v>
                </c:pt>
                <c:pt idx="29">
                  <c:v>35977</c:v>
                </c:pt>
                <c:pt idx="30">
                  <c:v>36008</c:v>
                </c:pt>
                <c:pt idx="31">
                  <c:v>36039</c:v>
                </c:pt>
                <c:pt idx="32">
                  <c:v>36069</c:v>
                </c:pt>
                <c:pt idx="33">
                  <c:v>36100</c:v>
                </c:pt>
                <c:pt idx="34">
                  <c:v>36130</c:v>
                </c:pt>
                <c:pt idx="35">
                  <c:v>36161</c:v>
                </c:pt>
                <c:pt idx="36">
                  <c:v>36192</c:v>
                </c:pt>
                <c:pt idx="37">
                  <c:v>36220</c:v>
                </c:pt>
                <c:pt idx="38">
                  <c:v>36251</c:v>
                </c:pt>
                <c:pt idx="39">
                  <c:v>36281</c:v>
                </c:pt>
                <c:pt idx="40">
                  <c:v>36312</c:v>
                </c:pt>
                <c:pt idx="41">
                  <c:v>36342</c:v>
                </c:pt>
                <c:pt idx="42">
                  <c:v>36373</c:v>
                </c:pt>
                <c:pt idx="43">
                  <c:v>36404</c:v>
                </c:pt>
                <c:pt idx="44">
                  <c:v>36434</c:v>
                </c:pt>
                <c:pt idx="45">
                  <c:v>36465</c:v>
                </c:pt>
                <c:pt idx="46">
                  <c:v>36495</c:v>
                </c:pt>
                <c:pt idx="47">
                  <c:v>36526</c:v>
                </c:pt>
                <c:pt idx="48">
                  <c:v>36557</c:v>
                </c:pt>
                <c:pt idx="49">
                  <c:v>36586</c:v>
                </c:pt>
                <c:pt idx="50">
                  <c:v>36617</c:v>
                </c:pt>
                <c:pt idx="51">
                  <c:v>36647</c:v>
                </c:pt>
                <c:pt idx="52">
                  <c:v>36678</c:v>
                </c:pt>
                <c:pt idx="53">
                  <c:v>36708</c:v>
                </c:pt>
                <c:pt idx="54">
                  <c:v>36739</c:v>
                </c:pt>
                <c:pt idx="55">
                  <c:v>36770</c:v>
                </c:pt>
                <c:pt idx="56">
                  <c:v>36800</c:v>
                </c:pt>
                <c:pt idx="57">
                  <c:v>36831</c:v>
                </c:pt>
                <c:pt idx="58">
                  <c:v>36861</c:v>
                </c:pt>
                <c:pt idx="59">
                  <c:v>36892</c:v>
                </c:pt>
                <c:pt idx="60">
                  <c:v>36923</c:v>
                </c:pt>
                <c:pt idx="61">
                  <c:v>36951</c:v>
                </c:pt>
                <c:pt idx="62">
                  <c:v>36982</c:v>
                </c:pt>
                <c:pt idx="63">
                  <c:v>37012</c:v>
                </c:pt>
                <c:pt idx="64">
                  <c:v>37043</c:v>
                </c:pt>
                <c:pt idx="65">
                  <c:v>37073</c:v>
                </c:pt>
                <c:pt idx="66">
                  <c:v>37104</c:v>
                </c:pt>
                <c:pt idx="67">
                  <c:v>37135</c:v>
                </c:pt>
                <c:pt idx="68">
                  <c:v>37165</c:v>
                </c:pt>
                <c:pt idx="69">
                  <c:v>37196</c:v>
                </c:pt>
                <c:pt idx="70">
                  <c:v>37226</c:v>
                </c:pt>
                <c:pt idx="71">
                  <c:v>37257</c:v>
                </c:pt>
                <c:pt idx="72">
                  <c:v>37288</c:v>
                </c:pt>
                <c:pt idx="73">
                  <c:v>37316</c:v>
                </c:pt>
                <c:pt idx="74">
                  <c:v>37347</c:v>
                </c:pt>
                <c:pt idx="75">
                  <c:v>37377</c:v>
                </c:pt>
                <c:pt idx="76">
                  <c:v>37408</c:v>
                </c:pt>
                <c:pt idx="77">
                  <c:v>37438</c:v>
                </c:pt>
                <c:pt idx="78">
                  <c:v>37469</c:v>
                </c:pt>
                <c:pt idx="79">
                  <c:v>37500</c:v>
                </c:pt>
                <c:pt idx="80">
                  <c:v>37530</c:v>
                </c:pt>
                <c:pt idx="81">
                  <c:v>37561</c:v>
                </c:pt>
                <c:pt idx="82">
                  <c:v>37591</c:v>
                </c:pt>
                <c:pt idx="83">
                  <c:v>37622</c:v>
                </c:pt>
                <c:pt idx="84">
                  <c:v>37653</c:v>
                </c:pt>
                <c:pt idx="85">
                  <c:v>37681</c:v>
                </c:pt>
                <c:pt idx="86">
                  <c:v>37712</c:v>
                </c:pt>
                <c:pt idx="87">
                  <c:v>37742</c:v>
                </c:pt>
                <c:pt idx="88">
                  <c:v>37773</c:v>
                </c:pt>
                <c:pt idx="89">
                  <c:v>37803</c:v>
                </c:pt>
                <c:pt idx="90">
                  <c:v>37834</c:v>
                </c:pt>
                <c:pt idx="91">
                  <c:v>37865</c:v>
                </c:pt>
                <c:pt idx="92">
                  <c:v>37895</c:v>
                </c:pt>
                <c:pt idx="93">
                  <c:v>37926</c:v>
                </c:pt>
                <c:pt idx="94">
                  <c:v>37956</c:v>
                </c:pt>
                <c:pt idx="95">
                  <c:v>37987</c:v>
                </c:pt>
                <c:pt idx="96">
                  <c:v>38018</c:v>
                </c:pt>
                <c:pt idx="97">
                  <c:v>38047</c:v>
                </c:pt>
                <c:pt idx="98">
                  <c:v>38078</c:v>
                </c:pt>
                <c:pt idx="99">
                  <c:v>38108</c:v>
                </c:pt>
                <c:pt idx="100">
                  <c:v>38139</c:v>
                </c:pt>
                <c:pt idx="101">
                  <c:v>38169</c:v>
                </c:pt>
                <c:pt idx="102">
                  <c:v>38200</c:v>
                </c:pt>
                <c:pt idx="103">
                  <c:v>38231</c:v>
                </c:pt>
                <c:pt idx="104">
                  <c:v>38261</c:v>
                </c:pt>
                <c:pt idx="105">
                  <c:v>38292</c:v>
                </c:pt>
                <c:pt idx="106">
                  <c:v>38322</c:v>
                </c:pt>
                <c:pt idx="107">
                  <c:v>38353</c:v>
                </c:pt>
                <c:pt idx="108">
                  <c:v>38384</c:v>
                </c:pt>
                <c:pt idx="109">
                  <c:v>38412</c:v>
                </c:pt>
                <c:pt idx="110">
                  <c:v>38443</c:v>
                </c:pt>
                <c:pt idx="111">
                  <c:v>38473</c:v>
                </c:pt>
                <c:pt idx="112">
                  <c:v>38504</c:v>
                </c:pt>
                <c:pt idx="113">
                  <c:v>38534</c:v>
                </c:pt>
                <c:pt idx="114">
                  <c:v>38565</c:v>
                </c:pt>
                <c:pt idx="115">
                  <c:v>38596</c:v>
                </c:pt>
                <c:pt idx="116">
                  <c:v>38626</c:v>
                </c:pt>
                <c:pt idx="117">
                  <c:v>38657</c:v>
                </c:pt>
                <c:pt idx="118">
                  <c:v>38687</c:v>
                </c:pt>
                <c:pt idx="119">
                  <c:v>38718</c:v>
                </c:pt>
                <c:pt idx="120">
                  <c:v>38749</c:v>
                </c:pt>
                <c:pt idx="121">
                  <c:v>38777</c:v>
                </c:pt>
                <c:pt idx="122">
                  <c:v>38808</c:v>
                </c:pt>
                <c:pt idx="123">
                  <c:v>38838</c:v>
                </c:pt>
                <c:pt idx="124">
                  <c:v>38869</c:v>
                </c:pt>
                <c:pt idx="125">
                  <c:v>38899</c:v>
                </c:pt>
                <c:pt idx="126">
                  <c:v>38930</c:v>
                </c:pt>
                <c:pt idx="127">
                  <c:v>38961</c:v>
                </c:pt>
                <c:pt idx="128">
                  <c:v>38991</c:v>
                </c:pt>
                <c:pt idx="129">
                  <c:v>39022</c:v>
                </c:pt>
                <c:pt idx="130">
                  <c:v>39052</c:v>
                </c:pt>
                <c:pt idx="131">
                  <c:v>39083</c:v>
                </c:pt>
                <c:pt idx="132">
                  <c:v>39114</c:v>
                </c:pt>
                <c:pt idx="133">
                  <c:v>39142</c:v>
                </c:pt>
                <c:pt idx="134">
                  <c:v>39173</c:v>
                </c:pt>
                <c:pt idx="135">
                  <c:v>39203</c:v>
                </c:pt>
                <c:pt idx="136">
                  <c:v>39234</c:v>
                </c:pt>
                <c:pt idx="137">
                  <c:v>39264</c:v>
                </c:pt>
                <c:pt idx="138">
                  <c:v>39295</c:v>
                </c:pt>
                <c:pt idx="139">
                  <c:v>39326</c:v>
                </c:pt>
                <c:pt idx="140">
                  <c:v>39356</c:v>
                </c:pt>
                <c:pt idx="141">
                  <c:v>39387</c:v>
                </c:pt>
                <c:pt idx="142">
                  <c:v>39417</c:v>
                </c:pt>
                <c:pt idx="143">
                  <c:v>39448</c:v>
                </c:pt>
                <c:pt idx="144">
                  <c:v>39479</c:v>
                </c:pt>
                <c:pt idx="145">
                  <c:v>39508</c:v>
                </c:pt>
                <c:pt idx="146">
                  <c:v>39539</c:v>
                </c:pt>
                <c:pt idx="147">
                  <c:v>39569</c:v>
                </c:pt>
                <c:pt idx="148">
                  <c:v>39600</c:v>
                </c:pt>
                <c:pt idx="149">
                  <c:v>39630</c:v>
                </c:pt>
                <c:pt idx="150">
                  <c:v>39661</c:v>
                </c:pt>
                <c:pt idx="151">
                  <c:v>39692</c:v>
                </c:pt>
                <c:pt idx="152">
                  <c:v>39722</c:v>
                </c:pt>
                <c:pt idx="153">
                  <c:v>39753</c:v>
                </c:pt>
                <c:pt idx="154">
                  <c:v>39783</c:v>
                </c:pt>
                <c:pt idx="155">
                  <c:v>39814</c:v>
                </c:pt>
                <c:pt idx="156">
                  <c:v>39845</c:v>
                </c:pt>
                <c:pt idx="157">
                  <c:v>39873</c:v>
                </c:pt>
                <c:pt idx="158">
                  <c:v>39904</c:v>
                </c:pt>
                <c:pt idx="159">
                  <c:v>39934</c:v>
                </c:pt>
                <c:pt idx="160">
                  <c:v>39965</c:v>
                </c:pt>
                <c:pt idx="161">
                  <c:v>39995</c:v>
                </c:pt>
                <c:pt idx="162">
                  <c:v>40026</c:v>
                </c:pt>
                <c:pt idx="163">
                  <c:v>40057</c:v>
                </c:pt>
                <c:pt idx="164">
                  <c:v>40087</c:v>
                </c:pt>
                <c:pt idx="165">
                  <c:v>40118</c:v>
                </c:pt>
                <c:pt idx="166">
                  <c:v>40148</c:v>
                </c:pt>
                <c:pt idx="167">
                  <c:v>40179</c:v>
                </c:pt>
                <c:pt idx="168">
                  <c:v>40210</c:v>
                </c:pt>
                <c:pt idx="169">
                  <c:v>40238</c:v>
                </c:pt>
                <c:pt idx="170">
                  <c:v>40269</c:v>
                </c:pt>
                <c:pt idx="171">
                  <c:v>40299</c:v>
                </c:pt>
                <c:pt idx="172">
                  <c:v>40330</c:v>
                </c:pt>
                <c:pt idx="173">
                  <c:v>40360</c:v>
                </c:pt>
                <c:pt idx="174">
                  <c:v>40391</c:v>
                </c:pt>
                <c:pt idx="175">
                  <c:v>40422</c:v>
                </c:pt>
                <c:pt idx="176">
                  <c:v>40452</c:v>
                </c:pt>
                <c:pt idx="177">
                  <c:v>40483</c:v>
                </c:pt>
                <c:pt idx="178">
                  <c:v>40513</c:v>
                </c:pt>
                <c:pt idx="179">
                  <c:v>40544</c:v>
                </c:pt>
                <c:pt idx="180">
                  <c:v>40575</c:v>
                </c:pt>
                <c:pt idx="181">
                  <c:v>40603</c:v>
                </c:pt>
                <c:pt idx="182">
                  <c:v>40634</c:v>
                </c:pt>
                <c:pt idx="183">
                  <c:v>40664</c:v>
                </c:pt>
                <c:pt idx="184">
                  <c:v>40695</c:v>
                </c:pt>
                <c:pt idx="185">
                  <c:v>40725</c:v>
                </c:pt>
                <c:pt idx="186">
                  <c:v>40756</c:v>
                </c:pt>
                <c:pt idx="187">
                  <c:v>40787</c:v>
                </c:pt>
                <c:pt idx="188">
                  <c:v>40817</c:v>
                </c:pt>
                <c:pt idx="189">
                  <c:v>40848</c:v>
                </c:pt>
                <c:pt idx="190">
                  <c:v>40878</c:v>
                </c:pt>
                <c:pt idx="191">
                  <c:v>40909</c:v>
                </c:pt>
                <c:pt idx="192">
                  <c:v>40940</c:v>
                </c:pt>
                <c:pt idx="193">
                  <c:v>40969</c:v>
                </c:pt>
                <c:pt idx="194">
                  <c:v>41000</c:v>
                </c:pt>
                <c:pt idx="195">
                  <c:v>41030</c:v>
                </c:pt>
                <c:pt idx="196">
                  <c:v>41061</c:v>
                </c:pt>
                <c:pt idx="197">
                  <c:v>41091</c:v>
                </c:pt>
                <c:pt idx="198">
                  <c:v>41122</c:v>
                </c:pt>
                <c:pt idx="199">
                  <c:v>41153</c:v>
                </c:pt>
                <c:pt idx="200">
                  <c:v>41183</c:v>
                </c:pt>
                <c:pt idx="201">
                  <c:v>41214</c:v>
                </c:pt>
                <c:pt idx="202">
                  <c:v>41244</c:v>
                </c:pt>
                <c:pt idx="203">
                  <c:v>41275</c:v>
                </c:pt>
                <c:pt idx="204">
                  <c:v>41306</c:v>
                </c:pt>
                <c:pt idx="205">
                  <c:v>41334</c:v>
                </c:pt>
                <c:pt idx="206">
                  <c:v>41365</c:v>
                </c:pt>
                <c:pt idx="207">
                  <c:v>41395</c:v>
                </c:pt>
                <c:pt idx="208">
                  <c:v>41426</c:v>
                </c:pt>
                <c:pt idx="209">
                  <c:v>41456</c:v>
                </c:pt>
                <c:pt idx="210">
                  <c:v>41487</c:v>
                </c:pt>
                <c:pt idx="211">
                  <c:v>41518</c:v>
                </c:pt>
                <c:pt idx="212">
                  <c:v>41548</c:v>
                </c:pt>
                <c:pt idx="213">
                  <c:v>41579</c:v>
                </c:pt>
                <c:pt idx="214">
                  <c:v>41609</c:v>
                </c:pt>
                <c:pt idx="215">
                  <c:v>41640</c:v>
                </c:pt>
                <c:pt idx="216">
                  <c:v>41640</c:v>
                </c:pt>
              </c:numCache>
            </c:numRef>
          </c:cat>
          <c:val>
            <c:numRef>
              <c:f>'CHARTtoPPT-G-Niveaux mensu ex'!$B$7:$B$223</c:f>
              <c:numCache>
                <c:formatCode>General</c:formatCode>
                <c:ptCount val="217"/>
                <c:pt idx="0">
                  <c:v>6.5694480758609233</c:v>
                </c:pt>
                <c:pt idx="1">
                  <c:v>6.5656468165070745</c:v>
                </c:pt>
                <c:pt idx="2">
                  <c:v>6.5587889305011053</c:v>
                </c:pt>
                <c:pt idx="3">
                  <c:v>6.5515832679838146</c:v>
                </c:pt>
                <c:pt idx="4">
                  <c:v>6.5501061437156896</c:v>
                </c:pt>
                <c:pt idx="5">
                  <c:v>6.5864673590643834</c:v>
                </c:pt>
                <c:pt idx="6">
                  <c:v>6.6343306448789345</c:v>
                </c:pt>
                <c:pt idx="7">
                  <c:v>6.6473337977434115</c:v>
                </c:pt>
                <c:pt idx="8">
                  <c:v>6.6619037116243023</c:v>
                </c:pt>
                <c:pt idx="9">
                  <c:v>6.6929955096736959</c:v>
                </c:pt>
                <c:pt idx="10">
                  <c:v>6.7431580082899369</c:v>
                </c:pt>
                <c:pt idx="11">
                  <c:v>6.7824305374391445</c:v>
                </c:pt>
                <c:pt idx="12">
                  <c:v>6.8748478195817251</c:v>
                </c:pt>
                <c:pt idx="13">
                  <c:v>6.8745818419809126</c:v>
                </c:pt>
                <c:pt idx="14">
                  <c:v>6.8740171669251255</c:v>
                </c:pt>
                <c:pt idx="15">
                  <c:v>6.8769059819127474</c:v>
                </c:pt>
                <c:pt idx="16">
                  <c:v>6.9851953865599015</c:v>
                </c:pt>
                <c:pt idx="17">
                  <c:v>6.994498295044159</c:v>
                </c:pt>
                <c:pt idx="18">
                  <c:v>7.1118319807538564</c:v>
                </c:pt>
                <c:pt idx="19">
                  <c:v>7.1155392231614245</c:v>
                </c:pt>
                <c:pt idx="20">
                  <c:v>7.1628394605788355</c:v>
                </c:pt>
                <c:pt idx="21">
                  <c:v>7.1584984141531924</c:v>
                </c:pt>
                <c:pt idx="22">
                  <c:v>7.160777641379835</c:v>
                </c:pt>
                <c:pt idx="23">
                  <c:v>7.1613119282529345</c:v>
                </c:pt>
                <c:pt idx="24">
                  <c:v>7.0787830383514843</c:v>
                </c:pt>
                <c:pt idx="25">
                  <c:v>7.0677589905886711</c:v>
                </c:pt>
                <c:pt idx="26">
                  <c:v>7.0564525862672856</c:v>
                </c:pt>
                <c:pt idx="27">
                  <c:v>6.9151861244309378</c:v>
                </c:pt>
                <c:pt idx="28">
                  <c:v>6.9116833185191924</c:v>
                </c:pt>
                <c:pt idx="29">
                  <c:v>6.9068016536290724</c:v>
                </c:pt>
                <c:pt idx="30">
                  <c:v>6.7874690444964774</c:v>
                </c:pt>
                <c:pt idx="31">
                  <c:v>6.7836511690649823</c:v>
                </c:pt>
                <c:pt idx="32">
                  <c:v>6.7749350776319206</c:v>
                </c:pt>
                <c:pt idx="33">
                  <c:v>6.6175176610888373</c:v>
                </c:pt>
                <c:pt idx="34">
                  <c:v>6.6217529993738484</c:v>
                </c:pt>
                <c:pt idx="35">
                  <c:v>6.5762004405010481</c:v>
                </c:pt>
                <c:pt idx="36">
                  <c:v>6.4441777388415487</c:v>
                </c:pt>
                <c:pt idx="37">
                  <c:v>6.4390468687250806</c:v>
                </c:pt>
                <c:pt idx="38">
                  <c:v>6.4315429107885924</c:v>
                </c:pt>
                <c:pt idx="39">
                  <c:v>6.3541998982073906</c:v>
                </c:pt>
                <c:pt idx="40">
                  <c:v>6.353917576370554</c:v>
                </c:pt>
                <c:pt idx="41">
                  <c:v>6.3480152360702355</c:v>
                </c:pt>
                <c:pt idx="42">
                  <c:v>6.3637354448826891</c:v>
                </c:pt>
                <c:pt idx="43">
                  <c:v>6.4055360323934867</c:v>
                </c:pt>
                <c:pt idx="44">
                  <c:v>6.4057856428332407</c:v>
                </c:pt>
                <c:pt idx="45">
                  <c:v>6.7245397905636164</c:v>
                </c:pt>
                <c:pt idx="46">
                  <c:v>6.7298591884193923</c:v>
                </c:pt>
                <c:pt idx="47">
                  <c:v>6.9067357448752684</c:v>
                </c:pt>
                <c:pt idx="48">
                  <c:v>7.4052525351492724</c:v>
                </c:pt>
                <c:pt idx="49">
                  <c:v>7.4063327457069024</c:v>
                </c:pt>
                <c:pt idx="50">
                  <c:v>7.4417084824704771</c:v>
                </c:pt>
                <c:pt idx="51">
                  <c:v>7.9352294920819215</c:v>
                </c:pt>
                <c:pt idx="52">
                  <c:v>8.028656435142306</c:v>
                </c:pt>
                <c:pt idx="53">
                  <c:v>8.0419585044154989</c:v>
                </c:pt>
                <c:pt idx="54">
                  <c:v>8.2510755400446687</c:v>
                </c:pt>
                <c:pt idx="55">
                  <c:v>8.2999081999952811</c:v>
                </c:pt>
                <c:pt idx="56">
                  <c:v>8.3801855002473076</c:v>
                </c:pt>
                <c:pt idx="57">
                  <c:v>8.8942471369842266</c:v>
                </c:pt>
                <c:pt idx="58">
                  <c:v>9.018376875534269</c:v>
                </c:pt>
                <c:pt idx="59">
                  <c:v>8.9764288997033752</c:v>
                </c:pt>
                <c:pt idx="60">
                  <c:v>9.3874290117176766</c:v>
                </c:pt>
                <c:pt idx="61">
                  <c:v>9.3336719304289097</c:v>
                </c:pt>
                <c:pt idx="62">
                  <c:v>9.3769697661481075</c:v>
                </c:pt>
                <c:pt idx="63">
                  <c:v>9.1279734342279415</c:v>
                </c:pt>
                <c:pt idx="64">
                  <c:v>9.1280388777900487</c:v>
                </c:pt>
                <c:pt idx="65">
                  <c:v>9.1503000670268921</c:v>
                </c:pt>
                <c:pt idx="66">
                  <c:v>8.7510673440763984</c:v>
                </c:pt>
                <c:pt idx="67">
                  <c:v>8.7456581474967479</c:v>
                </c:pt>
                <c:pt idx="68">
                  <c:v>8.7001546277005239</c:v>
                </c:pt>
                <c:pt idx="69">
                  <c:v>8.6841109942867707</c:v>
                </c:pt>
                <c:pt idx="70">
                  <c:v>8.6883195064218199</c:v>
                </c:pt>
                <c:pt idx="71">
                  <c:v>8.6853495024189247</c:v>
                </c:pt>
                <c:pt idx="72">
                  <c:v>8.415965649023736</c:v>
                </c:pt>
                <c:pt idx="73">
                  <c:v>8.4209912346541707</c:v>
                </c:pt>
                <c:pt idx="74">
                  <c:v>8.4177731963312699</c:v>
                </c:pt>
                <c:pt idx="75">
                  <c:v>8.1217329708945609</c:v>
                </c:pt>
                <c:pt idx="76">
                  <c:v>8.20393825917043</c:v>
                </c:pt>
                <c:pt idx="77">
                  <c:v>8.2376897354782468</c:v>
                </c:pt>
                <c:pt idx="78">
                  <c:v>8.2768153531888977</c:v>
                </c:pt>
                <c:pt idx="79">
                  <c:v>8.264907735559385</c:v>
                </c:pt>
                <c:pt idx="80">
                  <c:v>8.2851170785675201</c:v>
                </c:pt>
                <c:pt idx="81">
                  <c:v>8.4316872300906667</c:v>
                </c:pt>
                <c:pt idx="82">
                  <c:v>8.5449991392196232</c:v>
                </c:pt>
                <c:pt idx="83">
                  <c:v>8.5589763085737882</c:v>
                </c:pt>
                <c:pt idx="84">
                  <c:v>8.6261053601184159</c:v>
                </c:pt>
                <c:pt idx="85">
                  <c:v>8.6075836996368356</c:v>
                </c:pt>
                <c:pt idx="86">
                  <c:v>8.6273145901009602</c:v>
                </c:pt>
                <c:pt idx="87">
                  <c:v>8.8565202213932768</c:v>
                </c:pt>
                <c:pt idx="88">
                  <c:v>8.8269827071829248</c:v>
                </c:pt>
                <c:pt idx="89">
                  <c:v>8.7624789302420076</c:v>
                </c:pt>
                <c:pt idx="90">
                  <c:v>8.6110985752920879</c:v>
                </c:pt>
                <c:pt idx="91">
                  <c:v>8.5970190469400194</c:v>
                </c:pt>
                <c:pt idx="92">
                  <c:v>8.6294131913107179</c:v>
                </c:pt>
                <c:pt idx="93">
                  <c:v>8.3158218851852723</c:v>
                </c:pt>
                <c:pt idx="94">
                  <c:v>8.3016834363125849</c:v>
                </c:pt>
                <c:pt idx="95">
                  <c:v>8.3143815706968187</c:v>
                </c:pt>
                <c:pt idx="96">
                  <c:v>8.3156310493238248</c:v>
                </c:pt>
                <c:pt idx="97">
                  <c:v>8.3071848840428597</c:v>
                </c:pt>
                <c:pt idx="98">
                  <c:v>8.3150321794101227</c:v>
                </c:pt>
                <c:pt idx="99">
                  <c:v>8.3054069753428621</c:v>
                </c:pt>
                <c:pt idx="100">
                  <c:v>8.3450741320471291</c:v>
                </c:pt>
                <c:pt idx="101">
                  <c:v>8.3002880027356198</c:v>
                </c:pt>
                <c:pt idx="102">
                  <c:v>8.4638775777793267</c:v>
                </c:pt>
                <c:pt idx="103">
                  <c:v>8.4694321516775268</c:v>
                </c:pt>
                <c:pt idx="104">
                  <c:v>8.4699162124943541</c:v>
                </c:pt>
                <c:pt idx="105">
                  <c:v>8.8405595077260823</c:v>
                </c:pt>
                <c:pt idx="106">
                  <c:v>8.8872941522174749</c:v>
                </c:pt>
                <c:pt idx="107">
                  <c:v>8.7901284814835901</c:v>
                </c:pt>
                <c:pt idx="108">
                  <c:v>9.1182905605724489</c:v>
                </c:pt>
                <c:pt idx="109">
                  <c:v>9.1716992865811644</c:v>
                </c:pt>
                <c:pt idx="110">
                  <c:v>9.1706074778669748</c:v>
                </c:pt>
                <c:pt idx="111">
                  <c:v>9.3926350532034686</c:v>
                </c:pt>
                <c:pt idx="112">
                  <c:v>9.3546017223816698</c:v>
                </c:pt>
                <c:pt idx="113">
                  <c:v>9.4047182100664841</c:v>
                </c:pt>
                <c:pt idx="114">
                  <c:v>9.762356263751153</c:v>
                </c:pt>
                <c:pt idx="115">
                  <c:v>9.7560175134813232</c:v>
                </c:pt>
                <c:pt idx="116">
                  <c:v>9.7354439717108079</c:v>
                </c:pt>
                <c:pt idx="117">
                  <c:v>10.623655045610413</c:v>
                </c:pt>
                <c:pt idx="118">
                  <c:v>10.656979216475555</c:v>
                </c:pt>
                <c:pt idx="119">
                  <c:v>10.700247768111698</c:v>
                </c:pt>
                <c:pt idx="120">
                  <c:v>10.308081275336496</c:v>
                </c:pt>
                <c:pt idx="121">
                  <c:v>10.560869240549318</c:v>
                </c:pt>
                <c:pt idx="122">
                  <c:v>10.57291277373268</c:v>
                </c:pt>
                <c:pt idx="123">
                  <c:v>10.64463916940095</c:v>
                </c:pt>
                <c:pt idx="124">
                  <c:v>10.70979543693022</c:v>
                </c:pt>
                <c:pt idx="125">
                  <c:v>10.663240908142702</c:v>
                </c:pt>
                <c:pt idx="126">
                  <c:v>10.788434557007902</c:v>
                </c:pt>
                <c:pt idx="127">
                  <c:v>10.912423885128074</c:v>
                </c:pt>
                <c:pt idx="128">
                  <c:v>10.977682607891802</c:v>
                </c:pt>
                <c:pt idx="129">
                  <c:v>11.063083905755878</c:v>
                </c:pt>
                <c:pt idx="130">
                  <c:v>11.234499697532</c:v>
                </c:pt>
                <c:pt idx="131">
                  <c:v>10.968789714645579</c:v>
                </c:pt>
                <c:pt idx="132">
                  <c:v>10.843391017783746</c:v>
                </c:pt>
                <c:pt idx="133">
                  <c:v>9.9046460218037247</c:v>
                </c:pt>
                <c:pt idx="134">
                  <c:v>9.6333233396353659</c:v>
                </c:pt>
                <c:pt idx="135">
                  <c:v>9.3430206337291022</c:v>
                </c:pt>
                <c:pt idx="136">
                  <c:v>8.860223647422151</c:v>
                </c:pt>
                <c:pt idx="137">
                  <c:v>8.7691367985591224</c:v>
                </c:pt>
                <c:pt idx="138">
                  <c:v>9.1586461497478027</c:v>
                </c:pt>
                <c:pt idx="139">
                  <c:v>9.1136838703588356</c:v>
                </c:pt>
                <c:pt idx="140">
                  <c:v>9.5400943680834001</c:v>
                </c:pt>
                <c:pt idx="141">
                  <c:v>10.454104998371896</c:v>
                </c:pt>
                <c:pt idx="142">
                  <c:v>11.09730979898959</c:v>
                </c:pt>
                <c:pt idx="143">
                  <c:v>11.625689199896577</c:v>
                </c:pt>
                <c:pt idx="144">
                  <c:v>12.233856431422803</c:v>
                </c:pt>
                <c:pt idx="145">
                  <c:v>12.7548782454283</c:v>
                </c:pt>
                <c:pt idx="146">
                  <c:v>12.740403712468078</c:v>
                </c:pt>
                <c:pt idx="147">
                  <c:v>12.663555995678896</c:v>
                </c:pt>
                <c:pt idx="148">
                  <c:v>13.327332617486476</c:v>
                </c:pt>
                <c:pt idx="149">
                  <c:v>13.507873094419399</c:v>
                </c:pt>
                <c:pt idx="150">
                  <c:v>13.740381581484341</c:v>
                </c:pt>
                <c:pt idx="151">
                  <c:v>14.938155807510061</c:v>
                </c:pt>
                <c:pt idx="152">
                  <c:v>14.965900949531544</c:v>
                </c:pt>
                <c:pt idx="153">
                  <c:v>14.989231909875016</c:v>
                </c:pt>
                <c:pt idx="154">
                  <c:v>16.062563684772115</c:v>
                </c:pt>
                <c:pt idx="155">
                  <c:v>16.066974806766289</c:v>
                </c:pt>
                <c:pt idx="156">
                  <c:v>15.5404599763195</c:v>
                </c:pt>
                <c:pt idx="157">
                  <c:v>13.811257765834526</c:v>
                </c:pt>
                <c:pt idx="158">
                  <c:v>13.777301359095418</c:v>
                </c:pt>
                <c:pt idx="159">
                  <c:v>13.011203763144298</c:v>
                </c:pt>
                <c:pt idx="160">
                  <c:v>10.740740937122716</c:v>
                </c:pt>
                <c:pt idx="161">
                  <c:v>10.645320055039118</c:v>
                </c:pt>
                <c:pt idx="162">
                  <c:v>11.125646107818266</c:v>
                </c:pt>
                <c:pt idx="163">
                  <c:v>10.530039968795784</c:v>
                </c:pt>
                <c:pt idx="164">
                  <c:v>10.678727389430048</c:v>
                </c:pt>
                <c:pt idx="165">
                  <c:v>10.607531965810981</c:v>
                </c:pt>
                <c:pt idx="166">
                  <c:v>10.813485503031325</c:v>
                </c:pt>
                <c:pt idx="167">
                  <c:v>10.95187893878685</c:v>
                </c:pt>
                <c:pt idx="168">
                  <c:v>11.121690839387504</c:v>
                </c:pt>
                <c:pt idx="169">
                  <c:v>11.312090043757356</c:v>
                </c:pt>
                <c:pt idx="170">
                  <c:v>11.412083362585054</c:v>
                </c:pt>
                <c:pt idx="171">
                  <c:v>11.389140364513302</c:v>
                </c:pt>
                <c:pt idx="172">
                  <c:v>11.655816448435274</c:v>
                </c:pt>
                <c:pt idx="173">
                  <c:v>11.129755423558208</c:v>
                </c:pt>
                <c:pt idx="174">
                  <c:v>11.395147227791302</c:v>
                </c:pt>
                <c:pt idx="175">
                  <c:v>12.157862271943072</c:v>
                </c:pt>
                <c:pt idx="176">
                  <c:v>12.172652943587703</c:v>
                </c:pt>
                <c:pt idx="177">
                  <c:v>12.150637509523953</c:v>
                </c:pt>
                <c:pt idx="178">
                  <c:v>12.392035905804423</c:v>
                </c:pt>
                <c:pt idx="179">
                  <c:v>12.861181488434299</c:v>
                </c:pt>
                <c:pt idx="180">
                  <c:v>13.046706545099354</c:v>
                </c:pt>
                <c:pt idx="181">
                  <c:v>13.415317290995471</c:v>
                </c:pt>
                <c:pt idx="182">
                  <c:v>13.350418792427504</c:v>
                </c:pt>
                <c:pt idx="183">
                  <c:v>13.436457321508056</c:v>
                </c:pt>
                <c:pt idx="184">
                  <c:v>14.796544178820676</c:v>
                </c:pt>
                <c:pt idx="185">
                  <c:v>14.677197580655939</c:v>
                </c:pt>
                <c:pt idx="186">
                  <c:v>14.717765680429507</c:v>
                </c:pt>
                <c:pt idx="187">
                  <c:v>15.328073011725214</c:v>
                </c:pt>
                <c:pt idx="188">
                  <c:v>15.2913075723094</c:v>
                </c:pt>
                <c:pt idx="189">
                  <c:v>15.3424862459655</c:v>
                </c:pt>
                <c:pt idx="190">
                  <c:v>15.599867600637207</c:v>
                </c:pt>
                <c:pt idx="191">
                  <c:v>15.612244512851404</c:v>
                </c:pt>
                <c:pt idx="192">
                  <c:v>15.843215225431468</c:v>
                </c:pt>
                <c:pt idx="193">
                  <c:v>15.879505829210174</c:v>
                </c:pt>
                <c:pt idx="194">
                  <c:v>15.854530577223564</c:v>
                </c:pt>
              </c:numCache>
            </c:numRef>
          </c:val>
        </c:ser>
        <c:ser>
          <c:idx val="1"/>
          <c:order val="1"/>
          <c:tx>
            <c:strRef>
              <c:f>'[CHARTS_ARTICLE__NIVEAUX updated.xlsb]D-Niveaux mensu extapolés'!$C$4</c:f>
              <c:strCache>
                <c:ptCount val="1"/>
                <c:pt idx="0">
                  <c:v>Zone euro</c:v>
                </c:pt>
              </c:strCache>
            </c:strRef>
          </c:tx>
          <c:marker>
            <c:symbol val="none"/>
          </c:marker>
          <c:cat>
            <c:numRef>
              <c:f>'[CHARTS_ARTICLE__NIVEAUX updated.xlsb]D-Niveaux mensu extapolés'!$A$5:$A$221</c:f>
              <c:numCache>
                <c:formatCode>d/mm/yyyy</c:formatCode>
                <c:ptCount val="217"/>
                <c:pt idx="0">
                  <c:v>35096</c:v>
                </c:pt>
                <c:pt idx="1">
                  <c:v>35125</c:v>
                </c:pt>
                <c:pt idx="2">
                  <c:v>35156</c:v>
                </c:pt>
                <c:pt idx="3">
                  <c:v>35186</c:v>
                </c:pt>
                <c:pt idx="4">
                  <c:v>35217</c:v>
                </c:pt>
                <c:pt idx="5">
                  <c:v>35247</c:v>
                </c:pt>
                <c:pt idx="6">
                  <c:v>35278</c:v>
                </c:pt>
                <c:pt idx="7">
                  <c:v>35309</c:v>
                </c:pt>
                <c:pt idx="8">
                  <c:v>35339</c:v>
                </c:pt>
                <c:pt idx="9">
                  <c:v>35370</c:v>
                </c:pt>
                <c:pt idx="10">
                  <c:v>35400</c:v>
                </c:pt>
                <c:pt idx="11">
                  <c:v>35431</c:v>
                </c:pt>
                <c:pt idx="12">
                  <c:v>35462</c:v>
                </c:pt>
                <c:pt idx="13">
                  <c:v>35490</c:v>
                </c:pt>
                <c:pt idx="14">
                  <c:v>35521</c:v>
                </c:pt>
                <c:pt idx="15">
                  <c:v>35551</c:v>
                </c:pt>
                <c:pt idx="16">
                  <c:v>35582</c:v>
                </c:pt>
                <c:pt idx="17">
                  <c:v>35612</c:v>
                </c:pt>
                <c:pt idx="18">
                  <c:v>35643</c:v>
                </c:pt>
                <c:pt idx="19">
                  <c:v>35674</c:v>
                </c:pt>
                <c:pt idx="20">
                  <c:v>35704</c:v>
                </c:pt>
                <c:pt idx="21">
                  <c:v>35735</c:v>
                </c:pt>
                <c:pt idx="22">
                  <c:v>35765</c:v>
                </c:pt>
                <c:pt idx="23">
                  <c:v>35796</c:v>
                </c:pt>
                <c:pt idx="24">
                  <c:v>35827</c:v>
                </c:pt>
                <c:pt idx="25">
                  <c:v>35855</c:v>
                </c:pt>
                <c:pt idx="26">
                  <c:v>35886</c:v>
                </c:pt>
                <c:pt idx="27">
                  <c:v>35916</c:v>
                </c:pt>
                <c:pt idx="28">
                  <c:v>35947</c:v>
                </c:pt>
                <c:pt idx="29">
                  <c:v>35977</c:v>
                </c:pt>
                <c:pt idx="30">
                  <c:v>36008</c:v>
                </c:pt>
                <c:pt idx="31">
                  <c:v>36039</c:v>
                </c:pt>
                <c:pt idx="32">
                  <c:v>36069</c:v>
                </c:pt>
                <c:pt idx="33">
                  <c:v>36100</c:v>
                </c:pt>
                <c:pt idx="34">
                  <c:v>36130</c:v>
                </c:pt>
                <c:pt idx="35">
                  <c:v>36161</c:v>
                </c:pt>
                <c:pt idx="36">
                  <c:v>36192</c:v>
                </c:pt>
                <c:pt idx="37">
                  <c:v>36220</c:v>
                </c:pt>
                <c:pt idx="38">
                  <c:v>36251</c:v>
                </c:pt>
                <c:pt idx="39">
                  <c:v>36281</c:v>
                </c:pt>
                <c:pt idx="40">
                  <c:v>36312</c:v>
                </c:pt>
                <c:pt idx="41">
                  <c:v>36342</c:v>
                </c:pt>
                <c:pt idx="42">
                  <c:v>36373</c:v>
                </c:pt>
                <c:pt idx="43">
                  <c:v>36404</c:v>
                </c:pt>
                <c:pt idx="44">
                  <c:v>36434</c:v>
                </c:pt>
                <c:pt idx="45">
                  <c:v>36465</c:v>
                </c:pt>
                <c:pt idx="46">
                  <c:v>36495</c:v>
                </c:pt>
                <c:pt idx="47">
                  <c:v>36526</c:v>
                </c:pt>
                <c:pt idx="48">
                  <c:v>36557</c:v>
                </c:pt>
                <c:pt idx="49">
                  <c:v>36586</c:v>
                </c:pt>
                <c:pt idx="50">
                  <c:v>36617</c:v>
                </c:pt>
                <c:pt idx="51">
                  <c:v>36647</c:v>
                </c:pt>
                <c:pt idx="52">
                  <c:v>36678</c:v>
                </c:pt>
                <c:pt idx="53">
                  <c:v>36708</c:v>
                </c:pt>
                <c:pt idx="54">
                  <c:v>36739</c:v>
                </c:pt>
                <c:pt idx="55">
                  <c:v>36770</c:v>
                </c:pt>
                <c:pt idx="56">
                  <c:v>36800</c:v>
                </c:pt>
                <c:pt idx="57">
                  <c:v>36831</c:v>
                </c:pt>
                <c:pt idx="58">
                  <c:v>36861</c:v>
                </c:pt>
                <c:pt idx="59">
                  <c:v>36892</c:v>
                </c:pt>
                <c:pt idx="60">
                  <c:v>36923</c:v>
                </c:pt>
                <c:pt idx="61">
                  <c:v>36951</c:v>
                </c:pt>
                <c:pt idx="62">
                  <c:v>36982</c:v>
                </c:pt>
                <c:pt idx="63">
                  <c:v>37012</c:v>
                </c:pt>
                <c:pt idx="64">
                  <c:v>37043</c:v>
                </c:pt>
                <c:pt idx="65">
                  <c:v>37073</c:v>
                </c:pt>
                <c:pt idx="66">
                  <c:v>37104</c:v>
                </c:pt>
                <c:pt idx="67">
                  <c:v>37135</c:v>
                </c:pt>
                <c:pt idx="68">
                  <c:v>37165</c:v>
                </c:pt>
                <c:pt idx="69">
                  <c:v>37196</c:v>
                </c:pt>
                <c:pt idx="70">
                  <c:v>37226</c:v>
                </c:pt>
                <c:pt idx="71">
                  <c:v>37257</c:v>
                </c:pt>
                <c:pt idx="72">
                  <c:v>37288</c:v>
                </c:pt>
                <c:pt idx="73">
                  <c:v>37316</c:v>
                </c:pt>
                <c:pt idx="74">
                  <c:v>37347</c:v>
                </c:pt>
                <c:pt idx="75">
                  <c:v>37377</c:v>
                </c:pt>
                <c:pt idx="76">
                  <c:v>37408</c:v>
                </c:pt>
                <c:pt idx="77">
                  <c:v>37438</c:v>
                </c:pt>
                <c:pt idx="78">
                  <c:v>37469</c:v>
                </c:pt>
                <c:pt idx="79">
                  <c:v>37500</c:v>
                </c:pt>
                <c:pt idx="80">
                  <c:v>37530</c:v>
                </c:pt>
                <c:pt idx="81">
                  <c:v>37561</c:v>
                </c:pt>
                <c:pt idx="82">
                  <c:v>37591</c:v>
                </c:pt>
                <c:pt idx="83">
                  <c:v>37622</c:v>
                </c:pt>
                <c:pt idx="84">
                  <c:v>37653</c:v>
                </c:pt>
                <c:pt idx="85">
                  <c:v>37681</c:v>
                </c:pt>
                <c:pt idx="86">
                  <c:v>37712</c:v>
                </c:pt>
                <c:pt idx="87">
                  <c:v>37742</c:v>
                </c:pt>
                <c:pt idx="88">
                  <c:v>37773</c:v>
                </c:pt>
                <c:pt idx="89">
                  <c:v>37803</c:v>
                </c:pt>
                <c:pt idx="90">
                  <c:v>37834</c:v>
                </c:pt>
                <c:pt idx="91">
                  <c:v>37865</c:v>
                </c:pt>
                <c:pt idx="92">
                  <c:v>37895</c:v>
                </c:pt>
                <c:pt idx="93">
                  <c:v>37926</c:v>
                </c:pt>
                <c:pt idx="94">
                  <c:v>37956</c:v>
                </c:pt>
                <c:pt idx="95">
                  <c:v>37987</c:v>
                </c:pt>
                <c:pt idx="96">
                  <c:v>38018</c:v>
                </c:pt>
                <c:pt idx="97">
                  <c:v>38047</c:v>
                </c:pt>
                <c:pt idx="98">
                  <c:v>38078</c:v>
                </c:pt>
                <c:pt idx="99">
                  <c:v>38108</c:v>
                </c:pt>
                <c:pt idx="100">
                  <c:v>38139</c:v>
                </c:pt>
                <c:pt idx="101">
                  <c:v>38169</c:v>
                </c:pt>
                <c:pt idx="102">
                  <c:v>38200</c:v>
                </c:pt>
                <c:pt idx="103">
                  <c:v>38231</c:v>
                </c:pt>
                <c:pt idx="104">
                  <c:v>38261</c:v>
                </c:pt>
                <c:pt idx="105">
                  <c:v>38292</c:v>
                </c:pt>
                <c:pt idx="106">
                  <c:v>38322</c:v>
                </c:pt>
                <c:pt idx="107">
                  <c:v>38353</c:v>
                </c:pt>
                <c:pt idx="108">
                  <c:v>38384</c:v>
                </c:pt>
                <c:pt idx="109">
                  <c:v>38412</c:v>
                </c:pt>
                <c:pt idx="110">
                  <c:v>38443</c:v>
                </c:pt>
                <c:pt idx="111">
                  <c:v>38473</c:v>
                </c:pt>
                <c:pt idx="112">
                  <c:v>38504</c:v>
                </c:pt>
                <c:pt idx="113">
                  <c:v>38534</c:v>
                </c:pt>
                <c:pt idx="114">
                  <c:v>38565</c:v>
                </c:pt>
                <c:pt idx="115">
                  <c:v>38596</c:v>
                </c:pt>
                <c:pt idx="116">
                  <c:v>38626</c:v>
                </c:pt>
                <c:pt idx="117">
                  <c:v>38657</c:v>
                </c:pt>
                <c:pt idx="118">
                  <c:v>38687</c:v>
                </c:pt>
                <c:pt idx="119">
                  <c:v>38718</c:v>
                </c:pt>
                <c:pt idx="120">
                  <c:v>38749</c:v>
                </c:pt>
                <c:pt idx="121">
                  <c:v>38777</c:v>
                </c:pt>
                <c:pt idx="122">
                  <c:v>38808</c:v>
                </c:pt>
                <c:pt idx="123">
                  <c:v>38838</c:v>
                </c:pt>
                <c:pt idx="124">
                  <c:v>38869</c:v>
                </c:pt>
                <c:pt idx="125">
                  <c:v>38899</c:v>
                </c:pt>
                <c:pt idx="126">
                  <c:v>38930</c:v>
                </c:pt>
                <c:pt idx="127">
                  <c:v>38961</c:v>
                </c:pt>
                <c:pt idx="128">
                  <c:v>38991</c:v>
                </c:pt>
                <c:pt idx="129">
                  <c:v>39022</c:v>
                </c:pt>
                <c:pt idx="130">
                  <c:v>39052</c:v>
                </c:pt>
                <c:pt idx="131">
                  <c:v>39083</c:v>
                </c:pt>
                <c:pt idx="132">
                  <c:v>39114</c:v>
                </c:pt>
                <c:pt idx="133">
                  <c:v>39142</c:v>
                </c:pt>
                <c:pt idx="134">
                  <c:v>39173</c:v>
                </c:pt>
                <c:pt idx="135">
                  <c:v>39203</c:v>
                </c:pt>
                <c:pt idx="136">
                  <c:v>39234</c:v>
                </c:pt>
                <c:pt idx="137">
                  <c:v>39264</c:v>
                </c:pt>
                <c:pt idx="138">
                  <c:v>39295</c:v>
                </c:pt>
                <c:pt idx="139">
                  <c:v>39326</c:v>
                </c:pt>
                <c:pt idx="140">
                  <c:v>39356</c:v>
                </c:pt>
                <c:pt idx="141">
                  <c:v>39387</c:v>
                </c:pt>
                <c:pt idx="142">
                  <c:v>39417</c:v>
                </c:pt>
                <c:pt idx="143">
                  <c:v>39448</c:v>
                </c:pt>
                <c:pt idx="144">
                  <c:v>39479</c:v>
                </c:pt>
                <c:pt idx="145">
                  <c:v>39508</c:v>
                </c:pt>
                <c:pt idx="146">
                  <c:v>39539</c:v>
                </c:pt>
                <c:pt idx="147">
                  <c:v>39569</c:v>
                </c:pt>
                <c:pt idx="148">
                  <c:v>39600</c:v>
                </c:pt>
                <c:pt idx="149">
                  <c:v>39630</c:v>
                </c:pt>
                <c:pt idx="150">
                  <c:v>39661</c:v>
                </c:pt>
                <c:pt idx="151">
                  <c:v>39692</c:v>
                </c:pt>
                <c:pt idx="152">
                  <c:v>39722</c:v>
                </c:pt>
                <c:pt idx="153">
                  <c:v>39753</c:v>
                </c:pt>
                <c:pt idx="154">
                  <c:v>39783</c:v>
                </c:pt>
                <c:pt idx="155">
                  <c:v>39814</c:v>
                </c:pt>
                <c:pt idx="156">
                  <c:v>39845</c:v>
                </c:pt>
                <c:pt idx="157">
                  <c:v>39873</c:v>
                </c:pt>
                <c:pt idx="158">
                  <c:v>39904</c:v>
                </c:pt>
                <c:pt idx="159">
                  <c:v>39934</c:v>
                </c:pt>
                <c:pt idx="160">
                  <c:v>39965</c:v>
                </c:pt>
                <c:pt idx="161">
                  <c:v>39995</c:v>
                </c:pt>
                <c:pt idx="162">
                  <c:v>40026</c:v>
                </c:pt>
                <c:pt idx="163">
                  <c:v>40057</c:v>
                </c:pt>
                <c:pt idx="164">
                  <c:v>40087</c:v>
                </c:pt>
                <c:pt idx="165">
                  <c:v>40118</c:v>
                </c:pt>
                <c:pt idx="166">
                  <c:v>40148</c:v>
                </c:pt>
                <c:pt idx="167">
                  <c:v>40179</c:v>
                </c:pt>
                <c:pt idx="168">
                  <c:v>40210</c:v>
                </c:pt>
                <c:pt idx="169">
                  <c:v>40238</c:v>
                </c:pt>
                <c:pt idx="170">
                  <c:v>40269</c:v>
                </c:pt>
                <c:pt idx="171">
                  <c:v>40299</c:v>
                </c:pt>
                <c:pt idx="172">
                  <c:v>40330</c:v>
                </c:pt>
                <c:pt idx="173">
                  <c:v>40360</c:v>
                </c:pt>
                <c:pt idx="174">
                  <c:v>40391</c:v>
                </c:pt>
                <c:pt idx="175">
                  <c:v>40422</c:v>
                </c:pt>
                <c:pt idx="176">
                  <c:v>40452</c:v>
                </c:pt>
                <c:pt idx="177">
                  <c:v>40483</c:v>
                </c:pt>
                <c:pt idx="178">
                  <c:v>40513</c:v>
                </c:pt>
                <c:pt idx="179">
                  <c:v>40544</c:v>
                </c:pt>
                <c:pt idx="180">
                  <c:v>40575</c:v>
                </c:pt>
                <c:pt idx="181">
                  <c:v>40603</c:v>
                </c:pt>
                <c:pt idx="182">
                  <c:v>40634</c:v>
                </c:pt>
                <c:pt idx="183">
                  <c:v>40664</c:v>
                </c:pt>
                <c:pt idx="184">
                  <c:v>40695</c:v>
                </c:pt>
                <c:pt idx="185">
                  <c:v>40725</c:v>
                </c:pt>
                <c:pt idx="186">
                  <c:v>40756</c:v>
                </c:pt>
                <c:pt idx="187">
                  <c:v>40787</c:v>
                </c:pt>
                <c:pt idx="188">
                  <c:v>40817</c:v>
                </c:pt>
                <c:pt idx="189">
                  <c:v>40848</c:v>
                </c:pt>
                <c:pt idx="190">
                  <c:v>40878</c:v>
                </c:pt>
                <c:pt idx="191">
                  <c:v>40909</c:v>
                </c:pt>
                <c:pt idx="192">
                  <c:v>40940</c:v>
                </c:pt>
                <c:pt idx="193">
                  <c:v>40969</c:v>
                </c:pt>
                <c:pt idx="194">
                  <c:v>41000</c:v>
                </c:pt>
                <c:pt idx="195">
                  <c:v>41030</c:v>
                </c:pt>
                <c:pt idx="196">
                  <c:v>41061</c:v>
                </c:pt>
                <c:pt idx="197">
                  <c:v>41091</c:v>
                </c:pt>
                <c:pt idx="198">
                  <c:v>41122</c:v>
                </c:pt>
                <c:pt idx="199">
                  <c:v>41153</c:v>
                </c:pt>
                <c:pt idx="200">
                  <c:v>41183</c:v>
                </c:pt>
                <c:pt idx="201">
                  <c:v>41214</c:v>
                </c:pt>
                <c:pt idx="202">
                  <c:v>41244</c:v>
                </c:pt>
                <c:pt idx="203">
                  <c:v>41275</c:v>
                </c:pt>
                <c:pt idx="204">
                  <c:v>41306</c:v>
                </c:pt>
                <c:pt idx="205">
                  <c:v>41334</c:v>
                </c:pt>
                <c:pt idx="206">
                  <c:v>41365</c:v>
                </c:pt>
                <c:pt idx="207">
                  <c:v>41395</c:v>
                </c:pt>
                <c:pt idx="208">
                  <c:v>41426</c:v>
                </c:pt>
                <c:pt idx="209">
                  <c:v>41456</c:v>
                </c:pt>
                <c:pt idx="210">
                  <c:v>41487</c:v>
                </c:pt>
                <c:pt idx="211">
                  <c:v>41518</c:v>
                </c:pt>
                <c:pt idx="212">
                  <c:v>41548</c:v>
                </c:pt>
                <c:pt idx="213">
                  <c:v>41579</c:v>
                </c:pt>
                <c:pt idx="214">
                  <c:v>41609</c:v>
                </c:pt>
                <c:pt idx="215">
                  <c:v>41640</c:v>
                </c:pt>
                <c:pt idx="216">
                  <c:v>41671</c:v>
                </c:pt>
              </c:numCache>
            </c:numRef>
          </c:cat>
          <c:val>
            <c:numRef>
              <c:f>'[CHARTS_ARTICLE__NIVEAUX updated.xlsb]D-Niveaux mensu extapolés'!$C$5:$C$221</c:f>
            </c:numRef>
          </c:val>
        </c:ser>
        <c:ser>
          <c:idx val="2"/>
          <c:order val="2"/>
          <c:tx>
            <c:strRef>
              <c:f>'CHARTtoPPT-G-Niveaux mensu ex'!$C$6</c:f>
              <c:strCache>
                <c:ptCount val="1"/>
                <c:pt idx="0">
                  <c:v>Trois principaux pays voisins</c:v>
                </c:pt>
              </c:strCache>
            </c:strRef>
          </c:tx>
          <c:spPr>
            <a:ln w="25400">
              <a:solidFill>
                <a:srgbClr val="222FD9"/>
              </a:solidFill>
            </a:ln>
          </c:spPr>
          <c:marker>
            <c:symbol val="none"/>
          </c:marker>
          <c:cat>
            <c:numRef>
              <c:f>'CHARTtoPPT-G-Niveaux mensu ex'!$A$7:$A$223</c:f>
              <c:numCache>
                <c:formatCode>mmm/yy</c:formatCode>
                <c:ptCount val="217"/>
                <c:pt idx="0">
                  <c:v>35096</c:v>
                </c:pt>
                <c:pt idx="1">
                  <c:v>35125</c:v>
                </c:pt>
                <c:pt idx="2">
                  <c:v>35156</c:v>
                </c:pt>
                <c:pt idx="3">
                  <c:v>35186</c:v>
                </c:pt>
                <c:pt idx="4">
                  <c:v>35217</c:v>
                </c:pt>
                <c:pt idx="5">
                  <c:v>35247</c:v>
                </c:pt>
                <c:pt idx="6">
                  <c:v>35278</c:v>
                </c:pt>
                <c:pt idx="7">
                  <c:v>35309</c:v>
                </c:pt>
                <c:pt idx="8">
                  <c:v>35339</c:v>
                </c:pt>
                <c:pt idx="9">
                  <c:v>35370</c:v>
                </c:pt>
                <c:pt idx="10">
                  <c:v>35400</c:v>
                </c:pt>
                <c:pt idx="11">
                  <c:v>35431</c:v>
                </c:pt>
                <c:pt idx="12">
                  <c:v>35462</c:v>
                </c:pt>
                <c:pt idx="13">
                  <c:v>35490</c:v>
                </c:pt>
                <c:pt idx="14">
                  <c:v>35521</c:v>
                </c:pt>
                <c:pt idx="15">
                  <c:v>35551</c:v>
                </c:pt>
                <c:pt idx="16">
                  <c:v>35582</c:v>
                </c:pt>
                <c:pt idx="17">
                  <c:v>35612</c:v>
                </c:pt>
                <c:pt idx="18">
                  <c:v>35643</c:v>
                </c:pt>
                <c:pt idx="19">
                  <c:v>35674</c:v>
                </c:pt>
                <c:pt idx="20">
                  <c:v>35704</c:v>
                </c:pt>
                <c:pt idx="21">
                  <c:v>35735</c:v>
                </c:pt>
                <c:pt idx="22">
                  <c:v>35765</c:v>
                </c:pt>
                <c:pt idx="23">
                  <c:v>35796</c:v>
                </c:pt>
                <c:pt idx="24">
                  <c:v>35827</c:v>
                </c:pt>
                <c:pt idx="25">
                  <c:v>35855</c:v>
                </c:pt>
                <c:pt idx="26">
                  <c:v>35886</c:v>
                </c:pt>
                <c:pt idx="27">
                  <c:v>35916</c:v>
                </c:pt>
                <c:pt idx="28">
                  <c:v>35947</c:v>
                </c:pt>
                <c:pt idx="29">
                  <c:v>35977</c:v>
                </c:pt>
                <c:pt idx="30">
                  <c:v>36008</c:v>
                </c:pt>
                <c:pt idx="31">
                  <c:v>36039</c:v>
                </c:pt>
                <c:pt idx="32">
                  <c:v>36069</c:v>
                </c:pt>
                <c:pt idx="33">
                  <c:v>36100</c:v>
                </c:pt>
                <c:pt idx="34">
                  <c:v>36130</c:v>
                </c:pt>
                <c:pt idx="35">
                  <c:v>36161</c:v>
                </c:pt>
                <c:pt idx="36">
                  <c:v>36192</c:v>
                </c:pt>
                <c:pt idx="37">
                  <c:v>36220</c:v>
                </c:pt>
                <c:pt idx="38">
                  <c:v>36251</c:v>
                </c:pt>
                <c:pt idx="39">
                  <c:v>36281</c:v>
                </c:pt>
                <c:pt idx="40">
                  <c:v>36312</c:v>
                </c:pt>
                <c:pt idx="41">
                  <c:v>36342</c:v>
                </c:pt>
                <c:pt idx="42">
                  <c:v>36373</c:v>
                </c:pt>
                <c:pt idx="43">
                  <c:v>36404</c:v>
                </c:pt>
                <c:pt idx="44">
                  <c:v>36434</c:v>
                </c:pt>
                <c:pt idx="45">
                  <c:v>36465</c:v>
                </c:pt>
                <c:pt idx="46">
                  <c:v>36495</c:v>
                </c:pt>
                <c:pt idx="47">
                  <c:v>36526</c:v>
                </c:pt>
                <c:pt idx="48">
                  <c:v>36557</c:v>
                </c:pt>
                <c:pt idx="49">
                  <c:v>36586</c:v>
                </c:pt>
                <c:pt idx="50">
                  <c:v>36617</c:v>
                </c:pt>
                <c:pt idx="51">
                  <c:v>36647</c:v>
                </c:pt>
                <c:pt idx="52">
                  <c:v>36678</c:v>
                </c:pt>
                <c:pt idx="53">
                  <c:v>36708</c:v>
                </c:pt>
                <c:pt idx="54">
                  <c:v>36739</c:v>
                </c:pt>
                <c:pt idx="55">
                  <c:v>36770</c:v>
                </c:pt>
                <c:pt idx="56">
                  <c:v>36800</c:v>
                </c:pt>
                <c:pt idx="57">
                  <c:v>36831</c:v>
                </c:pt>
                <c:pt idx="58">
                  <c:v>36861</c:v>
                </c:pt>
                <c:pt idx="59">
                  <c:v>36892</c:v>
                </c:pt>
                <c:pt idx="60">
                  <c:v>36923</c:v>
                </c:pt>
                <c:pt idx="61">
                  <c:v>36951</c:v>
                </c:pt>
                <c:pt idx="62">
                  <c:v>36982</c:v>
                </c:pt>
                <c:pt idx="63">
                  <c:v>37012</c:v>
                </c:pt>
                <c:pt idx="64">
                  <c:v>37043</c:v>
                </c:pt>
                <c:pt idx="65">
                  <c:v>37073</c:v>
                </c:pt>
                <c:pt idx="66">
                  <c:v>37104</c:v>
                </c:pt>
                <c:pt idx="67">
                  <c:v>37135</c:v>
                </c:pt>
                <c:pt idx="68">
                  <c:v>37165</c:v>
                </c:pt>
                <c:pt idx="69">
                  <c:v>37196</c:v>
                </c:pt>
                <c:pt idx="70">
                  <c:v>37226</c:v>
                </c:pt>
                <c:pt idx="71">
                  <c:v>37257</c:v>
                </c:pt>
                <c:pt idx="72">
                  <c:v>37288</c:v>
                </c:pt>
                <c:pt idx="73">
                  <c:v>37316</c:v>
                </c:pt>
                <c:pt idx="74">
                  <c:v>37347</c:v>
                </c:pt>
                <c:pt idx="75">
                  <c:v>37377</c:v>
                </c:pt>
                <c:pt idx="76">
                  <c:v>37408</c:v>
                </c:pt>
                <c:pt idx="77">
                  <c:v>37438</c:v>
                </c:pt>
                <c:pt idx="78">
                  <c:v>37469</c:v>
                </c:pt>
                <c:pt idx="79">
                  <c:v>37500</c:v>
                </c:pt>
                <c:pt idx="80">
                  <c:v>37530</c:v>
                </c:pt>
                <c:pt idx="81">
                  <c:v>37561</c:v>
                </c:pt>
                <c:pt idx="82">
                  <c:v>37591</c:v>
                </c:pt>
                <c:pt idx="83">
                  <c:v>37622</c:v>
                </c:pt>
                <c:pt idx="84">
                  <c:v>37653</c:v>
                </c:pt>
                <c:pt idx="85">
                  <c:v>37681</c:v>
                </c:pt>
                <c:pt idx="86">
                  <c:v>37712</c:v>
                </c:pt>
                <c:pt idx="87">
                  <c:v>37742</c:v>
                </c:pt>
                <c:pt idx="88">
                  <c:v>37773</c:v>
                </c:pt>
                <c:pt idx="89">
                  <c:v>37803</c:v>
                </c:pt>
                <c:pt idx="90">
                  <c:v>37834</c:v>
                </c:pt>
                <c:pt idx="91">
                  <c:v>37865</c:v>
                </c:pt>
                <c:pt idx="92">
                  <c:v>37895</c:v>
                </c:pt>
                <c:pt idx="93">
                  <c:v>37926</c:v>
                </c:pt>
                <c:pt idx="94">
                  <c:v>37956</c:v>
                </c:pt>
                <c:pt idx="95">
                  <c:v>37987</c:v>
                </c:pt>
                <c:pt idx="96">
                  <c:v>38018</c:v>
                </c:pt>
                <c:pt idx="97">
                  <c:v>38047</c:v>
                </c:pt>
                <c:pt idx="98">
                  <c:v>38078</c:v>
                </c:pt>
                <c:pt idx="99">
                  <c:v>38108</c:v>
                </c:pt>
                <c:pt idx="100">
                  <c:v>38139</c:v>
                </c:pt>
                <c:pt idx="101">
                  <c:v>38169</c:v>
                </c:pt>
                <c:pt idx="102">
                  <c:v>38200</c:v>
                </c:pt>
                <c:pt idx="103">
                  <c:v>38231</c:v>
                </c:pt>
                <c:pt idx="104">
                  <c:v>38261</c:v>
                </c:pt>
                <c:pt idx="105">
                  <c:v>38292</c:v>
                </c:pt>
                <c:pt idx="106">
                  <c:v>38322</c:v>
                </c:pt>
                <c:pt idx="107">
                  <c:v>38353</c:v>
                </c:pt>
                <c:pt idx="108">
                  <c:v>38384</c:v>
                </c:pt>
                <c:pt idx="109">
                  <c:v>38412</c:v>
                </c:pt>
                <c:pt idx="110">
                  <c:v>38443</c:v>
                </c:pt>
                <c:pt idx="111">
                  <c:v>38473</c:v>
                </c:pt>
                <c:pt idx="112">
                  <c:v>38504</c:v>
                </c:pt>
                <c:pt idx="113">
                  <c:v>38534</c:v>
                </c:pt>
                <c:pt idx="114">
                  <c:v>38565</c:v>
                </c:pt>
                <c:pt idx="115">
                  <c:v>38596</c:v>
                </c:pt>
                <c:pt idx="116">
                  <c:v>38626</c:v>
                </c:pt>
                <c:pt idx="117">
                  <c:v>38657</c:v>
                </c:pt>
                <c:pt idx="118">
                  <c:v>38687</c:v>
                </c:pt>
                <c:pt idx="119">
                  <c:v>38718</c:v>
                </c:pt>
                <c:pt idx="120">
                  <c:v>38749</c:v>
                </c:pt>
                <c:pt idx="121">
                  <c:v>38777</c:v>
                </c:pt>
                <c:pt idx="122">
                  <c:v>38808</c:v>
                </c:pt>
                <c:pt idx="123">
                  <c:v>38838</c:v>
                </c:pt>
                <c:pt idx="124">
                  <c:v>38869</c:v>
                </c:pt>
                <c:pt idx="125">
                  <c:v>38899</c:v>
                </c:pt>
                <c:pt idx="126">
                  <c:v>38930</c:v>
                </c:pt>
                <c:pt idx="127">
                  <c:v>38961</c:v>
                </c:pt>
                <c:pt idx="128">
                  <c:v>38991</c:v>
                </c:pt>
                <c:pt idx="129">
                  <c:v>39022</c:v>
                </c:pt>
                <c:pt idx="130">
                  <c:v>39052</c:v>
                </c:pt>
                <c:pt idx="131">
                  <c:v>39083</c:v>
                </c:pt>
                <c:pt idx="132">
                  <c:v>39114</c:v>
                </c:pt>
                <c:pt idx="133">
                  <c:v>39142</c:v>
                </c:pt>
                <c:pt idx="134">
                  <c:v>39173</c:v>
                </c:pt>
                <c:pt idx="135">
                  <c:v>39203</c:v>
                </c:pt>
                <c:pt idx="136">
                  <c:v>39234</c:v>
                </c:pt>
                <c:pt idx="137">
                  <c:v>39264</c:v>
                </c:pt>
                <c:pt idx="138">
                  <c:v>39295</c:v>
                </c:pt>
                <c:pt idx="139">
                  <c:v>39326</c:v>
                </c:pt>
                <c:pt idx="140">
                  <c:v>39356</c:v>
                </c:pt>
                <c:pt idx="141">
                  <c:v>39387</c:v>
                </c:pt>
                <c:pt idx="142">
                  <c:v>39417</c:v>
                </c:pt>
                <c:pt idx="143">
                  <c:v>39448</c:v>
                </c:pt>
                <c:pt idx="144">
                  <c:v>39479</c:v>
                </c:pt>
                <c:pt idx="145">
                  <c:v>39508</c:v>
                </c:pt>
                <c:pt idx="146">
                  <c:v>39539</c:v>
                </c:pt>
                <c:pt idx="147">
                  <c:v>39569</c:v>
                </c:pt>
                <c:pt idx="148">
                  <c:v>39600</c:v>
                </c:pt>
                <c:pt idx="149">
                  <c:v>39630</c:v>
                </c:pt>
                <c:pt idx="150">
                  <c:v>39661</c:v>
                </c:pt>
                <c:pt idx="151">
                  <c:v>39692</c:v>
                </c:pt>
                <c:pt idx="152">
                  <c:v>39722</c:v>
                </c:pt>
                <c:pt idx="153">
                  <c:v>39753</c:v>
                </c:pt>
                <c:pt idx="154">
                  <c:v>39783</c:v>
                </c:pt>
                <c:pt idx="155">
                  <c:v>39814</c:v>
                </c:pt>
                <c:pt idx="156">
                  <c:v>39845</c:v>
                </c:pt>
                <c:pt idx="157">
                  <c:v>39873</c:v>
                </c:pt>
                <c:pt idx="158">
                  <c:v>39904</c:v>
                </c:pt>
                <c:pt idx="159">
                  <c:v>39934</c:v>
                </c:pt>
                <c:pt idx="160">
                  <c:v>39965</c:v>
                </c:pt>
                <c:pt idx="161">
                  <c:v>39995</c:v>
                </c:pt>
                <c:pt idx="162">
                  <c:v>40026</c:v>
                </c:pt>
                <c:pt idx="163">
                  <c:v>40057</c:v>
                </c:pt>
                <c:pt idx="164">
                  <c:v>40087</c:v>
                </c:pt>
                <c:pt idx="165">
                  <c:v>40118</c:v>
                </c:pt>
                <c:pt idx="166">
                  <c:v>40148</c:v>
                </c:pt>
                <c:pt idx="167">
                  <c:v>40179</c:v>
                </c:pt>
                <c:pt idx="168">
                  <c:v>40210</c:v>
                </c:pt>
                <c:pt idx="169">
                  <c:v>40238</c:v>
                </c:pt>
                <c:pt idx="170">
                  <c:v>40269</c:v>
                </c:pt>
                <c:pt idx="171">
                  <c:v>40299</c:v>
                </c:pt>
                <c:pt idx="172">
                  <c:v>40330</c:v>
                </c:pt>
                <c:pt idx="173">
                  <c:v>40360</c:v>
                </c:pt>
                <c:pt idx="174">
                  <c:v>40391</c:v>
                </c:pt>
                <c:pt idx="175">
                  <c:v>40422</c:v>
                </c:pt>
                <c:pt idx="176">
                  <c:v>40452</c:v>
                </c:pt>
                <c:pt idx="177">
                  <c:v>40483</c:v>
                </c:pt>
                <c:pt idx="178">
                  <c:v>40513</c:v>
                </c:pt>
                <c:pt idx="179">
                  <c:v>40544</c:v>
                </c:pt>
                <c:pt idx="180">
                  <c:v>40575</c:v>
                </c:pt>
                <c:pt idx="181">
                  <c:v>40603</c:v>
                </c:pt>
                <c:pt idx="182">
                  <c:v>40634</c:v>
                </c:pt>
                <c:pt idx="183">
                  <c:v>40664</c:v>
                </c:pt>
                <c:pt idx="184">
                  <c:v>40695</c:v>
                </c:pt>
                <c:pt idx="185">
                  <c:v>40725</c:v>
                </c:pt>
                <c:pt idx="186">
                  <c:v>40756</c:v>
                </c:pt>
                <c:pt idx="187">
                  <c:v>40787</c:v>
                </c:pt>
                <c:pt idx="188">
                  <c:v>40817</c:v>
                </c:pt>
                <c:pt idx="189">
                  <c:v>40848</c:v>
                </c:pt>
                <c:pt idx="190">
                  <c:v>40878</c:v>
                </c:pt>
                <c:pt idx="191">
                  <c:v>40909</c:v>
                </c:pt>
                <c:pt idx="192">
                  <c:v>40940</c:v>
                </c:pt>
                <c:pt idx="193">
                  <c:v>40969</c:v>
                </c:pt>
                <c:pt idx="194">
                  <c:v>41000</c:v>
                </c:pt>
                <c:pt idx="195">
                  <c:v>41030</c:v>
                </c:pt>
                <c:pt idx="196">
                  <c:v>41061</c:v>
                </c:pt>
                <c:pt idx="197">
                  <c:v>41091</c:v>
                </c:pt>
                <c:pt idx="198">
                  <c:v>41122</c:v>
                </c:pt>
                <c:pt idx="199">
                  <c:v>41153</c:v>
                </c:pt>
                <c:pt idx="200">
                  <c:v>41183</c:v>
                </c:pt>
                <c:pt idx="201">
                  <c:v>41214</c:v>
                </c:pt>
                <c:pt idx="202">
                  <c:v>41244</c:v>
                </c:pt>
                <c:pt idx="203">
                  <c:v>41275</c:v>
                </c:pt>
                <c:pt idx="204">
                  <c:v>41306</c:v>
                </c:pt>
                <c:pt idx="205">
                  <c:v>41334</c:v>
                </c:pt>
                <c:pt idx="206">
                  <c:v>41365</c:v>
                </c:pt>
                <c:pt idx="207">
                  <c:v>41395</c:v>
                </c:pt>
                <c:pt idx="208">
                  <c:v>41426</c:v>
                </c:pt>
                <c:pt idx="209">
                  <c:v>41456</c:v>
                </c:pt>
                <c:pt idx="210">
                  <c:v>41487</c:v>
                </c:pt>
                <c:pt idx="211">
                  <c:v>41518</c:v>
                </c:pt>
                <c:pt idx="212">
                  <c:v>41548</c:v>
                </c:pt>
                <c:pt idx="213">
                  <c:v>41579</c:v>
                </c:pt>
                <c:pt idx="214">
                  <c:v>41609</c:v>
                </c:pt>
                <c:pt idx="215">
                  <c:v>41640</c:v>
                </c:pt>
                <c:pt idx="216">
                  <c:v>41640</c:v>
                </c:pt>
              </c:numCache>
            </c:numRef>
          </c:cat>
          <c:val>
            <c:numRef>
              <c:f>'CHARTtoPPT-G-Niveaux mensu ex'!$C$7:$C$223</c:f>
              <c:numCache>
                <c:formatCode>General</c:formatCode>
                <c:ptCount val="217"/>
                <c:pt idx="0">
                  <c:v>6.5951773413119348</c:v>
                </c:pt>
                <c:pt idx="1">
                  <c:v>6.5951773413119348</c:v>
                </c:pt>
                <c:pt idx="2">
                  <c:v>6.5698325533737005</c:v>
                </c:pt>
                <c:pt idx="3">
                  <c:v>6.5637954270712369</c:v>
                </c:pt>
                <c:pt idx="4">
                  <c:v>6.5656168730973645</c:v>
                </c:pt>
                <c:pt idx="5">
                  <c:v>6.6265340306053302</c:v>
                </c:pt>
                <c:pt idx="6">
                  <c:v>6.6247125260312369</c:v>
                </c:pt>
                <c:pt idx="7">
                  <c:v>6.6265340306053302</c:v>
                </c:pt>
                <c:pt idx="8">
                  <c:v>6.657915211745471</c:v>
                </c:pt>
                <c:pt idx="9">
                  <c:v>6.6886723707129976</c:v>
                </c:pt>
                <c:pt idx="10">
                  <c:v>6.7218232602800363</c:v>
                </c:pt>
                <c:pt idx="11">
                  <c:v>6.8623331191033703</c:v>
                </c:pt>
                <c:pt idx="12">
                  <c:v>6.8982262910422714</c:v>
                </c:pt>
                <c:pt idx="13">
                  <c:v>6.9042600582533424</c:v>
                </c:pt>
                <c:pt idx="14">
                  <c:v>6.9163275926754411</c:v>
                </c:pt>
                <c:pt idx="15">
                  <c:v>6.9699774265547729</c:v>
                </c:pt>
                <c:pt idx="16">
                  <c:v>6.9880787281879426</c:v>
                </c:pt>
                <c:pt idx="17">
                  <c:v>7.0523171891171774</c:v>
                </c:pt>
                <c:pt idx="18">
                  <c:v>7.0583528967431501</c:v>
                </c:pt>
                <c:pt idx="19">
                  <c:v>7.0619954046691724</c:v>
                </c:pt>
                <c:pt idx="20">
                  <c:v>7.0813002483113552</c:v>
                </c:pt>
                <c:pt idx="21">
                  <c:v>7.1289130304871655</c:v>
                </c:pt>
                <c:pt idx="22">
                  <c:v>7.1328157175507645</c:v>
                </c:pt>
                <c:pt idx="23">
                  <c:v>7.0908481048122924</c:v>
                </c:pt>
                <c:pt idx="24">
                  <c:v>7.0908481048122924</c:v>
                </c:pt>
                <c:pt idx="25">
                  <c:v>7.0929299230179446</c:v>
                </c:pt>
                <c:pt idx="26">
                  <c:v>7.0911552979678252</c:v>
                </c:pt>
                <c:pt idx="27">
                  <c:v>7.0555511270756845</c:v>
                </c:pt>
                <c:pt idx="28">
                  <c:v>7.0534693088700564</c:v>
                </c:pt>
                <c:pt idx="29">
                  <c:v>6.9326164229381524</c:v>
                </c:pt>
                <c:pt idx="30">
                  <c:v>6.9346980545388623</c:v>
                </c:pt>
                <c:pt idx="31">
                  <c:v>6.9326164229381524</c:v>
                </c:pt>
                <c:pt idx="32">
                  <c:v>6.8847666006731734</c:v>
                </c:pt>
                <c:pt idx="33">
                  <c:v>6.8348143683940217</c:v>
                </c:pt>
                <c:pt idx="34">
                  <c:v>6.8246733404784345</c:v>
                </c:pt>
                <c:pt idx="35">
                  <c:v>6.7512512969111524</c:v>
                </c:pt>
                <c:pt idx="36">
                  <c:v>6.7374293920393846</c:v>
                </c:pt>
                <c:pt idx="37">
                  <c:v>6.7314479002080434</c:v>
                </c:pt>
                <c:pt idx="38">
                  <c:v>6.767336851195882</c:v>
                </c:pt>
                <c:pt idx="39">
                  <c:v>6.6916522019668161</c:v>
                </c:pt>
                <c:pt idx="40">
                  <c:v>6.6897932807576934</c:v>
                </c:pt>
                <c:pt idx="41">
                  <c:v>6.3574189983053655</c:v>
                </c:pt>
                <c:pt idx="42">
                  <c:v>6.3591366273368708</c:v>
                </c:pt>
                <c:pt idx="43">
                  <c:v>6.3771538819907727</c:v>
                </c:pt>
                <c:pt idx="44">
                  <c:v>6.4026649922482912</c:v>
                </c:pt>
                <c:pt idx="45">
                  <c:v>6.4304419186560304</c:v>
                </c:pt>
                <c:pt idx="46">
                  <c:v>6.4422680032424324</c:v>
                </c:pt>
                <c:pt idx="47">
                  <c:v>6.704892181962097</c:v>
                </c:pt>
                <c:pt idx="48">
                  <c:v>6.7226989797631402</c:v>
                </c:pt>
                <c:pt idx="49">
                  <c:v>6.7368127035330572</c:v>
                </c:pt>
                <c:pt idx="50">
                  <c:v>6.981537937977695</c:v>
                </c:pt>
                <c:pt idx="51">
                  <c:v>7.1404149991693675</c:v>
                </c:pt>
                <c:pt idx="52">
                  <c:v>7.2000972373413772</c:v>
                </c:pt>
                <c:pt idx="53">
                  <c:v>7.3699027084508018</c:v>
                </c:pt>
                <c:pt idx="54">
                  <c:v>7.4634410905792414</c:v>
                </c:pt>
                <c:pt idx="55">
                  <c:v>7.4950209750895871</c:v>
                </c:pt>
                <c:pt idx="56">
                  <c:v>7.7187067666031712</c:v>
                </c:pt>
                <c:pt idx="57">
                  <c:v>8.0326935747444068</c:v>
                </c:pt>
                <c:pt idx="58">
                  <c:v>8.0725954597205067</c:v>
                </c:pt>
                <c:pt idx="59">
                  <c:v>8.55569629186604</c:v>
                </c:pt>
                <c:pt idx="60">
                  <c:v>8.6274562496883185</c:v>
                </c:pt>
                <c:pt idx="61">
                  <c:v>8.637747973024581</c:v>
                </c:pt>
                <c:pt idx="62">
                  <c:v>8.6428033926044474</c:v>
                </c:pt>
                <c:pt idx="63">
                  <c:v>8.8091520838031894</c:v>
                </c:pt>
                <c:pt idx="64">
                  <c:v>8.7971920908327981</c:v>
                </c:pt>
                <c:pt idx="65">
                  <c:v>8.9173380550453967</c:v>
                </c:pt>
                <c:pt idx="66">
                  <c:v>8.9173380550453967</c:v>
                </c:pt>
                <c:pt idx="67">
                  <c:v>8.9254904100101164</c:v>
                </c:pt>
                <c:pt idx="68">
                  <c:v>8.7789466051267677</c:v>
                </c:pt>
                <c:pt idx="69">
                  <c:v>8.7669125660034073</c:v>
                </c:pt>
                <c:pt idx="70">
                  <c:v>8.763175729048081</c:v>
                </c:pt>
                <c:pt idx="71">
                  <c:v>8.6812495552747446</c:v>
                </c:pt>
                <c:pt idx="72">
                  <c:v>8.6687826962132863</c:v>
                </c:pt>
                <c:pt idx="73">
                  <c:v>8.6588022423748789</c:v>
                </c:pt>
                <c:pt idx="74">
                  <c:v>8.561273194261398</c:v>
                </c:pt>
                <c:pt idx="75">
                  <c:v>8.4633046035971731</c:v>
                </c:pt>
                <c:pt idx="76">
                  <c:v>8.4573257514734159</c:v>
                </c:pt>
                <c:pt idx="77">
                  <c:v>8.4621510102513948</c:v>
                </c:pt>
                <c:pt idx="78">
                  <c:v>8.4561716679880252</c:v>
                </c:pt>
                <c:pt idx="79">
                  <c:v>8.4580411141282248</c:v>
                </c:pt>
                <c:pt idx="80">
                  <c:v>8.4687524064940813</c:v>
                </c:pt>
                <c:pt idx="81">
                  <c:v>8.5234432338688482</c:v>
                </c:pt>
                <c:pt idx="82">
                  <c:v>8.527078186040475</c:v>
                </c:pt>
                <c:pt idx="83">
                  <c:v>8.6460390770778197</c:v>
                </c:pt>
                <c:pt idx="84">
                  <c:v>8.661900118370399</c:v>
                </c:pt>
                <c:pt idx="85">
                  <c:v>8.6715103504276776</c:v>
                </c:pt>
                <c:pt idx="86">
                  <c:v>8.6875932692288291</c:v>
                </c:pt>
                <c:pt idx="87">
                  <c:v>8.7424291405313959</c:v>
                </c:pt>
                <c:pt idx="88">
                  <c:v>8.7523721888515489</c:v>
                </c:pt>
                <c:pt idx="89">
                  <c:v>8.8582711046060929</c:v>
                </c:pt>
                <c:pt idx="90">
                  <c:v>8.8642532262502627</c:v>
                </c:pt>
                <c:pt idx="91">
                  <c:v>8.888075125905349</c:v>
                </c:pt>
                <c:pt idx="92">
                  <c:v>8.9021759272746337</c:v>
                </c:pt>
                <c:pt idx="93">
                  <c:v>8.7440706292850496</c:v>
                </c:pt>
                <c:pt idx="94">
                  <c:v>8.7518156523285189</c:v>
                </c:pt>
                <c:pt idx="95">
                  <c:v>8.7278341419456229</c:v>
                </c:pt>
                <c:pt idx="96">
                  <c:v>8.7237238047164389</c:v>
                </c:pt>
                <c:pt idx="97">
                  <c:v>8.7237238047164389</c:v>
                </c:pt>
                <c:pt idx="98">
                  <c:v>8.7177414888461389</c:v>
                </c:pt>
                <c:pt idx="99">
                  <c:v>8.7157705557782705</c:v>
                </c:pt>
                <c:pt idx="100">
                  <c:v>8.7215549627949329</c:v>
                </c:pt>
                <c:pt idx="101">
                  <c:v>8.7566523615364851</c:v>
                </c:pt>
                <c:pt idx="102">
                  <c:v>8.7703942553431666</c:v>
                </c:pt>
                <c:pt idx="103">
                  <c:v>8.8119905545620067</c:v>
                </c:pt>
                <c:pt idx="104">
                  <c:v>8.9236567120835026</c:v>
                </c:pt>
                <c:pt idx="105">
                  <c:v>9.0179358387734627</c:v>
                </c:pt>
                <c:pt idx="106">
                  <c:v>9.0750428181615579</c:v>
                </c:pt>
                <c:pt idx="107">
                  <c:v>9.591892345654049</c:v>
                </c:pt>
                <c:pt idx="108">
                  <c:v>9.6277859021499506</c:v>
                </c:pt>
                <c:pt idx="109">
                  <c:v>9.6178998697334315</c:v>
                </c:pt>
                <c:pt idx="110">
                  <c:v>9.6379841685038699</c:v>
                </c:pt>
                <c:pt idx="111">
                  <c:v>9.6499486873357689</c:v>
                </c:pt>
                <c:pt idx="112">
                  <c:v>9.657282264331073</c:v>
                </c:pt>
                <c:pt idx="113">
                  <c:v>9.8250122753203808</c:v>
                </c:pt>
                <c:pt idx="114">
                  <c:v>9.9391379179605863</c:v>
                </c:pt>
                <c:pt idx="115">
                  <c:v>10.085378717660758</c:v>
                </c:pt>
                <c:pt idx="116">
                  <c:v>10.405377697089374</c:v>
                </c:pt>
                <c:pt idx="117">
                  <c:v>10.550415406868504</c:v>
                </c:pt>
                <c:pt idx="118">
                  <c:v>10.55826619390618</c:v>
                </c:pt>
                <c:pt idx="119">
                  <c:v>11.252136126948134</c:v>
                </c:pt>
                <c:pt idx="120">
                  <c:v>11.306290591710146</c:v>
                </c:pt>
                <c:pt idx="121">
                  <c:v>11.312157564141026</c:v>
                </c:pt>
                <c:pt idx="122">
                  <c:v>11.529487668928507</c:v>
                </c:pt>
                <c:pt idx="123">
                  <c:v>11.696754693376224</c:v>
                </c:pt>
                <c:pt idx="124">
                  <c:v>11.702735006034834</c:v>
                </c:pt>
                <c:pt idx="125">
                  <c:v>11.737458523032668</c:v>
                </c:pt>
                <c:pt idx="126">
                  <c:v>11.756180599916426</c:v>
                </c:pt>
                <c:pt idx="127">
                  <c:v>11.77465683110052</c:v>
                </c:pt>
                <c:pt idx="128">
                  <c:v>12.013108117369514</c:v>
                </c:pt>
                <c:pt idx="129">
                  <c:v>12.066673128675758</c:v>
                </c:pt>
                <c:pt idx="130">
                  <c:v>12.066673128675758</c:v>
                </c:pt>
                <c:pt idx="131">
                  <c:v>12.261484317357874</c:v>
                </c:pt>
                <c:pt idx="132">
                  <c:v>12.254867891348002</c:v>
                </c:pt>
                <c:pt idx="133">
                  <c:v>12.247174515253619</c:v>
                </c:pt>
                <c:pt idx="134">
                  <c:v>11.999664970415784</c:v>
                </c:pt>
                <c:pt idx="135">
                  <c:v>11.970778745228053</c:v>
                </c:pt>
                <c:pt idx="136">
                  <c:v>11.966280252984159</c:v>
                </c:pt>
                <c:pt idx="137">
                  <c:v>11.485662447948776</c:v>
                </c:pt>
                <c:pt idx="138">
                  <c:v>11.47738116178124</c:v>
                </c:pt>
                <c:pt idx="139">
                  <c:v>11.454055051089048</c:v>
                </c:pt>
                <c:pt idx="140">
                  <c:v>11.478966989605469</c:v>
                </c:pt>
                <c:pt idx="141">
                  <c:v>11.478410647092108</c:v>
                </c:pt>
                <c:pt idx="142">
                  <c:v>11.491114095336835</c:v>
                </c:pt>
                <c:pt idx="143">
                  <c:v>12.24430757681939</c:v>
                </c:pt>
                <c:pt idx="144">
                  <c:v>12.27165263837175</c:v>
                </c:pt>
                <c:pt idx="145">
                  <c:v>12.287326445779318</c:v>
                </c:pt>
                <c:pt idx="146">
                  <c:v>12.392662749313256</c:v>
                </c:pt>
                <c:pt idx="147">
                  <c:v>12.612401300300057</c:v>
                </c:pt>
                <c:pt idx="148">
                  <c:v>12.658955096722075</c:v>
                </c:pt>
                <c:pt idx="149">
                  <c:v>13.065433861325978</c:v>
                </c:pt>
                <c:pt idx="150">
                  <c:v>13.302887875317591</c:v>
                </c:pt>
                <c:pt idx="151">
                  <c:v>13.616911965552998</c:v>
                </c:pt>
                <c:pt idx="152">
                  <c:v>14.149897506563823</c:v>
                </c:pt>
                <c:pt idx="153">
                  <c:v>14.198230210768624</c:v>
                </c:pt>
                <c:pt idx="154">
                  <c:v>14.183384115008456</c:v>
                </c:pt>
                <c:pt idx="155">
                  <c:v>14.370034880961978</c:v>
                </c:pt>
                <c:pt idx="156">
                  <c:v>14.293618976315143</c:v>
                </c:pt>
                <c:pt idx="157">
                  <c:v>14.19086481611542</c:v>
                </c:pt>
                <c:pt idx="158">
                  <c:v>12.977831902903604</c:v>
                </c:pt>
                <c:pt idx="159">
                  <c:v>12.924974050266433</c:v>
                </c:pt>
                <c:pt idx="160">
                  <c:v>12.8844624957408</c:v>
                </c:pt>
                <c:pt idx="161">
                  <c:v>11.840439553172722</c:v>
                </c:pt>
                <c:pt idx="162">
                  <c:v>11.754979317045224</c:v>
                </c:pt>
                <c:pt idx="163">
                  <c:v>11.722683253990716</c:v>
                </c:pt>
                <c:pt idx="164">
                  <c:v>11.483571659676823</c:v>
                </c:pt>
                <c:pt idx="165">
                  <c:v>11.461813532548454</c:v>
                </c:pt>
                <c:pt idx="166">
                  <c:v>11.397998538709444</c:v>
                </c:pt>
                <c:pt idx="167">
                  <c:v>11.406913092755723</c:v>
                </c:pt>
                <c:pt idx="168">
                  <c:v>11.422685603794479</c:v>
                </c:pt>
                <c:pt idx="169">
                  <c:v>11.420523757056408</c:v>
                </c:pt>
                <c:pt idx="170">
                  <c:v>11.705949534633422</c:v>
                </c:pt>
                <c:pt idx="171">
                  <c:v>11.689751672424432</c:v>
                </c:pt>
                <c:pt idx="172">
                  <c:v>11.68762658914685</c:v>
                </c:pt>
                <c:pt idx="173">
                  <c:v>11.97592185838117</c:v>
                </c:pt>
                <c:pt idx="174">
                  <c:v>12.019027044258181</c:v>
                </c:pt>
                <c:pt idx="175">
                  <c:v>12.040434247867234</c:v>
                </c:pt>
                <c:pt idx="176">
                  <c:v>12.121381826550076</c:v>
                </c:pt>
                <c:pt idx="177">
                  <c:v>12.136492330564021</c:v>
                </c:pt>
                <c:pt idx="178">
                  <c:v>12.152287978047806</c:v>
                </c:pt>
                <c:pt idx="179">
                  <c:v>12.24981914135908</c:v>
                </c:pt>
                <c:pt idx="180">
                  <c:v>12.301584243647824</c:v>
                </c:pt>
                <c:pt idx="181">
                  <c:v>12.311890910794316</c:v>
                </c:pt>
                <c:pt idx="182">
                  <c:v>12.528361615934998</c:v>
                </c:pt>
                <c:pt idx="183">
                  <c:v>12.570589637244124</c:v>
                </c:pt>
                <c:pt idx="184">
                  <c:v>12.591449952130256</c:v>
                </c:pt>
                <c:pt idx="185">
                  <c:v>12.808329610291048</c:v>
                </c:pt>
                <c:pt idx="186">
                  <c:v>12.849777547881002</c:v>
                </c:pt>
                <c:pt idx="187">
                  <c:v>12.913463480296118</c:v>
                </c:pt>
                <c:pt idx="188">
                  <c:v>13.078355215395236</c:v>
                </c:pt>
                <c:pt idx="189">
                  <c:v>13.108174484820298</c:v>
                </c:pt>
                <c:pt idx="190">
                  <c:v>13.125759608202166</c:v>
                </c:pt>
                <c:pt idx="191">
                  <c:v>13.392223141656961</c:v>
                </c:pt>
                <c:pt idx="192">
                  <c:v>13.430581947177131</c:v>
                </c:pt>
                <c:pt idx="193">
                  <c:v>13.447360941535619</c:v>
                </c:pt>
                <c:pt idx="194">
                  <c:v>13.488004952775414</c:v>
                </c:pt>
              </c:numCache>
            </c:numRef>
          </c:val>
        </c:ser>
        <c:marker val="1"/>
        <c:axId val="223859456"/>
        <c:axId val="223860992"/>
      </c:lineChart>
      <c:dateAx>
        <c:axId val="223859456"/>
        <c:scaling>
          <c:orientation val="minMax"/>
          <c:max val="40878"/>
          <c:min val="35065"/>
        </c:scaling>
        <c:axPos val="b"/>
        <c:majorGridlines>
          <c:spPr>
            <a:ln w="3175">
              <a:solidFill>
                <a:srgbClr val="000000">
                  <a:tint val="75000"/>
                  <a:shade val="95000"/>
                  <a:satMod val="105000"/>
                </a:srgbClr>
              </a:solidFill>
              <a:prstDash val="sysDot"/>
            </a:ln>
          </c:spPr>
        </c:majorGridlines>
        <c:numFmt formatCode="____________yy" sourceLinked="0"/>
        <c:tickLblPos val="nextTo"/>
        <c:crossAx val="223860992"/>
        <c:crosses val="autoZero"/>
        <c:lblOffset val="100"/>
        <c:baseTimeUnit val="months"/>
        <c:majorUnit val="12"/>
        <c:majorTimeUnit val="months"/>
        <c:minorUnit val="1"/>
        <c:minorTimeUnit val="months"/>
      </c:dateAx>
      <c:valAx>
        <c:axId val="223860992"/>
        <c:scaling>
          <c:orientation val="minMax"/>
          <c:max val="20"/>
          <c:min val="5"/>
        </c:scaling>
        <c:axPos val="l"/>
        <c:majorGridlines>
          <c:spPr>
            <a:ln w="3175" cmpd="sng">
              <a:prstDash val="sysDot"/>
            </a:ln>
          </c:spPr>
        </c:majorGridlines>
        <c:numFmt formatCode="0" sourceLinked="0"/>
        <c:tickLblPos val="nextTo"/>
        <c:spPr>
          <a:ln>
            <a:prstDash val="sysDash"/>
          </a:ln>
        </c:spPr>
        <c:crossAx val="223859456"/>
        <c:crosses val="autoZero"/>
        <c:crossBetween val="between"/>
        <c:majorUnit val="5"/>
      </c:valAx>
      <c:spPr>
        <a:solidFill>
          <a:schemeClr val="bg1"/>
        </a:solidFill>
        <a:ln>
          <a:solidFill>
            <a:sysClr val="windowText" lastClr="000000">
              <a:lumMod val="85000"/>
              <a:lumOff val="15000"/>
            </a:sysClr>
          </a:solidFill>
        </a:ln>
      </c:spPr>
    </c:plotArea>
    <c:plotVisOnly val="1"/>
  </c:chart>
  <c:spPr>
    <a:ln>
      <a:noFill/>
    </a:ln>
  </c:sp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5.9194171767610403E-2"/>
          <c:y val="5.2161338785653689E-2"/>
          <c:w val="0.91841875744922552"/>
          <c:h val="0.83952375156458725"/>
        </c:manualLayout>
      </c:layout>
      <c:lineChart>
        <c:grouping val="standard"/>
        <c:ser>
          <c:idx val="0"/>
          <c:order val="0"/>
          <c:tx>
            <c:strRef>
              <c:f>elect!$B$6</c:f>
              <c:strCache>
                <c:ptCount val="1"/>
                <c:pt idx="0">
                  <c:v>Belgique</c:v>
                </c:pt>
              </c:strCache>
            </c:strRef>
          </c:tx>
          <c:spPr>
            <a:ln w="25400">
              <a:solidFill>
                <a:srgbClr val="FF0000"/>
              </a:solidFill>
            </a:ln>
          </c:spPr>
          <c:marker>
            <c:symbol val="none"/>
          </c:marker>
          <c:cat>
            <c:numRef>
              <c:f>elect!$A$7:$A$223</c:f>
              <c:numCache>
                <c:formatCode>d/mm/yyyy</c:formatCode>
                <c:ptCount val="217"/>
                <c:pt idx="0">
                  <c:v>35096</c:v>
                </c:pt>
                <c:pt idx="1">
                  <c:v>35125</c:v>
                </c:pt>
                <c:pt idx="2">
                  <c:v>35156</c:v>
                </c:pt>
                <c:pt idx="3">
                  <c:v>35186</c:v>
                </c:pt>
                <c:pt idx="4">
                  <c:v>35217</c:v>
                </c:pt>
                <c:pt idx="5">
                  <c:v>35247</c:v>
                </c:pt>
                <c:pt idx="6">
                  <c:v>35278</c:v>
                </c:pt>
                <c:pt idx="7">
                  <c:v>35309</c:v>
                </c:pt>
                <c:pt idx="8">
                  <c:v>35339</c:v>
                </c:pt>
                <c:pt idx="9">
                  <c:v>35370</c:v>
                </c:pt>
                <c:pt idx="10">
                  <c:v>35400</c:v>
                </c:pt>
                <c:pt idx="11">
                  <c:v>35431</c:v>
                </c:pt>
                <c:pt idx="12">
                  <c:v>35462</c:v>
                </c:pt>
                <c:pt idx="13">
                  <c:v>35490</c:v>
                </c:pt>
                <c:pt idx="14">
                  <c:v>35521</c:v>
                </c:pt>
                <c:pt idx="15">
                  <c:v>35551</c:v>
                </c:pt>
                <c:pt idx="16">
                  <c:v>35582</c:v>
                </c:pt>
                <c:pt idx="17">
                  <c:v>35612</c:v>
                </c:pt>
                <c:pt idx="18">
                  <c:v>35643</c:v>
                </c:pt>
                <c:pt idx="19">
                  <c:v>35674</c:v>
                </c:pt>
                <c:pt idx="20">
                  <c:v>35704</c:v>
                </c:pt>
                <c:pt idx="21">
                  <c:v>35735</c:v>
                </c:pt>
                <c:pt idx="22">
                  <c:v>35765</c:v>
                </c:pt>
                <c:pt idx="23">
                  <c:v>35796</c:v>
                </c:pt>
                <c:pt idx="24">
                  <c:v>35827</c:v>
                </c:pt>
                <c:pt idx="25">
                  <c:v>35855</c:v>
                </c:pt>
                <c:pt idx="26">
                  <c:v>35886</c:v>
                </c:pt>
                <c:pt idx="27">
                  <c:v>35916</c:v>
                </c:pt>
                <c:pt idx="28">
                  <c:v>35947</c:v>
                </c:pt>
                <c:pt idx="29">
                  <c:v>35977</c:v>
                </c:pt>
                <c:pt idx="30">
                  <c:v>36008</c:v>
                </c:pt>
                <c:pt idx="31">
                  <c:v>36039</c:v>
                </c:pt>
                <c:pt idx="32">
                  <c:v>36069</c:v>
                </c:pt>
                <c:pt idx="33">
                  <c:v>36100</c:v>
                </c:pt>
                <c:pt idx="34">
                  <c:v>36130</c:v>
                </c:pt>
                <c:pt idx="35">
                  <c:v>36161</c:v>
                </c:pt>
                <c:pt idx="36">
                  <c:v>36192</c:v>
                </c:pt>
                <c:pt idx="37">
                  <c:v>36220</c:v>
                </c:pt>
                <c:pt idx="38">
                  <c:v>36251</c:v>
                </c:pt>
                <c:pt idx="39">
                  <c:v>36281</c:v>
                </c:pt>
                <c:pt idx="40">
                  <c:v>36312</c:v>
                </c:pt>
                <c:pt idx="41">
                  <c:v>36342</c:v>
                </c:pt>
                <c:pt idx="42">
                  <c:v>36373</c:v>
                </c:pt>
                <c:pt idx="43">
                  <c:v>36404</c:v>
                </c:pt>
                <c:pt idx="44">
                  <c:v>36434</c:v>
                </c:pt>
                <c:pt idx="45">
                  <c:v>36465</c:v>
                </c:pt>
                <c:pt idx="46">
                  <c:v>36495</c:v>
                </c:pt>
                <c:pt idx="47">
                  <c:v>36526</c:v>
                </c:pt>
                <c:pt idx="48">
                  <c:v>36557</c:v>
                </c:pt>
                <c:pt idx="49">
                  <c:v>36586</c:v>
                </c:pt>
                <c:pt idx="50">
                  <c:v>36617</c:v>
                </c:pt>
                <c:pt idx="51">
                  <c:v>36647</c:v>
                </c:pt>
                <c:pt idx="52">
                  <c:v>36678</c:v>
                </c:pt>
                <c:pt idx="53">
                  <c:v>36708</c:v>
                </c:pt>
                <c:pt idx="54">
                  <c:v>36739</c:v>
                </c:pt>
                <c:pt idx="55">
                  <c:v>36770</c:v>
                </c:pt>
                <c:pt idx="56">
                  <c:v>36800</c:v>
                </c:pt>
                <c:pt idx="57">
                  <c:v>36831</c:v>
                </c:pt>
                <c:pt idx="58">
                  <c:v>36861</c:v>
                </c:pt>
                <c:pt idx="59">
                  <c:v>36892</c:v>
                </c:pt>
                <c:pt idx="60">
                  <c:v>36923</c:v>
                </c:pt>
                <c:pt idx="61">
                  <c:v>36951</c:v>
                </c:pt>
                <c:pt idx="62">
                  <c:v>36982</c:v>
                </c:pt>
                <c:pt idx="63">
                  <c:v>37012</c:v>
                </c:pt>
                <c:pt idx="64">
                  <c:v>37043</c:v>
                </c:pt>
                <c:pt idx="65">
                  <c:v>37073</c:v>
                </c:pt>
                <c:pt idx="66">
                  <c:v>37104</c:v>
                </c:pt>
                <c:pt idx="67">
                  <c:v>37135</c:v>
                </c:pt>
                <c:pt idx="68">
                  <c:v>37165</c:v>
                </c:pt>
                <c:pt idx="69">
                  <c:v>37196</c:v>
                </c:pt>
                <c:pt idx="70">
                  <c:v>37226</c:v>
                </c:pt>
                <c:pt idx="71">
                  <c:v>37257</c:v>
                </c:pt>
                <c:pt idx="72">
                  <c:v>37288</c:v>
                </c:pt>
                <c:pt idx="73">
                  <c:v>37316</c:v>
                </c:pt>
                <c:pt idx="74">
                  <c:v>37347</c:v>
                </c:pt>
                <c:pt idx="75">
                  <c:v>37377</c:v>
                </c:pt>
                <c:pt idx="76">
                  <c:v>37408</c:v>
                </c:pt>
                <c:pt idx="77">
                  <c:v>37438</c:v>
                </c:pt>
                <c:pt idx="78">
                  <c:v>37469</c:v>
                </c:pt>
                <c:pt idx="79">
                  <c:v>37500</c:v>
                </c:pt>
                <c:pt idx="80">
                  <c:v>37530</c:v>
                </c:pt>
                <c:pt idx="81">
                  <c:v>37561</c:v>
                </c:pt>
                <c:pt idx="82">
                  <c:v>37591</c:v>
                </c:pt>
                <c:pt idx="83">
                  <c:v>37622</c:v>
                </c:pt>
                <c:pt idx="84">
                  <c:v>37653</c:v>
                </c:pt>
                <c:pt idx="85">
                  <c:v>37681</c:v>
                </c:pt>
                <c:pt idx="86">
                  <c:v>37712</c:v>
                </c:pt>
                <c:pt idx="87">
                  <c:v>37742</c:v>
                </c:pt>
                <c:pt idx="88">
                  <c:v>37773</c:v>
                </c:pt>
                <c:pt idx="89">
                  <c:v>37803</c:v>
                </c:pt>
                <c:pt idx="90">
                  <c:v>37834</c:v>
                </c:pt>
                <c:pt idx="91">
                  <c:v>37865</c:v>
                </c:pt>
                <c:pt idx="92">
                  <c:v>37895</c:v>
                </c:pt>
                <c:pt idx="93">
                  <c:v>37926</c:v>
                </c:pt>
                <c:pt idx="94">
                  <c:v>37956</c:v>
                </c:pt>
                <c:pt idx="95">
                  <c:v>37987</c:v>
                </c:pt>
                <c:pt idx="96">
                  <c:v>38018</c:v>
                </c:pt>
                <c:pt idx="97">
                  <c:v>38047</c:v>
                </c:pt>
                <c:pt idx="98">
                  <c:v>38078</c:v>
                </c:pt>
                <c:pt idx="99">
                  <c:v>38108</c:v>
                </c:pt>
                <c:pt idx="100">
                  <c:v>38139</c:v>
                </c:pt>
                <c:pt idx="101">
                  <c:v>38169</c:v>
                </c:pt>
                <c:pt idx="102">
                  <c:v>38200</c:v>
                </c:pt>
                <c:pt idx="103">
                  <c:v>38231</c:v>
                </c:pt>
                <c:pt idx="104">
                  <c:v>38261</c:v>
                </c:pt>
                <c:pt idx="105">
                  <c:v>38292</c:v>
                </c:pt>
                <c:pt idx="106">
                  <c:v>38322</c:v>
                </c:pt>
                <c:pt idx="107">
                  <c:v>38353</c:v>
                </c:pt>
                <c:pt idx="108">
                  <c:v>38384</c:v>
                </c:pt>
                <c:pt idx="109">
                  <c:v>38412</c:v>
                </c:pt>
                <c:pt idx="110">
                  <c:v>38443</c:v>
                </c:pt>
                <c:pt idx="111">
                  <c:v>38473</c:v>
                </c:pt>
                <c:pt idx="112">
                  <c:v>38504</c:v>
                </c:pt>
                <c:pt idx="113">
                  <c:v>38534</c:v>
                </c:pt>
                <c:pt idx="114">
                  <c:v>38565</c:v>
                </c:pt>
                <c:pt idx="115">
                  <c:v>38596</c:v>
                </c:pt>
                <c:pt idx="116">
                  <c:v>38626</c:v>
                </c:pt>
                <c:pt idx="117">
                  <c:v>38657</c:v>
                </c:pt>
                <c:pt idx="118">
                  <c:v>38687</c:v>
                </c:pt>
                <c:pt idx="119">
                  <c:v>38718</c:v>
                </c:pt>
                <c:pt idx="120">
                  <c:v>38749</c:v>
                </c:pt>
                <c:pt idx="121">
                  <c:v>38777</c:v>
                </c:pt>
                <c:pt idx="122">
                  <c:v>38808</c:v>
                </c:pt>
                <c:pt idx="123">
                  <c:v>38838</c:v>
                </c:pt>
                <c:pt idx="124">
                  <c:v>38869</c:v>
                </c:pt>
                <c:pt idx="125">
                  <c:v>38899</c:v>
                </c:pt>
                <c:pt idx="126">
                  <c:v>38930</c:v>
                </c:pt>
                <c:pt idx="127">
                  <c:v>38961</c:v>
                </c:pt>
                <c:pt idx="128">
                  <c:v>38991</c:v>
                </c:pt>
                <c:pt idx="129">
                  <c:v>39022</c:v>
                </c:pt>
                <c:pt idx="130">
                  <c:v>39052</c:v>
                </c:pt>
                <c:pt idx="131">
                  <c:v>39083</c:v>
                </c:pt>
                <c:pt idx="132">
                  <c:v>39114</c:v>
                </c:pt>
                <c:pt idx="133">
                  <c:v>39142</c:v>
                </c:pt>
                <c:pt idx="134">
                  <c:v>39173</c:v>
                </c:pt>
                <c:pt idx="135">
                  <c:v>39203</c:v>
                </c:pt>
                <c:pt idx="136">
                  <c:v>39234</c:v>
                </c:pt>
                <c:pt idx="137">
                  <c:v>39264</c:v>
                </c:pt>
                <c:pt idx="138">
                  <c:v>39295</c:v>
                </c:pt>
                <c:pt idx="139">
                  <c:v>39326</c:v>
                </c:pt>
                <c:pt idx="140">
                  <c:v>39356</c:v>
                </c:pt>
                <c:pt idx="141">
                  <c:v>39387</c:v>
                </c:pt>
                <c:pt idx="142">
                  <c:v>39417</c:v>
                </c:pt>
                <c:pt idx="143">
                  <c:v>39448</c:v>
                </c:pt>
                <c:pt idx="144">
                  <c:v>39479</c:v>
                </c:pt>
                <c:pt idx="145">
                  <c:v>39508</c:v>
                </c:pt>
                <c:pt idx="146">
                  <c:v>39539</c:v>
                </c:pt>
                <c:pt idx="147">
                  <c:v>39569</c:v>
                </c:pt>
                <c:pt idx="148">
                  <c:v>39600</c:v>
                </c:pt>
                <c:pt idx="149">
                  <c:v>39630</c:v>
                </c:pt>
                <c:pt idx="150">
                  <c:v>39661</c:v>
                </c:pt>
                <c:pt idx="151">
                  <c:v>39692</c:v>
                </c:pt>
                <c:pt idx="152">
                  <c:v>39722</c:v>
                </c:pt>
                <c:pt idx="153">
                  <c:v>39753</c:v>
                </c:pt>
                <c:pt idx="154">
                  <c:v>39783</c:v>
                </c:pt>
                <c:pt idx="155">
                  <c:v>39814</c:v>
                </c:pt>
                <c:pt idx="156">
                  <c:v>39845</c:v>
                </c:pt>
                <c:pt idx="157">
                  <c:v>39873</c:v>
                </c:pt>
                <c:pt idx="158">
                  <c:v>39904</c:v>
                </c:pt>
                <c:pt idx="159">
                  <c:v>39934</c:v>
                </c:pt>
                <c:pt idx="160">
                  <c:v>39965</c:v>
                </c:pt>
                <c:pt idx="161">
                  <c:v>39995</c:v>
                </c:pt>
                <c:pt idx="162">
                  <c:v>40026</c:v>
                </c:pt>
                <c:pt idx="163">
                  <c:v>40057</c:v>
                </c:pt>
                <c:pt idx="164">
                  <c:v>40087</c:v>
                </c:pt>
                <c:pt idx="165">
                  <c:v>40118</c:v>
                </c:pt>
                <c:pt idx="166">
                  <c:v>40148</c:v>
                </c:pt>
                <c:pt idx="167">
                  <c:v>40179</c:v>
                </c:pt>
                <c:pt idx="168">
                  <c:v>40210</c:v>
                </c:pt>
                <c:pt idx="169">
                  <c:v>40238</c:v>
                </c:pt>
                <c:pt idx="170">
                  <c:v>40269</c:v>
                </c:pt>
                <c:pt idx="171">
                  <c:v>40299</c:v>
                </c:pt>
                <c:pt idx="172">
                  <c:v>40330</c:v>
                </c:pt>
                <c:pt idx="173">
                  <c:v>40360</c:v>
                </c:pt>
                <c:pt idx="174">
                  <c:v>40391</c:v>
                </c:pt>
                <c:pt idx="175">
                  <c:v>40422</c:v>
                </c:pt>
                <c:pt idx="176">
                  <c:v>40452</c:v>
                </c:pt>
                <c:pt idx="177">
                  <c:v>40483</c:v>
                </c:pt>
                <c:pt idx="178">
                  <c:v>40513</c:v>
                </c:pt>
                <c:pt idx="179">
                  <c:v>40544</c:v>
                </c:pt>
                <c:pt idx="180">
                  <c:v>40575</c:v>
                </c:pt>
                <c:pt idx="181">
                  <c:v>40603</c:v>
                </c:pt>
                <c:pt idx="182">
                  <c:v>40634</c:v>
                </c:pt>
                <c:pt idx="183">
                  <c:v>40664</c:v>
                </c:pt>
                <c:pt idx="184">
                  <c:v>40695</c:v>
                </c:pt>
                <c:pt idx="185">
                  <c:v>40725</c:v>
                </c:pt>
                <c:pt idx="186">
                  <c:v>40756</c:v>
                </c:pt>
                <c:pt idx="187">
                  <c:v>40787</c:v>
                </c:pt>
                <c:pt idx="188">
                  <c:v>40817</c:v>
                </c:pt>
                <c:pt idx="189">
                  <c:v>40848</c:v>
                </c:pt>
                <c:pt idx="190">
                  <c:v>40878</c:v>
                </c:pt>
                <c:pt idx="191">
                  <c:v>40909</c:v>
                </c:pt>
                <c:pt idx="192">
                  <c:v>40940</c:v>
                </c:pt>
                <c:pt idx="193">
                  <c:v>40969</c:v>
                </c:pt>
                <c:pt idx="194">
                  <c:v>41000</c:v>
                </c:pt>
                <c:pt idx="195">
                  <c:v>41030</c:v>
                </c:pt>
                <c:pt idx="196">
                  <c:v>41061</c:v>
                </c:pt>
                <c:pt idx="197">
                  <c:v>41091</c:v>
                </c:pt>
                <c:pt idx="198">
                  <c:v>41122</c:v>
                </c:pt>
                <c:pt idx="199">
                  <c:v>41153</c:v>
                </c:pt>
                <c:pt idx="200">
                  <c:v>41183</c:v>
                </c:pt>
                <c:pt idx="201">
                  <c:v>41214</c:v>
                </c:pt>
                <c:pt idx="202">
                  <c:v>41244</c:v>
                </c:pt>
                <c:pt idx="203">
                  <c:v>41275</c:v>
                </c:pt>
                <c:pt idx="204">
                  <c:v>41306</c:v>
                </c:pt>
                <c:pt idx="205">
                  <c:v>41334</c:v>
                </c:pt>
                <c:pt idx="206">
                  <c:v>41365</c:v>
                </c:pt>
                <c:pt idx="207">
                  <c:v>41395</c:v>
                </c:pt>
                <c:pt idx="208">
                  <c:v>41426</c:v>
                </c:pt>
                <c:pt idx="209">
                  <c:v>41456</c:v>
                </c:pt>
                <c:pt idx="210">
                  <c:v>41487</c:v>
                </c:pt>
                <c:pt idx="211">
                  <c:v>41518</c:v>
                </c:pt>
                <c:pt idx="212">
                  <c:v>41548</c:v>
                </c:pt>
                <c:pt idx="213">
                  <c:v>41579</c:v>
                </c:pt>
                <c:pt idx="214">
                  <c:v>41609</c:v>
                </c:pt>
                <c:pt idx="215">
                  <c:v>41640</c:v>
                </c:pt>
                <c:pt idx="216">
                  <c:v>41671</c:v>
                </c:pt>
              </c:numCache>
            </c:numRef>
          </c:cat>
          <c:val>
            <c:numRef>
              <c:f>elect!$B$7:$B$223</c:f>
              <c:numCache>
                <c:formatCode>General</c:formatCode>
                <c:ptCount val="217"/>
                <c:pt idx="0">
                  <c:v>0.11589512108120592</c:v>
                </c:pt>
                <c:pt idx="1">
                  <c:v>0.11591454627902463</c:v>
                </c:pt>
                <c:pt idx="2">
                  <c:v>0.1155142692160081</c:v>
                </c:pt>
                <c:pt idx="3">
                  <c:v>0.11521524843212846</c:v>
                </c:pt>
                <c:pt idx="4">
                  <c:v>0.11524511651065662</c:v>
                </c:pt>
                <c:pt idx="5">
                  <c:v>0.11597192204292632</c:v>
                </c:pt>
                <c:pt idx="6">
                  <c:v>0.11651361398390229</c:v>
                </c:pt>
                <c:pt idx="7">
                  <c:v>0.11661548817740768</c:v>
                </c:pt>
                <c:pt idx="8">
                  <c:v>0.11725897035017922</c:v>
                </c:pt>
                <c:pt idx="9">
                  <c:v>0.11759647856827535</c:v>
                </c:pt>
                <c:pt idx="10">
                  <c:v>0.11760344646124626</c:v>
                </c:pt>
                <c:pt idx="11">
                  <c:v>0.11741713163375588</c:v>
                </c:pt>
                <c:pt idx="12">
                  <c:v>0.11669213672718423</c:v>
                </c:pt>
                <c:pt idx="13">
                  <c:v>0.11658987929924235</c:v>
                </c:pt>
                <c:pt idx="14">
                  <c:v>0.1162795089111851</c:v>
                </c:pt>
                <c:pt idx="15">
                  <c:v>0.11646038854811309</c:v>
                </c:pt>
                <c:pt idx="16">
                  <c:v>0.1166135916881641</c:v>
                </c:pt>
                <c:pt idx="17">
                  <c:v>0.11731879159059452</c:v>
                </c:pt>
                <c:pt idx="18">
                  <c:v>0.11796694905302479</c:v>
                </c:pt>
                <c:pt idx="19">
                  <c:v>0.11819980900107922</c:v>
                </c:pt>
                <c:pt idx="20">
                  <c:v>0.11845718076417389</c:v>
                </c:pt>
                <c:pt idx="21">
                  <c:v>0.11845661821813692</c:v>
                </c:pt>
                <c:pt idx="22">
                  <c:v>0.11852702718213796</c:v>
                </c:pt>
                <c:pt idx="23">
                  <c:v>0.11815872176444596</c:v>
                </c:pt>
                <c:pt idx="24">
                  <c:v>0.11864061868972955</c:v>
                </c:pt>
                <c:pt idx="25">
                  <c:v>0.11855144515722821</c:v>
                </c:pt>
                <c:pt idx="26">
                  <c:v>0.1189029142572964</c:v>
                </c:pt>
                <c:pt idx="27">
                  <c:v>0.11892005785743202</c:v>
                </c:pt>
                <c:pt idx="28">
                  <c:v>0.11911506264929468</c:v>
                </c:pt>
                <c:pt idx="29">
                  <c:v>0.11924626686786666</c:v>
                </c:pt>
                <c:pt idx="30">
                  <c:v>0.11923657619413162</c:v>
                </c:pt>
                <c:pt idx="31">
                  <c:v>0.11903881176793019</c:v>
                </c:pt>
                <c:pt idx="32">
                  <c:v>0.11898305241565722</c:v>
                </c:pt>
                <c:pt idx="33">
                  <c:v>0.11825709581273759</c:v>
                </c:pt>
                <c:pt idx="34">
                  <c:v>0.11732261656169712</c:v>
                </c:pt>
                <c:pt idx="35">
                  <c:v>0.11678853875835353</c:v>
                </c:pt>
                <c:pt idx="36">
                  <c:v>0.11634115645457599</c:v>
                </c:pt>
                <c:pt idx="37">
                  <c:v>0.11690180638438415</c:v>
                </c:pt>
                <c:pt idx="38">
                  <c:v>0.11664441680978999</c:v>
                </c:pt>
                <c:pt idx="39">
                  <c:v>0.11649204987489682</c:v>
                </c:pt>
                <c:pt idx="40">
                  <c:v>0.11575263655590309</c:v>
                </c:pt>
                <c:pt idx="41">
                  <c:v>0.11571126507463662</c:v>
                </c:pt>
                <c:pt idx="42">
                  <c:v>0.11585295721072685</c:v>
                </c:pt>
                <c:pt idx="43">
                  <c:v>0.11569049583053302</c:v>
                </c:pt>
                <c:pt idx="44">
                  <c:v>0.11611577870214466</c:v>
                </c:pt>
                <c:pt idx="45">
                  <c:v>0.1161327777419838</c:v>
                </c:pt>
                <c:pt idx="46">
                  <c:v>0.11634120213042708</c:v>
                </c:pt>
                <c:pt idx="47">
                  <c:v>0.11640833035976755</c:v>
                </c:pt>
                <c:pt idx="48">
                  <c:v>0.11708576675780749</c:v>
                </c:pt>
                <c:pt idx="49">
                  <c:v>0.11821934348916099</c:v>
                </c:pt>
                <c:pt idx="50">
                  <c:v>0.11828098635711302</c:v>
                </c:pt>
                <c:pt idx="51">
                  <c:v>0.11825513710251152</c:v>
                </c:pt>
                <c:pt idx="52">
                  <c:v>0.11816340585296002</c:v>
                </c:pt>
                <c:pt idx="53">
                  <c:v>0.11532025070241562</c:v>
                </c:pt>
                <c:pt idx="54">
                  <c:v>0.11616851104258069</c:v>
                </c:pt>
                <c:pt idx="55">
                  <c:v>0.11717417358409055</c:v>
                </c:pt>
                <c:pt idx="56">
                  <c:v>0.11816264700066063</c:v>
                </c:pt>
                <c:pt idx="57">
                  <c:v>0.11826315698720559</c:v>
                </c:pt>
                <c:pt idx="58">
                  <c:v>0.11754558077789302</c:v>
                </c:pt>
                <c:pt idx="59">
                  <c:v>0.11687756375977085</c:v>
                </c:pt>
                <c:pt idx="60">
                  <c:v>0.11748438655222775</c:v>
                </c:pt>
                <c:pt idx="61">
                  <c:v>0.11834386584143533</c:v>
                </c:pt>
                <c:pt idx="62">
                  <c:v>0.11910352793882169</c:v>
                </c:pt>
                <c:pt idx="63">
                  <c:v>0.11917555443400522</c:v>
                </c:pt>
                <c:pt idx="64">
                  <c:v>0.11941204836880714</c:v>
                </c:pt>
                <c:pt idx="65">
                  <c:v>0.11852482247297889</c:v>
                </c:pt>
                <c:pt idx="66">
                  <c:v>0.11917899641361702</c:v>
                </c:pt>
                <c:pt idx="67">
                  <c:v>0.11884564801309984</c:v>
                </c:pt>
                <c:pt idx="68">
                  <c:v>0.12038146627380225</c:v>
                </c:pt>
                <c:pt idx="69">
                  <c:v>0.12036487579184039</c:v>
                </c:pt>
                <c:pt idx="70">
                  <c:v>0.12046578626969066</c:v>
                </c:pt>
                <c:pt idx="71">
                  <c:v>0.12005803400279523</c:v>
                </c:pt>
                <c:pt idx="72">
                  <c:v>0.11904163455004962</c:v>
                </c:pt>
                <c:pt idx="73">
                  <c:v>0.11860327568262566</c:v>
                </c:pt>
                <c:pt idx="74">
                  <c:v>0.11784529325693224</c:v>
                </c:pt>
                <c:pt idx="75">
                  <c:v>0.11627104795686533</c:v>
                </c:pt>
                <c:pt idx="76">
                  <c:v>0.11551714570192002</c:v>
                </c:pt>
                <c:pt idx="77">
                  <c:v>0.11819036037175069</c:v>
                </c:pt>
                <c:pt idx="78">
                  <c:v>0.11797841215293788</c:v>
                </c:pt>
                <c:pt idx="79">
                  <c:v>0.11768667840220123</c:v>
                </c:pt>
                <c:pt idx="80">
                  <c:v>0.11731511694043177</c:v>
                </c:pt>
                <c:pt idx="81">
                  <c:v>0.11570862169709731</c:v>
                </c:pt>
                <c:pt idx="82">
                  <c:v>0.11377941025875775</c:v>
                </c:pt>
                <c:pt idx="83">
                  <c:v>0.11323889031525274</c:v>
                </c:pt>
                <c:pt idx="84">
                  <c:v>0.11351507711480548</c:v>
                </c:pt>
                <c:pt idx="85">
                  <c:v>0.11492318612946295</c:v>
                </c:pt>
                <c:pt idx="86">
                  <c:v>0.11555466846783392</c:v>
                </c:pt>
                <c:pt idx="87">
                  <c:v>0.11561345730369239</c:v>
                </c:pt>
                <c:pt idx="88">
                  <c:v>0.11550675014434858</c:v>
                </c:pt>
                <c:pt idx="89">
                  <c:v>0.11245545468794645</c:v>
                </c:pt>
                <c:pt idx="90">
                  <c:v>0.1110705410361521</c:v>
                </c:pt>
                <c:pt idx="91">
                  <c:v>0.11032587162216986</c:v>
                </c:pt>
                <c:pt idx="92">
                  <c:v>0.11191891321980309</c:v>
                </c:pt>
                <c:pt idx="93">
                  <c:v>0.11268141321090207</c:v>
                </c:pt>
                <c:pt idx="94">
                  <c:v>0.11299595176891285</c:v>
                </c:pt>
                <c:pt idx="95">
                  <c:v>0.11261081304525142</c:v>
                </c:pt>
                <c:pt idx="96">
                  <c:v>0.11354258824748209</c:v>
                </c:pt>
                <c:pt idx="97">
                  <c:v>0.11299610476305352</c:v>
                </c:pt>
                <c:pt idx="98">
                  <c:v>0.11490903525171227</c:v>
                </c:pt>
                <c:pt idx="99">
                  <c:v>0.1156667051339363</c:v>
                </c:pt>
                <c:pt idx="100">
                  <c:v>0.11715286917614001</c:v>
                </c:pt>
                <c:pt idx="101">
                  <c:v>0.11624307134814257</c:v>
                </c:pt>
                <c:pt idx="102">
                  <c:v>0.11665799458743831</c:v>
                </c:pt>
                <c:pt idx="103">
                  <c:v>0.11648340910503845</c:v>
                </c:pt>
                <c:pt idx="104">
                  <c:v>0.11669099368921429</c:v>
                </c:pt>
                <c:pt idx="105">
                  <c:v>0.11761799811765095</c:v>
                </c:pt>
                <c:pt idx="106">
                  <c:v>0.11885028420999261</c:v>
                </c:pt>
                <c:pt idx="107">
                  <c:v>0.11503967158159359</c:v>
                </c:pt>
                <c:pt idx="108">
                  <c:v>0.11540431650725665</c:v>
                </c:pt>
                <c:pt idx="109">
                  <c:v>0.10812588281481612</c:v>
                </c:pt>
                <c:pt idx="110">
                  <c:v>0.10548215090383278</c:v>
                </c:pt>
                <c:pt idx="111">
                  <c:v>0.10352958395605023</c:v>
                </c:pt>
                <c:pt idx="112">
                  <c:v>0.10341721922047165</c:v>
                </c:pt>
                <c:pt idx="113">
                  <c:v>0.10969322245789845</c:v>
                </c:pt>
                <c:pt idx="114">
                  <c:v>0.10986090405382302</c:v>
                </c:pt>
                <c:pt idx="115">
                  <c:v>0.10950510979574446</c:v>
                </c:pt>
                <c:pt idx="116">
                  <c:v>0.10927070253329957</c:v>
                </c:pt>
                <c:pt idx="117">
                  <c:v>0.11001539205448231</c:v>
                </c:pt>
                <c:pt idx="118">
                  <c:v>0.11109115560247668</c:v>
                </c:pt>
                <c:pt idx="119">
                  <c:v>0.11445702969665435</c:v>
                </c:pt>
                <c:pt idx="120">
                  <c:v>0.11481339101406529</c:v>
                </c:pt>
                <c:pt idx="121">
                  <c:v>0.11475220449242643</c:v>
                </c:pt>
                <c:pt idx="122">
                  <c:v>0.11494933372007685</c:v>
                </c:pt>
                <c:pt idx="123">
                  <c:v>0.11458630060547641</c:v>
                </c:pt>
                <c:pt idx="124">
                  <c:v>0.11632333280260432</c:v>
                </c:pt>
                <c:pt idx="125">
                  <c:v>0.11720051614696855</c:v>
                </c:pt>
                <c:pt idx="126">
                  <c:v>0.11610807235445089</c:v>
                </c:pt>
                <c:pt idx="127">
                  <c:v>0.11419250181756482</c:v>
                </c:pt>
                <c:pt idx="128">
                  <c:v>0.11518840273842255</c:v>
                </c:pt>
                <c:pt idx="129">
                  <c:v>0.11711336408962</c:v>
                </c:pt>
                <c:pt idx="130">
                  <c:v>0.11846850625415192</c:v>
                </c:pt>
                <c:pt idx="131">
                  <c:v>0.12178028004874222</c:v>
                </c:pt>
                <c:pt idx="132">
                  <c:v>0.12324609296758054</c:v>
                </c:pt>
                <c:pt idx="133">
                  <c:v>0.12233376590448462</c:v>
                </c:pt>
                <c:pt idx="134">
                  <c:v>0.12172029914536066</c:v>
                </c:pt>
                <c:pt idx="135">
                  <c:v>0.12029404649604231</c:v>
                </c:pt>
                <c:pt idx="136">
                  <c:v>0.11931457895141655</c:v>
                </c:pt>
                <c:pt idx="137">
                  <c:v>0.11940079851363609</c:v>
                </c:pt>
                <c:pt idx="138">
                  <c:v>0.11912807141655875</c:v>
                </c:pt>
                <c:pt idx="139">
                  <c:v>0.11922389459491192</c:v>
                </c:pt>
                <c:pt idx="140">
                  <c:v>0.11875635963893399</c:v>
                </c:pt>
                <c:pt idx="141">
                  <c:v>0.11985362154497912</c:v>
                </c:pt>
                <c:pt idx="142">
                  <c:v>0.12015813792523226</c:v>
                </c:pt>
                <c:pt idx="143">
                  <c:v>0.12345637312741226</c:v>
                </c:pt>
                <c:pt idx="144">
                  <c:v>0.13356013551503831</c:v>
                </c:pt>
                <c:pt idx="145">
                  <c:v>0.13863560624980015</c:v>
                </c:pt>
                <c:pt idx="146">
                  <c:v>0.1412700393477147</c:v>
                </c:pt>
                <c:pt idx="147">
                  <c:v>0.14236300523876155</c:v>
                </c:pt>
                <c:pt idx="148">
                  <c:v>0.14407436927834638</c:v>
                </c:pt>
                <c:pt idx="149">
                  <c:v>0.14225745553527591</c:v>
                </c:pt>
                <c:pt idx="150">
                  <c:v>0.14300005410186911</c:v>
                </c:pt>
                <c:pt idx="151">
                  <c:v>0.1440207699106576</c:v>
                </c:pt>
                <c:pt idx="152">
                  <c:v>0.14465092706950217</c:v>
                </c:pt>
                <c:pt idx="153">
                  <c:v>0.14597690486763926</c:v>
                </c:pt>
                <c:pt idx="154">
                  <c:v>0.14642685812394271</c:v>
                </c:pt>
                <c:pt idx="155">
                  <c:v>0.14708588415920762</c:v>
                </c:pt>
                <c:pt idx="156">
                  <c:v>0.14332335668138521</c:v>
                </c:pt>
                <c:pt idx="157">
                  <c:v>0.13998868115949351</c:v>
                </c:pt>
                <c:pt idx="158">
                  <c:v>0.13436474862841818</c:v>
                </c:pt>
                <c:pt idx="159">
                  <c:v>0.13099709939592638</c:v>
                </c:pt>
                <c:pt idx="160">
                  <c:v>0.12909506794540801</c:v>
                </c:pt>
                <c:pt idx="161">
                  <c:v>0.12913833158207519</c:v>
                </c:pt>
                <c:pt idx="162">
                  <c:v>0.13171598637290688</c:v>
                </c:pt>
                <c:pt idx="163">
                  <c:v>0.13083323438159244</c:v>
                </c:pt>
                <c:pt idx="164">
                  <c:v>0.13105703302109786</c:v>
                </c:pt>
                <c:pt idx="165">
                  <c:v>0.13245957878025702</c:v>
                </c:pt>
                <c:pt idx="166">
                  <c:v>0.13350178878956923</c:v>
                </c:pt>
                <c:pt idx="167">
                  <c:v>0.13170159874328688</c:v>
                </c:pt>
                <c:pt idx="168">
                  <c:v>0.13529853639290274</c:v>
                </c:pt>
                <c:pt idx="169">
                  <c:v>0.1372151834171168</c:v>
                </c:pt>
                <c:pt idx="170">
                  <c:v>0.13886086462981767</c:v>
                </c:pt>
                <c:pt idx="171">
                  <c:v>0.14079778227893144</c:v>
                </c:pt>
                <c:pt idx="172">
                  <c:v>0.14078298812107018</c:v>
                </c:pt>
                <c:pt idx="173">
                  <c:v>0.13964980395572379</c:v>
                </c:pt>
                <c:pt idx="174">
                  <c:v>0.13833766703352235</c:v>
                </c:pt>
                <c:pt idx="175">
                  <c:v>0.13881691262641793</c:v>
                </c:pt>
                <c:pt idx="176">
                  <c:v>0.13967688513894316</c:v>
                </c:pt>
                <c:pt idx="177">
                  <c:v>0.14035902210620191</c:v>
                </c:pt>
                <c:pt idx="178">
                  <c:v>0.14003056733335467</c:v>
                </c:pt>
                <c:pt idx="179">
                  <c:v>0.13836044794309604</c:v>
                </c:pt>
                <c:pt idx="180">
                  <c:v>0.14405287630828267</c:v>
                </c:pt>
                <c:pt idx="181">
                  <c:v>0.14635176071624884</c:v>
                </c:pt>
                <c:pt idx="182">
                  <c:v>0.14822117187463441</c:v>
                </c:pt>
                <c:pt idx="183">
                  <c:v>0.15864559884987645</c:v>
                </c:pt>
                <c:pt idx="184">
                  <c:v>0.16066986037623593</c:v>
                </c:pt>
                <c:pt idx="185">
                  <c:v>0.16283955910439221</c:v>
                </c:pt>
                <c:pt idx="186">
                  <c:v>0.16206387350324095</c:v>
                </c:pt>
                <c:pt idx="187">
                  <c:v>0.16173378866578988</c:v>
                </c:pt>
                <c:pt idx="188">
                  <c:v>0.16083361783782441</c:v>
                </c:pt>
                <c:pt idx="189">
                  <c:v>0.16082796825652237</c:v>
                </c:pt>
                <c:pt idx="190">
                  <c:v>0.15954261888086696</c:v>
                </c:pt>
                <c:pt idx="191">
                  <c:v>0.15939503272809197</c:v>
                </c:pt>
                <c:pt idx="192">
                  <c:v>0.16181106875732881</c:v>
                </c:pt>
                <c:pt idx="193">
                  <c:v>0.16194528810071207</c:v>
                </c:pt>
                <c:pt idx="194">
                  <c:v>0.1623305230937743</c:v>
                </c:pt>
              </c:numCache>
            </c:numRef>
          </c:val>
        </c:ser>
        <c:ser>
          <c:idx val="1"/>
          <c:order val="1"/>
          <c:tx>
            <c:strRef>
              <c:f>'[4]D-Niveaux mensu extapolés'!$C$4</c:f>
              <c:strCache>
                <c:ptCount val="1"/>
                <c:pt idx="0">
                  <c:v>#REF!</c:v>
                </c:pt>
              </c:strCache>
            </c:strRef>
          </c:tx>
          <c:marker>
            <c:symbol val="none"/>
          </c:marker>
          <c:cat>
            <c:numRef>
              <c:f>'[4]D-Niveaux mensu extapolés'!$A$5:$A$221</c:f>
              <c:numCache>
                <c:formatCode>General</c:formatCode>
                <c:ptCount val="2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numCache>
            </c:numRef>
          </c:cat>
          <c:val>
            <c:numRef>
              <c:f>'[4]D-Niveaux mensu extapolés'!$C$5:$C$221</c:f>
              <c:numCache>
                <c:formatCode>General</c:formatCode>
                <c:ptCount val="21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numCache>
            </c:numRef>
          </c:val>
        </c:ser>
        <c:ser>
          <c:idx val="2"/>
          <c:order val="2"/>
          <c:tx>
            <c:strRef>
              <c:f>elect!$C$6</c:f>
              <c:strCache>
                <c:ptCount val="1"/>
                <c:pt idx="0">
                  <c:v>Trois principaux pays voisins</c:v>
                </c:pt>
              </c:strCache>
            </c:strRef>
          </c:tx>
          <c:spPr>
            <a:ln w="25400">
              <a:solidFill>
                <a:srgbClr val="222FD9"/>
              </a:solidFill>
            </a:ln>
          </c:spPr>
          <c:marker>
            <c:symbol val="none"/>
          </c:marker>
          <c:cat>
            <c:numRef>
              <c:f>elect!$A$7:$A$223</c:f>
              <c:numCache>
                <c:formatCode>d/mm/yyyy</c:formatCode>
                <c:ptCount val="217"/>
                <c:pt idx="0">
                  <c:v>35096</c:v>
                </c:pt>
                <c:pt idx="1">
                  <c:v>35125</c:v>
                </c:pt>
                <c:pt idx="2">
                  <c:v>35156</c:v>
                </c:pt>
                <c:pt idx="3">
                  <c:v>35186</c:v>
                </c:pt>
                <c:pt idx="4">
                  <c:v>35217</c:v>
                </c:pt>
                <c:pt idx="5">
                  <c:v>35247</c:v>
                </c:pt>
                <c:pt idx="6">
                  <c:v>35278</c:v>
                </c:pt>
                <c:pt idx="7">
                  <c:v>35309</c:v>
                </c:pt>
                <c:pt idx="8">
                  <c:v>35339</c:v>
                </c:pt>
                <c:pt idx="9">
                  <c:v>35370</c:v>
                </c:pt>
                <c:pt idx="10">
                  <c:v>35400</c:v>
                </c:pt>
                <c:pt idx="11">
                  <c:v>35431</c:v>
                </c:pt>
                <c:pt idx="12">
                  <c:v>35462</c:v>
                </c:pt>
                <c:pt idx="13">
                  <c:v>35490</c:v>
                </c:pt>
                <c:pt idx="14">
                  <c:v>35521</c:v>
                </c:pt>
                <c:pt idx="15">
                  <c:v>35551</c:v>
                </c:pt>
                <c:pt idx="16">
                  <c:v>35582</c:v>
                </c:pt>
                <c:pt idx="17">
                  <c:v>35612</c:v>
                </c:pt>
                <c:pt idx="18">
                  <c:v>35643</c:v>
                </c:pt>
                <c:pt idx="19">
                  <c:v>35674</c:v>
                </c:pt>
                <c:pt idx="20">
                  <c:v>35704</c:v>
                </c:pt>
                <c:pt idx="21">
                  <c:v>35735</c:v>
                </c:pt>
                <c:pt idx="22">
                  <c:v>35765</c:v>
                </c:pt>
                <c:pt idx="23">
                  <c:v>35796</c:v>
                </c:pt>
                <c:pt idx="24">
                  <c:v>35827</c:v>
                </c:pt>
                <c:pt idx="25">
                  <c:v>35855</c:v>
                </c:pt>
                <c:pt idx="26">
                  <c:v>35886</c:v>
                </c:pt>
                <c:pt idx="27">
                  <c:v>35916</c:v>
                </c:pt>
                <c:pt idx="28">
                  <c:v>35947</c:v>
                </c:pt>
                <c:pt idx="29">
                  <c:v>35977</c:v>
                </c:pt>
                <c:pt idx="30">
                  <c:v>36008</c:v>
                </c:pt>
                <c:pt idx="31">
                  <c:v>36039</c:v>
                </c:pt>
                <c:pt idx="32">
                  <c:v>36069</c:v>
                </c:pt>
                <c:pt idx="33">
                  <c:v>36100</c:v>
                </c:pt>
                <c:pt idx="34">
                  <c:v>36130</c:v>
                </c:pt>
                <c:pt idx="35">
                  <c:v>36161</c:v>
                </c:pt>
                <c:pt idx="36">
                  <c:v>36192</c:v>
                </c:pt>
                <c:pt idx="37">
                  <c:v>36220</c:v>
                </c:pt>
                <c:pt idx="38">
                  <c:v>36251</c:v>
                </c:pt>
                <c:pt idx="39">
                  <c:v>36281</c:v>
                </c:pt>
                <c:pt idx="40">
                  <c:v>36312</c:v>
                </c:pt>
                <c:pt idx="41">
                  <c:v>36342</c:v>
                </c:pt>
                <c:pt idx="42">
                  <c:v>36373</c:v>
                </c:pt>
                <c:pt idx="43">
                  <c:v>36404</c:v>
                </c:pt>
                <c:pt idx="44">
                  <c:v>36434</c:v>
                </c:pt>
                <c:pt idx="45">
                  <c:v>36465</c:v>
                </c:pt>
                <c:pt idx="46">
                  <c:v>36495</c:v>
                </c:pt>
                <c:pt idx="47">
                  <c:v>36526</c:v>
                </c:pt>
                <c:pt idx="48">
                  <c:v>36557</c:v>
                </c:pt>
                <c:pt idx="49">
                  <c:v>36586</c:v>
                </c:pt>
                <c:pt idx="50">
                  <c:v>36617</c:v>
                </c:pt>
                <c:pt idx="51">
                  <c:v>36647</c:v>
                </c:pt>
                <c:pt idx="52">
                  <c:v>36678</c:v>
                </c:pt>
                <c:pt idx="53">
                  <c:v>36708</c:v>
                </c:pt>
                <c:pt idx="54">
                  <c:v>36739</c:v>
                </c:pt>
                <c:pt idx="55">
                  <c:v>36770</c:v>
                </c:pt>
                <c:pt idx="56">
                  <c:v>36800</c:v>
                </c:pt>
                <c:pt idx="57">
                  <c:v>36831</c:v>
                </c:pt>
                <c:pt idx="58">
                  <c:v>36861</c:v>
                </c:pt>
                <c:pt idx="59">
                  <c:v>36892</c:v>
                </c:pt>
                <c:pt idx="60">
                  <c:v>36923</c:v>
                </c:pt>
                <c:pt idx="61">
                  <c:v>36951</c:v>
                </c:pt>
                <c:pt idx="62">
                  <c:v>36982</c:v>
                </c:pt>
                <c:pt idx="63">
                  <c:v>37012</c:v>
                </c:pt>
                <c:pt idx="64">
                  <c:v>37043</c:v>
                </c:pt>
                <c:pt idx="65">
                  <c:v>37073</c:v>
                </c:pt>
                <c:pt idx="66">
                  <c:v>37104</c:v>
                </c:pt>
                <c:pt idx="67">
                  <c:v>37135</c:v>
                </c:pt>
                <c:pt idx="68">
                  <c:v>37165</c:v>
                </c:pt>
                <c:pt idx="69">
                  <c:v>37196</c:v>
                </c:pt>
                <c:pt idx="70">
                  <c:v>37226</c:v>
                </c:pt>
                <c:pt idx="71">
                  <c:v>37257</c:v>
                </c:pt>
                <c:pt idx="72">
                  <c:v>37288</c:v>
                </c:pt>
                <c:pt idx="73">
                  <c:v>37316</c:v>
                </c:pt>
                <c:pt idx="74">
                  <c:v>37347</c:v>
                </c:pt>
                <c:pt idx="75">
                  <c:v>37377</c:v>
                </c:pt>
                <c:pt idx="76">
                  <c:v>37408</c:v>
                </c:pt>
                <c:pt idx="77">
                  <c:v>37438</c:v>
                </c:pt>
                <c:pt idx="78">
                  <c:v>37469</c:v>
                </c:pt>
                <c:pt idx="79">
                  <c:v>37500</c:v>
                </c:pt>
                <c:pt idx="80">
                  <c:v>37530</c:v>
                </c:pt>
                <c:pt idx="81">
                  <c:v>37561</c:v>
                </c:pt>
                <c:pt idx="82">
                  <c:v>37591</c:v>
                </c:pt>
                <c:pt idx="83">
                  <c:v>37622</c:v>
                </c:pt>
                <c:pt idx="84">
                  <c:v>37653</c:v>
                </c:pt>
                <c:pt idx="85">
                  <c:v>37681</c:v>
                </c:pt>
                <c:pt idx="86">
                  <c:v>37712</c:v>
                </c:pt>
                <c:pt idx="87">
                  <c:v>37742</c:v>
                </c:pt>
                <c:pt idx="88">
                  <c:v>37773</c:v>
                </c:pt>
                <c:pt idx="89">
                  <c:v>37803</c:v>
                </c:pt>
                <c:pt idx="90">
                  <c:v>37834</c:v>
                </c:pt>
                <c:pt idx="91">
                  <c:v>37865</c:v>
                </c:pt>
                <c:pt idx="92">
                  <c:v>37895</c:v>
                </c:pt>
                <c:pt idx="93">
                  <c:v>37926</c:v>
                </c:pt>
                <c:pt idx="94">
                  <c:v>37956</c:v>
                </c:pt>
                <c:pt idx="95">
                  <c:v>37987</c:v>
                </c:pt>
                <c:pt idx="96">
                  <c:v>38018</c:v>
                </c:pt>
                <c:pt idx="97">
                  <c:v>38047</c:v>
                </c:pt>
                <c:pt idx="98">
                  <c:v>38078</c:v>
                </c:pt>
                <c:pt idx="99">
                  <c:v>38108</c:v>
                </c:pt>
                <c:pt idx="100">
                  <c:v>38139</c:v>
                </c:pt>
                <c:pt idx="101">
                  <c:v>38169</c:v>
                </c:pt>
                <c:pt idx="102">
                  <c:v>38200</c:v>
                </c:pt>
                <c:pt idx="103">
                  <c:v>38231</c:v>
                </c:pt>
                <c:pt idx="104">
                  <c:v>38261</c:v>
                </c:pt>
                <c:pt idx="105">
                  <c:v>38292</c:v>
                </c:pt>
                <c:pt idx="106">
                  <c:v>38322</c:v>
                </c:pt>
                <c:pt idx="107">
                  <c:v>38353</c:v>
                </c:pt>
                <c:pt idx="108">
                  <c:v>38384</c:v>
                </c:pt>
                <c:pt idx="109">
                  <c:v>38412</c:v>
                </c:pt>
                <c:pt idx="110">
                  <c:v>38443</c:v>
                </c:pt>
                <c:pt idx="111">
                  <c:v>38473</c:v>
                </c:pt>
                <c:pt idx="112">
                  <c:v>38504</c:v>
                </c:pt>
                <c:pt idx="113">
                  <c:v>38534</c:v>
                </c:pt>
                <c:pt idx="114">
                  <c:v>38565</c:v>
                </c:pt>
                <c:pt idx="115">
                  <c:v>38596</c:v>
                </c:pt>
                <c:pt idx="116">
                  <c:v>38626</c:v>
                </c:pt>
                <c:pt idx="117">
                  <c:v>38657</c:v>
                </c:pt>
                <c:pt idx="118">
                  <c:v>38687</c:v>
                </c:pt>
                <c:pt idx="119">
                  <c:v>38718</c:v>
                </c:pt>
                <c:pt idx="120">
                  <c:v>38749</c:v>
                </c:pt>
                <c:pt idx="121">
                  <c:v>38777</c:v>
                </c:pt>
                <c:pt idx="122">
                  <c:v>38808</c:v>
                </c:pt>
                <c:pt idx="123">
                  <c:v>38838</c:v>
                </c:pt>
                <c:pt idx="124">
                  <c:v>38869</c:v>
                </c:pt>
                <c:pt idx="125">
                  <c:v>38899</c:v>
                </c:pt>
                <c:pt idx="126">
                  <c:v>38930</c:v>
                </c:pt>
                <c:pt idx="127">
                  <c:v>38961</c:v>
                </c:pt>
                <c:pt idx="128">
                  <c:v>38991</c:v>
                </c:pt>
                <c:pt idx="129">
                  <c:v>39022</c:v>
                </c:pt>
                <c:pt idx="130">
                  <c:v>39052</c:v>
                </c:pt>
                <c:pt idx="131">
                  <c:v>39083</c:v>
                </c:pt>
                <c:pt idx="132">
                  <c:v>39114</c:v>
                </c:pt>
                <c:pt idx="133">
                  <c:v>39142</c:v>
                </c:pt>
                <c:pt idx="134">
                  <c:v>39173</c:v>
                </c:pt>
                <c:pt idx="135">
                  <c:v>39203</c:v>
                </c:pt>
                <c:pt idx="136">
                  <c:v>39234</c:v>
                </c:pt>
                <c:pt idx="137">
                  <c:v>39264</c:v>
                </c:pt>
                <c:pt idx="138">
                  <c:v>39295</c:v>
                </c:pt>
                <c:pt idx="139">
                  <c:v>39326</c:v>
                </c:pt>
                <c:pt idx="140">
                  <c:v>39356</c:v>
                </c:pt>
                <c:pt idx="141">
                  <c:v>39387</c:v>
                </c:pt>
                <c:pt idx="142">
                  <c:v>39417</c:v>
                </c:pt>
                <c:pt idx="143">
                  <c:v>39448</c:v>
                </c:pt>
                <c:pt idx="144">
                  <c:v>39479</c:v>
                </c:pt>
                <c:pt idx="145">
                  <c:v>39508</c:v>
                </c:pt>
                <c:pt idx="146">
                  <c:v>39539</c:v>
                </c:pt>
                <c:pt idx="147">
                  <c:v>39569</c:v>
                </c:pt>
                <c:pt idx="148">
                  <c:v>39600</c:v>
                </c:pt>
                <c:pt idx="149">
                  <c:v>39630</c:v>
                </c:pt>
                <c:pt idx="150">
                  <c:v>39661</c:v>
                </c:pt>
                <c:pt idx="151">
                  <c:v>39692</c:v>
                </c:pt>
                <c:pt idx="152">
                  <c:v>39722</c:v>
                </c:pt>
                <c:pt idx="153">
                  <c:v>39753</c:v>
                </c:pt>
                <c:pt idx="154">
                  <c:v>39783</c:v>
                </c:pt>
                <c:pt idx="155">
                  <c:v>39814</c:v>
                </c:pt>
                <c:pt idx="156">
                  <c:v>39845</c:v>
                </c:pt>
                <c:pt idx="157">
                  <c:v>39873</c:v>
                </c:pt>
                <c:pt idx="158">
                  <c:v>39904</c:v>
                </c:pt>
                <c:pt idx="159">
                  <c:v>39934</c:v>
                </c:pt>
                <c:pt idx="160">
                  <c:v>39965</c:v>
                </c:pt>
                <c:pt idx="161">
                  <c:v>39995</c:v>
                </c:pt>
                <c:pt idx="162">
                  <c:v>40026</c:v>
                </c:pt>
                <c:pt idx="163">
                  <c:v>40057</c:v>
                </c:pt>
                <c:pt idx="164">
                  <c:v>40087</c:v>
                </c:pt>
                <c:pt idx="165">
                  <c:v>40118</c:v>
                </c:pt>
                <c:pt idx="166">
                  <c:v>40148</c:v>
                </c:pt>
                <c:pt idx="167">
                  <c:v>40179</c:v>
                </c:pt>
                <c:pt idx="168">
                  <c:v>40210</c:v>
                </c:pt>
                <c:pt idx="169">
                  <c:v>40238</c:v>
                </c:pt>
                <c:pt idx="170">
                  <c:v>40269</c:v>
                </c:pt>
                <c:pt idx="171">
                  <c:v>40299</c:v>
                </c:pt>
                <c:pt idx="172">
                  <c:v>40330</c:v>
                </c:pt>
                <c:pt idx="173">
                  <c:v>40360</c:v>
                </c:pt>
                <c:pt idx="174">
                  <c:v>40391</c:v>
                </c:pt>
                <c:pt idx="175">
                  <c:v>40422</c:v>
                </c:pt>
                <c:pt idx="176">
                  <c:v>40452</c:v>
                </c:pt>
                <c:pt idx="177">
                  <c:v>40483</c:v>
                </c:pt>
                <c:pt idx="178">
                  <c:v>40513</c:v>
                </c:pt>
                <c:pt idx="179">
                  <c:v>40544</c:v>
                </c:pt>
                <c:pt idx="180">
                  <c:v>40575</c:v>
                </c:pt>
                <c:pt idx="181">
                  <c:v>40603</c:v>
                </c:pt>
                <c:pt idx="182">
                  <c:v>40634</c:v>
                </c:pt>
                <c:pt idx="183">
                  <c:v>40664</c:v>
                </c:pt>
                <c:pt idx="184">
                  <c:v>40695</c:v>
                </c:pt>
                <c:pt idx="185">
                  <c:v>40725</c:v>
                </c:pt>
                <c:pt idx="186">
                  <c:v>40756</c:v>
                </c:pt>
                <c:pt idx="187">
                  <c:v>40787</c:v>
                </c:pt>
                <c:pt idx="188">
                  <c:v>40817</c:v>
                </c:pt>
                <c:pt idx="189">
                  <c:v>40848</c:v>
                </c:pt>
                <c:pt idx="190">
                  <c:v>40878</c:v>
                </c:pt>
                <c:pt idx="191">
                  <c:v>40909</c:v>
                </c:pt>
                <c:pt idx="192">
                  <c:v>40940</c:v>
                </c:pt>
                <c:pt idx="193">
                  <c:v>40969</c:v>
                </c:pt>
                <c:pt idx="194">
                  <c:v>41000</c:v>
                </c:pt>
                <c:pt idx="195">
                  <c:v>41030</c:v>
                </c:pt>
                <c:pt idx="196">
                  <c:v>41061</c:v>
                </c:pt>
                <c:pt idx="197">
                  <c:v>41091</c:v>
                </c:pt>
                <c:pt idx="198">
                  <c:v>41122</c:v>
                </c:pt>
                <c:pt idx="199">
                  <c:v>41153</c:v>
                </c:pt>
                <c:pt idx="200">
                  <c:v>41183</c:v>
                </c:pt>
                <c:pt idx="201">
                  <c:v>41214</c:v>
                </c:pt>
                <c:pt idx="202">
                  <c:v>41244</c:v>
                </c:pt>
                <c:pt idx="203">
                  <c:v>41275</c:v>
                </c:pt>
                <c:pt idx="204">
                  <c:v>41306</c:v>
                </c:pt>
                <c:pt idx="205">
                  <c:v>41334</c:v>
                </c:pt>
                <c:pt idx="206">
                  <c:v>41365</c:v>
                </c:pt>
                <c:pt idx="207">
                  <c:v>41395</c:v>
                </c:pt>
                <c:pt idx="208">
                  <c:v>41426</c:v>
                </c:pt>
                <c:pt idx="209">
                  <c:v>41456</c:v>
                </c:pt>
                <c:pt idx="210">
                  <c:v>41487</c:v>
                </c:pt>
                <c:pt idx="211">
                  <c:v>41518</c:v>
                </c:pt>
                <c:pt idx="212">
                  <c:v>41548</c:v>
                </c:pt>
                <c:pt idx="213">
                  <c:v>41579</c:v>
                </c:pt>
                <c:pt idx="214">
                  <c:v>41609</c:v>
                </c:pt>
                <c:pt idx="215">
                  <c:v>41640</c:v>
                </c:pt>
                <c:pt idx="216">
                  <c:v>41671</c:v>
                </c:pt>
              </c:numCache>
            </c:numRef>
          </c:cat>
          <c:val>
            <c:numRef>
              <c:f>elect!$C$7:$C$223</c:f>
              <c:numCache>
                <c:formatCode>General</c:formatCode>
                <c:ptCount val="217"/>
                <c:pt idx="0">
                  <c:v>0.11642702766239231</c:v>
                </c:pt>
                <c:pt idx="1">
                  <c:v>0.11631601098266039</c:v>
                </c:pt>
                <c:pt idx="2">
                  <c:v>0.11641287003625272</c:v>
                </c:pt>
                <c:pt idx="3">
                  <c:v>0.11636782304398922</c:v>
                </c:pt>
                <c:pt idx="4">
                  <c:v>0.11646468209758119</c:v>
                </c:pt>
                <c:pt idx="5">
                  <c:v>0.11591915595222899</c:v>
                </c:pt>
                <c:pt idx="6">
                  <c:v>0.11591915595222899</c:v>
                </c:pt>
                <c:pt idx="7">
                  <c:v>0.11594103267189533</c:v>
                </c:pt>
                <c:pt idx="8">
                  <c:v>0.11597544680962117</c:v>
                </c:pt>
                <c:pt idx="9">
                  <c:v>0.11599088919997332</c:v>
                </c:pt>
                <c:pt idx="10">
                  <c:v>0.11599088919997332</c:v>
                </c:pt>
                <c:pt idx="11">
                  <c:v>0.1155105258155416</c:v>
                </c:pt>
                <c:pt idx="12">
                  <c:v>0.11560738486913365</c:v>
                </c:pt>
                <c:pt idx="13">
                  <c:v>0.11561510446688152</c:v>
                </c:pt>
                <c:pt idx="14">
                  <c:v>0.11530203327316714</c:v>
                </c:pt>
                <c:pt idx="15">
                  <c:v>0.11472237324949019</c:v>
                </c:pt>
                <c:pt idx="16">
                  <c:v>0.11472237324949019</c:v>
                </c:pt>
                <c:pt idx="17">
                  <c:v>0.11478024331084677</c:v>
                </c:pt>
                <c:pt idx="18">
                  <c:v>0.11481465010689</c:v>
                </c:pt>
                <c:pt idx="19">
                  <c:v>0.1148597096368635</c:v>
                </c:pt>
                <c:pt idx="20">
                  <c:v>0.1148597096368635</c:v>
                </c:pt>
                <c:pt idx="21">
                  <c:v>0.11482237459774235</c:v>
                </c:pt>
                <c:pt idx="22">
                  <c:v>0.11482237459774235</c:v>
                </c:pt>
                <c:pt idx="23">
                  <c:v>0.11498110139746623</c:v>
                </c:pt>
                <c:pt idx="24">
                  <c:v>0.11517478621975299</c:v>
                </c:pt>
                <c:pt idx="25">
                  <c:v>0.11508566507535313</c:v>
                </c:pt>
                <c:pt idx="26">
                  <c:v>0.11595724677564016</c:v>
                </c:pt>
                <c:pt idx="27">
                  <c:v>0.11544421869508405</c:v>
                </c:pt>
                <c:pt idx="28">
                  <c:v>0.11544421869508405</c:v>
                </c:pt>
                <c:pt idx="29">
                  <c:v>0.11477963544628227</c:v>
                </c:pt>
                <c:pt idx="30">
                  <c:v>0.11477963544628227</c:v>
                </c:pt>
                <c:pt idx="31">
                  <c:v>0.11477963544628227</c:v>
                </c:pt>
                <c:pt idx="32">
                  <c:v>0.11483878910160132</c:v>
                </c:pt>
                <c:pt idx="33">
                  <c:v>0.11483878910160132</c:v>
                </c:pt>
                <c:pt idx="34">
                  <c:v>0.11483878910160132</c:v>
                </c:pt>
                <c:pt idx="35">
                  <c:v>0.11483406457155262</c:v>
                </c:pt>
                <c:pt idx="36">
                  <c:v>0.11481571264556605</c:v>
                </c:pt>
                <c:pt idx="37">
                  <c:v>0.11491945102097458</c:v>
                </c:pt>
                <c:pt idx="38">
                  <c:v>0.12080608546448666</c:v>
                </c:pt>
                <c:pt idx="39">
                  <c:v>0.12027183599758803</c:v>
                </c:pt>
                <c:pt idx="40">
                  <c:v>0.12027183599758803</c:v>
                </c:pt>
                <c:pt idx="41">
                  <c:v>0.11444777122077292</c:v>
                </c:pt>
                <c:pt idx="42">
                  <c:v>0.11431625700515199</c:v>
                </c:pt>
                <c:pt idx="43">
                  <c:v>0.1127804789840486</c:v>
                </c:pt>
                <c:pt idx="44">
                  <c:v>0.10999688132079877</c:v>
                </c:pt>
                <c:pt idx="45">
                  <c:v>0.10880827467412528</c:v>
                </c:pt>
                <c:pt idx="46">
                  <c:v>0.10813637178989323</c:v>
                </c:pt>
                <c:pt idx="47">
                  <c:v>0.10632003328393504</c:v>
                </c:pt>
                <c:pt idx="48">
                  <c:v>0.10643024302575529</c:v>
                </c:pt>
                <c:pt idx="49">
                  <c:v>0.10666822773014023</c:v>
                </c:pt>
                <c:pt idx="50">
                  <c:v>0.10617011112081172</c:v>
                </c:pt>
                <c:pt idx="51">
                  <c:v>0.10578253196479002</c:v>
                </c:pt>
                <c:pt idx="52">
                  <c:v>0.10568647266485152</c:v>
                </c:pt>
                <c:pt idx="53">
                  <c:v>0.10582342520906667</c:v>
                </c:pt>
                <c:pt idx="54">
                  <c:v>0.10582342520906667</c:v>
                </c:pt>
                <c:pt idx="55">
                  <c:v>0.10600768506378369</c:v>
                </c:pt>
                <c:pt idx="56">
                  <c:v>0.10644498033435011</c:v>
                </c:pt>
                <c:pt idx="57">
                  <c:v>0.10671589482757628</c:v>
                </c:pt>
                <c:pt idx="58">
                  <c:v>0.10671589482757628</c:v>
                </c:pt>
                <c:pt idx="59">
                  <c:v>0.10690819274175527</c:v>
                </c:pt>
                <c:pt idx="60">
                  <c:v>0.10719638022794534</c:v>
                </c:pt>
                <c:pt idx="61">
                  <c:v>0.10719638022794534</c:v>
                </c:pt>
                <c:pt idx="62">
                  <c:v>0.10656562629560344</c:v>
                </c:pt>
                <c:pt idx="63">
                  <c:v>0.10666168879099976</c:v>
                </c:pt>
                <c:pt idx="64">
                  <c:v>0.10675775128639572</c:v>
                </c:pt>
                <c:pt idx="65">
                  <c:v>0.10734742328807639</c:v>
                </c:pt>
                <c:pt idx="66">
                  <c:v>0.10734742328807639</c:v>
                </c:pt>
                <c:pt idx="67">
                  <c:v>0.10734742328807639</c:v>
                </c:pt>
                <c:pt idx="68">
                  <c:v>0.10727452670453286</c:v>
                </c:pt>
                <c:pt idx="69">
                  <c:v>0.1074860081349569</c:v>
                </c:pt>
                <c:pt idx="70">
                  <c:v>0.10768619154443462</c:v>
                </c:pt>
                <c:pt idx="71">
                  <c:v>0.10948475741151355</c:v>
                </c:pt>
                <c:pt idx="72">
                  <c:v>0.10960367848505459</c:v>
                </c:pt>
                <c:pt idx="73">
                  <c:v>0.10959605381438241</c:v>
                </c:pt>
                <c:pt idx="74">
                  <c:v>0.10969210087590874</c:v>
                </c:pt>
                <c:pt idx="75">
                  <c:v>0.10969210087590874</c:v>
                </c:pt>
                <c:pt idx="76">
                  <c:v>0.10969210087590874</c:v>
                </c:pt>
                <c:pt idx="77">
                  <c:v>0.11014796688173031</c:v>
                </c:pt>
                <c:pt idx="78">
                  <c:v>0.11014796688173031</c:v>
                </c:pt>
                <c:pt idx="79">
                  <c:v>0.11014796688173031</c:v>
                </c:pt>
                <c:pt idx="80">
                  <c:v>0.11021472618727272</c:v>
                </c:pt>
                <c:pt idx="81">
                  <c:v>0.11021472618727272</c:v>
                </c:pt>
                <c:pt idx="82">
                  <c:v>0.11021472618727272</c:v>
                </c:pt>
                <c:pt idx="83">
                  <c:v>0.11089427326335288</c:v>
                </c:pt>
                <c:pt idx="84">
                  <c:v>0.11108626741548416</c:v>
                </c:pt>
                <c:pt idx="85">
                  <c:v>0.11108626741548416</c:v>
                </c:pt>
                <c:pt idx="86">
                  <c:v>0.11133801421358311</c:v>
                </c:pt>
                <c:pt idx="87">
                  <c:v>0.11133801421358311</c:v>
                </c:pt>
                <c:pt idx="88">
                  <c:v>0.11133801421358311</c:v>
                </c:pt>
                <c:pt idx="89">
                  <c:v>0.11235422099703452</c:v>
                </c:pt>
                <c:pt idx="90">
                  <c:v>0.11255749035588838</c:v>
                </c:pt>
                <c:pt idx="91">
                  <c:v>0.11265347355633692</c:v>
                </c:pt>
                <c:pt idx="92">
                  <c:v>0.11285306114470028</c:v>
                </c:pt>
                <c:pt idx="93">
                  <c:v>0.11285306114470028</c:v>
                </c:pt>
                <c:pt idx="94">
                  <c:v>0.11285306114470028</c:v>
                </c:pt>
                <c:pt idx="95">
                  <c:v>0.11547354054163673</c:v>
                </c:pt>
                <c:pt idx="96">
                  <c:v>0.11576165344380566</c:v>
                </c:pt>
                <c:pt idx="97">
                  <c:v>0.11582191394459949</c:v>
                </c:pt>
                <c:pt idx="98">
                  <c:v>0.11601398921271211</c:v>
                </c:pt>
                <c:pt idx="99">
                  <c:v>0.11601398921271211</c:v>
                </c:pt>
                <c:pt idx="100">
                  <c:v>0.11601398921271211</c:v>
                </c:pt>
                <c:pt idx="101">
                  <c:v>0.11616090660019621</c:v>
                </c:pt>
                <c:pt idx="102">
                  <c:v>0.11616090660019621</c:v>
                </c:pt>
                <c:pt idx="103">
                  <c:v>0.11625694629377102</c:v>
                </c:pt>
                <c:pt idx="104">
                  <c:v>0.11625694629377102</c:v>
                </c:pt>
                <c:pt idx="105">
                  <c:v>0.11625694629377102</c:v>
                </c:pt>
                <c:pt idx="106">
                  <c:v>0.11625694629377102</c:v>
                </c:pt>
                <c:pt idx="107">
                  <c:v>0.11989100965414318</c:v>
                </c:pt>
                <c:pt idx="108">
                  <c:v>0.12027515754433997</c:v>
                </c:pt>
                <c:pt idx="109">
                  <c:v>0.12037119451688812</c:v>
                </c:pt>
                <c:pt idx="110">
                  <c:v>0.12046723148943712</c:v>
                </c:pt>
                <c:pt idx="111">
                  <c:v>0.120851379379633</c:v>
                </c:pt>
                <c:pt idx="112">
                  <c:v>0.120851379379633</c:v>
                </c:pt>
                <c:pt idx="113">
                  <c:v>0.12089303961248718</c:v>
                </c:pt>
                <c:pt idx="114">
                  <c:v>0.12097425992350667</c:v>
                </c:pt>
                <c:pt idx="115">
                  <c:v>0.12097425992350667</c:v>
                </c:pt>
                <c:pt idx="116">
                  <c:v>0.12098199519122201</c:v>
                </c:pt>
                <c:pt idx="117">
                  <c:v>0.12098199519122201</c:v>
                </c:pt>
                <c:pt idx="118">
                  <c:v>0.12098199519122201</c:v>
                </c:pt>
                <c:pt idx="119">
                  <c:v>0.12469442147153911</c:v>
                </c:pt>
                <c:pt idx="120">
                  <c:v>0.12479042666393229</c:v>
                </c:pt>
                <c:pt idx="121">
                  <c:v>0.12479686810491462</c:v>
                </c:pt>
                <c:pt idx="122">
                  <c:v>0.12489544987370216</c:v>
                </c:pt>
                <c:pt idx="123">
                  <c:v>0.12518346545088252</c:v>
                </c:pt>
                <c:pt idx="124">
                  <c:v>0.12519518702932644</c:v>
                </c:pt>
                <c:pt idx="125">
                  <c:v>0.12564388453658121</c:v>
                </c:pt>
                <c:pt idx="126">
                  <c:v>0.12611424703349441</c:v>
                </c:pt>
                <c:pt idx="127">
                  <c:v>0.12644179841052094</c:v>
                </c:pt>
                <c:pt idx="128">
                  <c:v>0.12644950840277974</c:v>
                </c:pt>
                <c:pt idx="129">
                  <c:v>0.12644565340665001</c:v>
                </c:pt>
                <c:pt idx="130">
                  <c:v>0.12653972231484617</c:v>
                </c:pt>
                <c:pt idx="131">
                  <c:v>0.12983924151887941</c:v>
                </c:pt>
                <c:pt idx="132">
                  <c:v>0.13036443375988541</c:v>
                </c:pt>
                <c:pt idx="133">
                  <c:v>0.13045804761275925</c:v>
                </c:pt>
                <c:pt idx="134">
                  <c:v>0.13064019772058402</c:v>
                </c:pt>
                <c:pt idx="135">
                  <c:v>0.13065162231590988</c:v>
                </c:pt>
                <c:pt idx="136">
                  <c:v>0.13083885002165918</c:v>
                </c:pt>
                <c:pt idx="137">
                  <c:v>0.11595030465659505</c:v>
                </c:pt>
                <c:pt idx="138">
                  <c:v>0.11655102049537788</c:v>
                </c:pt>
                <c:pt idx="139">
                  <c:v>0.1172860264104135</c:v>
                </c:pt>
                <c:pt idx="140">
                  <c:v>0.11775598411557686</c:v>
                </c:pt>
                <c:pt idx="141">
                  <c:v>0.11803601491289306</c:v>
                </c:pt>
                <c:pt idx="142">
                  <c:v>0.11812935851199849</c:v>
                </c:pt>
                <c:pt idx="143">
                  <c:v>0.11872540401821265</c:v>
                </c:pt>
                <c:pt idx="144">
                  <c:v>0.1191051084936507</c:v>
                </c:pt>
                <c:pt idx="145">
                  <c:v>0.11912031771096744</c:v>
                </c:pt>
                <c:pt idx="146">
                  <c:v>0.11940414549146409</c:v>
                </c:pt>
                <c:pt idx="147">
                  <c:v>0.11950509192551236</c:v>
                </c:pt>
                <c:pt idx="148">
                  <c:v>0.11961744527254764</c:v>
                </c:pt>
                <c:pt idx="149">
                  <c:v>0.12073996441736815</c:v>
                </c:pt>
                <c:pt idx="150">
                  <c:v>0.12152841824056394</c:v>
                </c:pt>
                <c:pt idx="151">
                  <c:v>0.12204095428834706</c:v>
                </c:pt>
                <c:pt idx="152">
                  <c:v>0.12234829053773541</c:v>
                </c:pt>
                <c:pt idx="153">
                  <c:v>0.12235466208606002</c:v>
                </c:pt>
                <c:pt idx="154">
                  <c:v>0.12243671854788522</c:v>
                </c:pt>
                <c:pt idx="155">
                  <c:v>0.12617466497823299</c:v>
                </c:pt>
                <c:pt idx="156">
                  <c:v>0.12699432813296468</c:v>
                </c:pt>
                <c:pt idx="157">
                  <c:v>0.12769235563393483</c:v>
                </c:pt>
                <c:pt idx="158">
                  <c:v>0.12854451536354938</c:v>
                </c:pt>
                <c:pt idx="159">
                  <c:v>0.12863686246282174</c:v>
                </c:pt>
                <c:pt idx="160">
                  <c:v>0.12865341686318338</c:v>
                </c:pt>
                <c:pt idx="161">
                  <c:v>0.12510446417155152</c:v>
                </c:pt>
                <c:pt idx="162">
                  <c:v>0.12542405718214247</c:v>
                </c:pt>
                <c:pt idx="163">
                  <c:v>0.12593188788989898</c:v>
                </c:pt>
                <c:pt idx="164">
                  <c:v>0.12593697065730924</c:v>
                </c:pt>
                <c:pt idx="165">
                  <c:v>0.12601533869928791</c:v>
                </c:pt>
                <c:pt idx="166">
                  <c:v>0.12602169215855116</c:v>
                </c:pt>
                <c:pt idx="167">
                  <c:v>0.12388364560805896</c:v>
                </c:pt>
                <c:pt idx="168">
                  <c:v>0.1241594006465722</c:v>
                </c:pt>
                <c:pt idx="169">
                  <c:v>0.12462619357646054</c:v>
                </c:pt>
                <c:pt idx="170">
                  <c:v>0.1249629470067716</c:v>
                </c:pt>
                <c:pt idx="171">
                  <c:v>0.12549369784511891</c:v>
                </c:pt>
                <c:pt idx="172">
                  <c:v>0.12548480224631489</c:v>
                </c:pt>
                <c:pt idx="173">
                  <c:v>0.1208024525766908</c:v>
                </c:pt>
                <c:pt idx="174">
                  <c:v>0.12194924206785612</c:v>
                </c:pt>
                <c:pt idx="175">
                  <c:v>0.12245257230593352</c:v>
                </c:pt>
                <c:pt idx="176">
                  <c:v>0.12248647151077793</c:v>
                </c:pt>
                <c:pt idx="177">
                  <c:v>0.12259533333410746</c:v>
                </c:pt>
                <c:pt idx="178">
                  <c:v>0.12263050309180776</c:v>
                </c:pt>
                <c:pt idx="179">
                  <c:v>0.12671415394343091</c:v>
                </c:pt>
                <c:pt idx="180">
                  <c:v>0.127387056845786</c:v>
                </c:pt>
                <c:pt idx="181">
                  <c:v>0.12800149396256241</c:v>
                </c:pt>
                <c:pt idx="182">
                  <c:v>0.12848340988815471</c:v>
                </c:pt>
                <c:pt idx="183">
                  <c:v>0.12904539852008512</c:v>
                </c:pt>
                <c:pt idx="184">
                  <c:v>0.12911911624972738</c:v>
                </c:pt>
                <c:pt idx="185">
                  <c:v>0.12890305881375688</c:v>
                </c:pt>
                <c:pt idx="186">
                  <c:v>0.12956532769916693</c:v>
                </c:pt>
                <c:pt idx="187">
                  <c:v>0.12954244978307144</c:v>
                </c:pt>
                <c:pt idx="188">
                  <c:v>0.12953736580171599</c:v>
                </c:pt>
                <c:pt idx="189">
                  <c:v>0.12953736580171599</c:v>
                </c:pt>
                <c:pt idx="190">
                  <c:v>0.12951321689028211</c:v>
                </c:pt>
                <c:pt idx="191">
                  <c:v>0.13158700924572048</c:v>
                </c:pt>
                <c:pt idx="192">
                  <c:v>0.13183726634371237</c:v>
                </c:pt>
                <c:pt idx="193">
                  <c:v>0.1322696134510975</c:v>
                </c:pt>
                <c:pt idx="194">
                  <c:v>0.13279936053987138</c:v>
                </c:pt>
              </c:numCache>
            </c:numRef>
          </c:val>
        </c:ser>
        <c:marker val="1"/>
        <c:axId val="224197248"/>
        <c:axId val="224203136"/>
      </c:lineChart>
      <c:dateAx>
        <c:axId val="224197248"/>
        <c:scaling>
          <c:orientation val="minMax"/>
          <c:max val="40878"/>
          <c:min val="35065"/>
        </c:scaling>
        <c:axPos val="b"/>
        <c:majorGridlines>
          <c:spPr>
            <a:ln w="3175">
              <a:solidFill>
                <a:srgbClr val="000000">
                  <a:tint val="75000"/>
                  <a:shade val="95000"/>
                  <a:satMod val="105000"/>
                </a:srgbClr>
              </a:solidFill>
              <a:prstDash val="sysDot"/>
            </a:ln>
          </c:spPr>
        </c:majorGridlines>
        <c:numFmt formatCode="____________yy" sourceLinked="0"/>
        <c:tickLblPos val="nextTo"/>
        <c:crossAx val="224203136"/>
        <c:crosses val="autoZero"/>
        <c:lblOffset val="100"/>
        <c:baseTimeUnit val="months"/>
        <c:majorUnit val="12"/>
        <c:majorTimeUnit val="months"/>
        <c:minorUnit val="1"/>
        <c:minorTimeUnit val="months"/>
      </c:dateAx>
      <c:valAx>
        <c:axId val="224203136"/>
        <c:scaling>
          <c:orientation val="minMax"/>
          <c:max val="0.2"/>
          <c:min val="0.05"/>
        </c:scaling>
        <c:axPos val="l"/>
        <c:majorGridlines>
          <c:spPr>
            <a:ln w="3175" cmpd="sng">
              <a:prstDash val="sysDot"/>
            </a:ln>
          </c:spPr>
        </c:majorGridlines>
        <c:numFmt formatCode="0.00" sourceLinked="0"/>
        <c:tickLblPos val="nextTo"/>
        <c:spPr>
          <a:ln>
            <a:prstDash val="sysDash"/>
          </a:ln>
        </c:spPr>
        <c:crossAx val="224197248"/>
        <c:crosses val="autoZero"/>
        <c:crossBetween val="between"/>
        <c:majorUnit val="0.05"/>
      </c:valAx>
      <c:spPr>
        <a:solidFill>
          <a:schemeClr val="bg1"/>
        </a:solidFill>
        <a:ln>
          <a:solidFill>
            <a:sysClr val="windowText" lastClr="000000">
              <a:lumMod val="85000"/>
              <a:lumOff val="15000"/>
            </a:sysClr>
          </a:solidFill>
        </a:ln>
      </c:spPr>
    </c:plotArea>
    <c:plotVisOnly val="1"/>
  </c:chart>
  <c:spPr>
    <a:ln>
      <a:noFill/>
    </a:ln>
  </c:sp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6.6140489344909251E-2"/>
          <c:y val="3.4998327530370556E-2"/>
          <c:w val="0.91649565903709562"/>
          <c:h val="0.55688318390915259"/>
        </c:manualLayout>
      </c:layout>
      <c:lineChart>
        <c:grouping val="standard"/>
        <c:ser>
          <c:idx val="1"/>
          <c:order val="0"/>
          <c:tx>
            <c:strRef>
              <c:f>Sheet1!$B$1</c:f>
              <c:strCache>
                <c:ptCount val="1"/>
                <c:pt idx="0">
                  <c:v>Indexering bij overschrijding spilindex</c:v>
                </c:pt>
              </c:strCache>
            </c:strRef>
          </c:tx>
          <c:marker>
            <c:symbol val="none"/>
          </c:marker>
          <c:cat>
            <c:numRef>
              <c:f>Sheet1!$A$2:$A$217</c:f>
              <c:numCache>
                <c:formatCode>mmm/yy</c:formatCode>
                <c:ptCount val="216"/>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numCache>
            </c:numRef>
          </c:cat>
          <c:val>
            <c:numRef>
              <c:f>Sheet1!$B$2:$B$217</c:f>
              <c:numCache>
                <c:formatCode>0.00</c:formatCode>
                <c:ptCount val="216"/>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101.99258190308939</c:v>
                </c:pt>
                <c:pt idx="15">
                  <c:v>101.98970037453117</c:v>
                </c:pt>
                <c:pt idx="16">
                  <c:v>101.98970037453117</c:v>
                </c:pt>
                <c:pt idx="17">
                  <c:v>101.98970037453117</c:v>
                </c:pt>
                <c:pt idx="18">
                  <c:v>101.98970037453117</c:v>
                </c:pt>
                <c:pt idx="19">
                  <c:v>101.98970037453117</c:v>
                </c:pt>
                <c:pt idx="20">
                  <c:v>101.98970037453117</c:v>
                </c:pt>
                <c:pt idx="21">
                  <c:v>101.98970037453117</c:v>
                </c:pt>
                <c:pt idx="22">
                  <c:v>101.98970037453117</c:v>
                </c:pt>
                <c:pt idx="23">
                  <c:v>101.98970037453117</c:v>
                </c:pt>
                <c:pt idx="24">
                  <c:v>101.98970037453117</c:v>
                </c:pt>
                <c:pt idx="25">
                  <c:v>101.98970037453117</c:v>
                </c:pt>
                <c:pt idx="26">
                  <c:v>101.98970037453117</c:v>
                </c:pt>
                <c:pt idx="27">
                  <c:v>101.98970037453117</c:v>
                </c:pt>
                <c:pt idx="28">
                  <c:v>101.98970037453117</c:v>
                </c:pt>
                <c:pt idx="29">
                  <c:v>101.98970037453117</c:v>
                </c:pt>
                <c:pt idx="30">
                  <c:v>101.98970037453117</c:v>
                </c:pt>
                <c:pt idx="31">
                  <c:v>104.02621722846438</c:v>
                </c:pt>
                <c:pt idx="32">
                  <c:v>104.02621722846438</c:v>
                </c:pt>
                <c:pt idx="33">
                  <c:v>104.02621722846438</c:v>
                </c:pt>
                <c:pt idx="34">
                  <c:v>104.02621722846438</c:v>
                </c:pt>
                <c:pt idx="35">
                  <c:v>104.02621722846438</c:v>
                </c:pt>
                <c:pt idx="36">
                  <c:v>104.02621722846438</c:v>
                </c:pt>
                <c:pt idx="37">
                  <c:v>104.02621722846438</c:v>
                </c:pt>
                <c:pt idx="38">
                  <c:v>104.02621722846438</c:v>
                </c:pt>
                <c:pt idx="39">
                  <c:v>104.02621722846438</c:v>
                </c:pt>
                <c:pt idx="40">
                  <c:v>104.02621722846438</c:v>
                </c:pt>
                <c:pt idx="41">
                  <c:v>104.02621722846438</c:v>
                </c:pt>
                <c:pt idx="42">
                  <c:v>104.02621722846438</c:v>
                </c:pt>
                <c:pt idx="43">
                  <c:v>104.02621722846438</c:v>
                </c:pt>
                <c:pt idx="44">
                  <c:v>104.02621722846438</c:v>
                </c:pt>
                <c:pt idx="45">
                  <c:v>104.02621722846438</c:v>
                </c:pt>
                <c:pt idx="46">
                  <c:v>104.02621722846438</c:v>
                </c:pt>
                <c:pt idx="47">
                  <c:v>104.02621722846438</c:v>
                </c:pt>
                <c:pt idx="48">
                  <c:v>104.02621722846438</c:v>
                </c:pt>
                <c:pt idx="49">
                  <c:v>104.02621722846438</c:v>
                </c:pt>
                <c:pt idx="50">
                  <c:v>104.02621722846438</c:v>
                </c:pt>
                <c:pt idx="51">
                  <c:v>106.10955056179776</c:v>
                </c:pt>
                <c:pt idx="52">
                  <c:v>106.10955056179776</c:v>
                </c:pt>
                <c:pt idx="53">
                  <c:v>106.10955056179776</c:v>
                </c:pt>
                <c:pt idx="54">
                  <c:v>106.10955056179776</c:v>
                </c:pt>
                <c:pt idx="55">
                  <c:v>106.10955056179776</c:v>
                </c:pt>
                <c:pt idx="56">
                  <c:v>106.10955056179776</c:v>
                </c:pt>
                <c:pt idx="57">
                  <c:v>106.10955056179776</c:v>
                </c:pt>
                <c:pt idx="58">
                  <c:v>106.10955056179776</c:v>
                </c:pt>
                <c:pt idx="59">
                  <c:v>106.10955056179776</c:v>
                </c:pt>
                <c:pt idx="60">
                  <c:v>106.10955056179776</c:v>
                </c:pt>
                <c:pt idx="61">
                  <c:v>106.10955056179776</c:v>
                </c:pt>
                <c:pt idx="62">
                  <c:v>106.10955056179776</c:v>
                </c:pt>
                <c:pt idx="63">
                  <c:v>106.10955056179776</c:v>
                </c:pt>
                <c:pt idx="64">
                  <c:v>106.10955056179776</c:v>
                </c:pt>
                <c:pt idx="65">
                  <c:v>106.10955056179776</c:v>
                </c:pt>
                <c:pt idx="66">
                  <c:v>108.22799625468114</c:v>
                </c:pt>
                <c:pt idx="67">
                  <c:v>108.22799625468114</c:v>
                </c:pt>
                <c:pt idx="68">
                  <c:v>108.22799625468114</c:v>
                </c:pt>
                <c:pt idx="69">
                  <c:v>108.22799625468114</c:v>
                </c:pt>
                <c:pt idx="70">
                  <c:v>108.22799625468114</c:v>
                </c:pt>
                <c:pt idx="71">
                  <c:v>108.22799625468114</c:v>
                </c:pt>
                <c:pt idx="72">
                  <c:v>108.22799625468114</c:v>
                </c:pt>
                <c:pt idx="73">
                  <c:v>108.22799625468114</c:v>
                </c:pt>
                <c:pt idx="74">
                  <c:v>108.22799625468114</c:v>
                </c:pt>
                <c:pt idx="75">
                  <c:v>108.22799625468114</c:v>
                </c:pt>
                <c:pt idx="76">
                  <c:v>110.39325842696628</c:v>
                </c:pt>
                <c:pt idx="77">
                  <c:v>110.39325842696628</c:v>
                </c:pt>
                <c:pt idx="78">
                  <c:v>110.39325842696628</c:v>
                </c:pt>
                <c:pt idx="79">
                  <c:v>110.39325842696628</c:v>
                </c:pt>
                <c:pt idx="80">
                  <c:v>110.39325842696628</c:v>
                </c:pt>
                <c:pt idx="81">
                  <c:v>110.39325842696628</c:v>
                </c:pt>
                <c:pt idx="82">
                  <c:v>110.39325842696628</c:v>
                </c:pt>
                <c:pt idx="83">
                  <c:v>110.39325842696628</c:v>
                </c:pt>
                <c:pt idx="84">
                  <c:v>112.60533707865038</c:v>
                </c:pt>
                <c:pt idx="85">
                  <c:v>112.60533707865038</c:v>
                </c:pt>
                <c:pt idx="86">
                  <c:v>112.60533707865038</c:v>
                </c:pt>
                <c:pt idx="87">
                  <c:v>112.60533707865038</c:v>
                </c:pt>
                <c:pt idx="88">
                  <c:v>112.60533707865038</c:v>
                </c:pt>
                <c:pt idx="89">
                  <c:v>112.60533707865038</c:v>
                </c:pt>
                <c:pt idx="90">
                  <c:v>112.60533707865038</c:v>
                </c:pt>
                <c:pt idx="91">
                  <c:v>112.60533707865038</c:v>
                </c:pt>
                <c:pt idx="92">
                  <c:v>112.60533707865038</c:v>
                </c:pt>
                <c:pt idx="93">
                  <c:v>112.60533707865038</c:v>
                </c:pt>
                <c:pt idx="94">
                  <c:v>112.60533707865038</c:v>
                </c:pt>
                <c:pt idx="95">
                  <c:v>112.60533707865038</c:v>
                </c:pt>
                <c:pt idx="96">
                  <c:v>112.60533707865038</c:v>
                </c:pt>
                <c:pt idx="97">
                  <c:v>112.60533707865038</c:v>
                </c:pt>
                <c:pt idx="98">
                  <c:v>112.60533707865038</c:v>
                </c:pt>
                <c:pt idx="99">
                  <c:v>112.60533707865038</c:v>
                </c:pt>
                <c:pt idx="100">
                  <c:v>114.85252808988764</c:v>
                </c:pt>
                <c:pt idx="101">
                  <c:v>114.85252808988764</c:v>
                </c:pt>
                <c:pt idx="102">
                  <c:v>114.85252808988764</c:v>
                </c:pt>
                <c:pt idx="103">
                  <c:v>114.85252808988764</c:v>
                </c:pt>
                <c:pt idx="104">
                  <c:v>114.85252808988764</c:v>
                </c:pt>
                <c:pt idx="105">
                  <c:v>114.85252808988764</c:v>
                </c:pt>
                <c:pt idx="106">
                  <c:v>114.85252808988764</c:v>
                </c:pt>
                <c:pt idx="107">
                  <c:v>114.85252808988764</c:v>
                </c:pt>
                <c:pt idx="108">
                  <c:v>114.85252808988764</c:v>
                </c:pt>
                <c:pt idx="109">
                  <c:v>114.85252808988764</c:v>
                </c:pt>
                <c:pt idx="110">
                  <c:v>114.85252808988764</c:v>
                </c:pt>
                <c:pt idx="111">
                  <c:v>114.85252808988764</c:v>
                </c:pt>
                <c:pt idx="112">
                  <c:v>114.85252808988764</c:v>
                </c:pt>
                <c:pt idx="113">
                  <c:v>114.85252808988764</c:v>
                </c:pt>
                <c:pt idx="114">
                  <c:v>114.85252808988764</c:v>
                </c:pt>
                <c:pt idx="115">
                  <c:v>114.85252808988764</c:v>
                </c:pt>
                <c:pt idx="116">
                  <c:v>117.14653558052395</c:v>
                </c:pt>
                <c:pt idx="117">
                  <c:v>117.14653558052395</c:v>
                </c:pt>
                <c:pt idx="118">
                  <c:v>117.14653558052395</c:v>
                </c:pt>
                <c:pt idx="119">
                  <c:v>117.14653558052395</c:v>
                </c:pt>
                <c:pt idx="120">
                  <c:v>117.14653558052395</c:v>
                </c:pt>
                <c:pt idx="121">
                  <c:v>117.14653558052395</c:v>
                </c:pt>
                <c:pt idx="122">
                  <c:v>117.14653558052395</c:v>
                </c:pt>
                <c:pt idx="123">
                  <c:v>117.14653558052395</c:v>
                </c:pt>
                <c:pt idx="124">
                  <c:v>117.14653558052395</c:v>
                </c:pt>
                <c:pt idx="125">
                  <c:v>117.14653558052395</c:v>
                </c:pt>
                <c:pt idx="126">
                  <c:v>119.48735955056181</c:v>
                </c:pt>
                <c:pt idx="127">
                  <c:v>119.48735955056181</c:v>
                </c:pt>
                <c:pt idx="128">
                  <c:v>119.48735955056181</c:v>
                </c:pt>
                <c:pt idx="129">
                  <c:v>119.48735955056181</c:v>
                </c:pt>
                <c:pt idx="130">
                  <c:v>119.48735955056181</c:v>
                </c:pt>
                <c:pt idx="131">
                  <c:v>119.48735955056181</c:v>
                </c:pt>
                <c:pt idx="132">
                  <c:v>119.48735955056181</c:v>
                </c:pt>
                <c:pt idx="133">
                  <c:v>119.48735955056181</c:v>
                </c:pt>
                <c:pt idx="134">
                  <c:v>119.48735955056181</c:v>
                </c:pt>
                <c:pt idx="135">
                  <c:v>119.48735955056181</c:v>
                </c:pt>
                <c:pt idx="136">
                  <c:v>119.48735955056181</c:v>
                </c:pt>
                <c:pt idx="137">
                  <c:v>119.48735955056181</c:v>
                </c:pt>
                <c:pt idx="138">
                  <c:v>119.48735955056181</c:v>
                </c:pt>
                <c:pt idx="139">
                  <c:v>119.48735955056181</c:v>
                </c:pt>
                <c:pt idx="140">
                  <c:v>121.88670411984958</c:v>
                </c:pt>
                <c:pt idx="141">
                  <c:v>121.88670411984958</c:v>
                </c:pt>
                <c:pt idx="142">
                  <c:v>121.88670411984958</c:v>
                </c:pt>
                <c:pt idx="143">
                  <c:v>121.88670411984958</c:v>
                </c:pt>
                <c:pt idx="144">
                  <c:v>121.88670411984958</c:v>
                </c:pt>
                <c:pt idx="145">
                  <c:v>121.88670411984958</c:v>
                </c:pt>
                <c:pt idx="146">
                  <c:v>121.88670411984958</c:v>
                </c:pt>
                <c:pt idx="147">
                  <c:v>121.88670411984958</c:v>
                </c:pt>
                <c:pt idx="148">
                  <c:v>121.88670411984958</c:v>
                </c:pt>
                <c:pt idx="149">
                  <c:v>121.88670411984958</c:v>
                </c:pt>
                <c:pt idx="150">
                  <c:v>121.88670411984958</c:v>
                </c:pt>
                <c:pt idx="151">
                  <c:v>121.88670411984958</c:v>
                </c:pt>
                <c:pt idx="152">
                  <c:v>121.88670411984958</c:v>
                </c:pt>
                <c:pt idx="153">
                  <c:v>121.88670411984958</c:v>
                </c:pt>
                <c:pt idx="154">
                  <c:v>121.88670411984958</c:v>
                </c:pt>
                <c:pt idx="155">
                  <c:v>124.32116104868911</c:v>
                </c:pt>
                <c:pt idx="156">
                  <c:v>124.32116104868911</c:v>
                </c:pt>
                <c:pt idx="157">
                  <c:v>124.32116104868911</c:v>
                </c:pt>
                <c:pt idx="158">
                  <c:v>124.32116104868911</c:v>
                </c:pt>
                <c:pt idx="159">
                  <c:v>126.80243445692818</c:v>
                </c:pt>
                <c:pt idx="160">
                  <c:v>126.80243445692818</c:v>
                </c:pt>
                <c:pt idx="161">
                  <c:v>126.80243445692818</c:v>
                </c:pt>
                <c:pt idx="162">
                  <c:v>126.80243445692818</c:v>
                </c:pt>
                <c:pt idx="163">
                  <c:v>129.34222846442069</c:v>
                </c:pt>
                <c:pt idx="164">
                  <c:v>129.34222846442069</c:v>
                </c:pt>
                <c:pt idx="165">
                  <c:v>129.34222846442069</c:v>
                </c:pt>
                <c:pt idx="166">
                  <c:v>129.34222846442069</c:v>
                </c:pt>
                <c:pt idx="167">
                  <c:v>129.34222846442069</c:v>
                </c:pt>
                <c:pt idx="168">
                  <c:v>129.34222846442069</c:v>
                </c:pt>
                <c:pt idx="169">
                  <c:v>129.34222846442069</c:v>
                </c:pt>
                <c:pt idx="170">
                  <c:v>129.34222846442069</c:v>
                </c:pt>
                <c:pt idx="171">
                  <c:v>129.34222846442069</c:v>
                </c:pt>
                <c:pt idx="172">
                  <c:v>129.34222846442069</c:v>
                </c:pt>
                <c:pt idx="173">
                  <c:v>129.34222846442069</c:v>
                </c:pt>
                <c:pt idx="174">
                  <c:v>129.34222846442069</c:v>
                </c:pt>
                <c:pt idx="175">
                  <c:v>129.34222846442069</c:v>
                </c:pt>
                <c:pt idx="176">
                  <c:v>129.34222846442069</c:v>
                </c:pt>
                <c:pt idx="177">
                  <c:v>129.34222846442069</c:v>
                </c:pt>
                <c:pt idx="178">
                  <c:v>129.34222846442069</c:v>
                </c:pt>
                <c:pt idx="179">
                  <c:v>129.34222846442069</c:v>
                </c:pt>
                <c:pt idx="180">
                  <c:v>129.34222846442069</c:v>
                </c:pt>
                <c:pt idx="181">
                  <c:v>129.34222846442069</c:v>
                </c:pt>
                <c:pt idx="182">
                  <c:v>129.34222846442069</c:v>
                </c:pt>
                <c:pt idx="183">
                  <c:v>129.34222846442069</c:v>
                </c:pt>
                <c:pt idx="184">
                  <c:v>129.34222846442069</c:v>
                </c:pt>
                <c:pt idx="185">
                  <c:v>129.34222846442069</c:v>
                </c:pt>
                <c:pt idx="186">
                  <c:v>129.34222846442069</c:v>
                </c:pt>
                <c:pt idx="187">
                  <c:v>131.92883895131217</c:v>
                </c:pt>
                <c:pt idx="188">
                  <c:v>131.92883895131217</c:v>
                </c:pt>
                <c:pt idx="189">
                  <c:v>131.92883895131217</c:v>
                </c:pt>
                <c:pt idx="190">
                  <c:v>131.92883895131217</c:v>
                </c:pt>
                <c:pt idx="191">
                  <c:v>131.92883895131217</c:v>
                </c:pt>
                <c:pt idx="192">
                  <c:v>131.92883895131217</c:v>
                </c:pt>
                <c:pt idx="193">
                  <c:v>131.92883895131217</c:v>
                </c:pt>
                <c:pt idx="194">
                  <c:v>131.92883895131217</c:v>
                </c:pt>
                <c:pt idx="195">
                  <c:v>134.56226591760438</c:v>
                </c:pt>
                <c:pt idx="196">
                  <c:v>134.56226591760438</c:v>
                </c:pt>
                <c:pt idx="197">
                  <c:v>134.56226591760438</c:v>
                </c:pt>
                <c:pt idx="198">
                  <c:v>134.56226591760438</c:v>
                </c:pt>
                <c:pt idx="199">
                  <c:v>134.56226591760438</c:v>
                </c:pt>
                <c:pt idx="200">
                  <c:v>134.56226591760438</c:v>
                </c:pt>
                <c:pt idx="201">
                  <c:v>134.56226591760438</c:v>
                </c:pt>
                <c:pt idx="202">
                  <c:v>134.56226591760438</c:v>
                </c:pt>
                <c:pt idx="203">
                  <c:v>134.56226591760438</c:v>
                </c:pt>
                <c:pt idx="204">
                  <c:v>137.25421348314595</c:v>
                </c:pt>
                <c:pt idx="205">
                  <c:v>137.25421348314595</c:v>
                </c:pt>
                <c:pt idx="206">
                  <c:v>137.25421348314595</c:v>
                </c:pt>
                <c:pt idx="207">
                  <c:v>137.25421348314595</c:v>
                </c:pt>
                <c:pt idx="208">
                  <c:v>137.25421348314595</c:v>
                </c:pt>
              </c:numCache>
            </c:numRef>
          </c:val>
        </c:ser>
        <c:ser>
          <c:idx val="2"/>
          <c:order val="1"/>
          <c:tx>
            <c:strRef>
              <c:f>Sheet1!$C$1</c:f>
              <c:strCache>
                <c:ptCount val="1"/>
                <c:pt idx="0">
                  <c:v>Indexering 1 keer per jaar (januari)</c:v>
                </c:pt>
              </c:strCache>
            </c:strRef>
          </c:tx>
          <c:spPr>
            <a:ln>
              <a:solidFill>
                <a:srgbClr val="FFC000"/>
              </a:solidFill>
            </a:ln>
          </c:spPr>
          <c:marker>
            <c:symbol val="none"/>
          </c:marker>
          <c:cat>
            <c:numRef>
              <c:f>Sheet1!$A$2:$A$217</c:f>
              <c:numCache>
                <c:formatCode>mmm/yy</c:formatCode>
                <c:ptCount val="216"/>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numCache>
            </c:numRef>
          </c:cat>
          <c:val>
            <c:numRef>
              <c:f>Sheet1!$C$2:$C$217</c:f>
              <c:numCache>
                <c:formatCode>0.00</c:formatCode>
                <c:ptCount val="216"/>
                <c:pt idx="0">
                  <c:v>100</c:v>
                </c:pt>
                <c:pt idx="1">
                  <c:v>100</c:v>
                </c:pt>
                <c:pt idx="2">
                  <c:v>100</c:v>
                </c:pt>
                <c:pt idx="3">
                  <c:v>100</c:v>
                </c:pt>
                <c:pt idx="4">
                  <c:v>100</c:v>
                </c:pt>
                <c:pt idx="5">
                  <c:v>100</c:v>
                </c:pt>
                <c:pt idx="6">
                  <c:v>100</c:v>
                </c:pt>
                <c:pt idx="7">
                  <c:v>100</c:v>
                </c:pt>
                <c:pt idx="8">
                  <c:v>100</c:v>
                </c:pt>
                <c:pt idx="9">
                  <c:v>100</c:v>
                </c:pt>
                <c:pt idx="10">
                  <c:v>100</c:v>
                </c:pt>
                <c:pt idx="11">
                  <c:v>100</c:v>
                </c:pt>
                <c:pt idx="12">
                  <c:v>101.4698834892065</c:v>
                </c:pt>
                <c:pt idx="13">
                  <c:v>101.4698834892065</c:v>
                </c:pt>
                <c:pt idx="14">
                  <c:v>101.4698834892065</c:v>
                </c:pt>
                <c:pt idx="15">
                  <c:v>101.4698834892065</c:v>
                </c:pt>
                <c:pt idx="16">
                  <c:v>101.4698834892065</c:v>
                </c:pt>
                <c:pt idx="17">
                  <c:v>101.4698834892065</c:v>
                </c:pt>
                <c:pt idx="18">
                  <c:v>101.4698834892065</c:v>
                </c:pt>
                <c:pt idx="19">
                  <c:v>101.4698834892065</c:v>
                </c:pt>
                <c:pt idx="20">
                  <c:v>101.4698834892065</c:v>
                </c:pt>
                <c:pt idx="21">
                  <c:v>101.4698834892065</c:v>
                </c:pt>
                <c:pt idx="22">
                  <c:v>101.4698834892065</c:v>
                </c:pt>
                <c:pt idx="23">
                  <c:v>101.4698834892065</c:v>
                </c:pt>
                <c:pt idx="24">
                  <c:v>103.23183481727585</c:v>
                </c:pt>
                <c:pt idx="25">
                  <c:v>103.23183481727585</c:v>
                </c:pt>
                <c:pt idx="26">
                  <c:v>103.23183481727585</c:v>
                </c:pt>
                <c:pt idx="27">
                  <c:v>103.23183481727585</c:v>
                </c:pt>
                <c:pt idx="28">
                  <c:v>103.23183481727585</c:v>
                </c:pt>
                <c:pt idx="29">
                  <c:v>103.23183481727585</c:v>
                </c:pt>
                <c:pt idx="30">
                  <c:v>103.23183481727585</c:v>
                </c:pt>
                <c:pt idx="31">
                  <c:v>103.23183481727585</c:v>
                </c:pt>
                <c:pt idx="32">
                  <c:v>103.23183481727585</c:v>
                </c:pt>
                <c:pt idx="33">
                  <c:v>103.23183481727585</c:v>
                </c:pt>
                <c:pt idx="34">
                  <c:v>103.23183481727585</c:v>
                </c:pt>
                <c:pt idx="35">
                  <c:v>103.23183481727585</c:v>
                </c:pt>
                <c:pt idx="36">
                  <c:v>104.39920631590988</c:v>
                </c:pt>
                <c:pt idx="37">
                  <c:v>104.39920631590988</c:v>
                </c:pt>
                <c:pt idx="38">
                  <c:v>104.39920631590988</c:v>
                </c:pt>
                <c:pt idx="39">
                  <c:v>104.39920631590988</c:v>
                </c:pt>
                <c:pt idx="40">
                  <c:v>104.39920631590988</c:v>
                </c:pt>
                <c:pt idx="41">
                  <c:v>104.39920631590988</c:v>
                </c:pt>
                <c:pt idx="42">
                  <c:v>104.39920631590988</c:v>
                </c:pt>
                <c:pt idx="43">
                  <c:v>104.39920631590988</c:v>
                </c:pt>
                <c:pt idx="44">
                  <c:v>104.39920631590988</c:v>
                </c:pt>
                <c:pt idx="45">
                  <c:v>104.39920631590988</c:v>
                </c:pt>
                <c:pt idx="46">
                  <c:v>104.39920631590988</c:v>
                </c:pt>
                <c:pt idx="47">
                  <c:v>104.39920631590988</c:v>
                </c:pt>
                <c:pt idx="48">
                  <c:v>105.57292367576926</c:v>
                </c:pt>
                <c:pt idx="49">
                  <c:v>105.57292367576926</c:v>
                </c:pt>
                <c:pt idx="50">
                  <c:v>105.57292367576926</c:v>
                </c:pt>
                <c:pt idx="51">
                  <c:v>105.57292367576926</c:v>
                </c:pt>
                <c:pt idx="52">
                  <c:v>105.57292367576926</c:v>
                </c:pt>
                <c:pt idx="53">
                  <c:v>105.57292367576926</c:v>
                </c:pt>
                <c:pt idx="54">
                  <c:v>105.57292367576926</c:v>
                </c:pt>
                <c:pt idx="55">
                  <c:v>105.57292367576926</c:v>
                </c:pt>
                <c:pt idx="56">
                  <c:v>105.57292367576926</c:v>
                </c:pt>
                <c:pt idx="57">
                  <c:v>105.57292367576926</c:v>
                </c:pt>
                <c:pt idx="58">
                  <c:v>105.57292367576926</c:v>
                </c:pt>
                <c:pt idx="59">
                  <c:v>105.57292367576926</c:v>
                </c:pt>
                <c:pt idx="60">
                  <c:v>106.75014975416732</c:v>
                </c:pt>
                <c:pt idx="61">
                  <c:v>106.75014975416732</c:v>
                </c:pt>
                <c:pt idx="62">
                  <c:v>106.75014975416732</c:v>
                </c:pt>
                <c:pt idx="63">
                  <c:v>106.75014975416732</c:v>
                </c:pt>
                <c:pt idx="64">
                  <c:v>106.75014975416732</c:v>
                </c:pt>
                <c:pt idx="65">
                  <c:v>106.75014975416732</c:v>
                </c:pt>
                <c:pt idx="66">
                  <c:v>106.75014975416732</c:v>
                </c:pt>
                <c:pt idx="67">
                  <c:v>106.75014975416732</c:v>
                </c:pt>
                <c:pt idx="68">
                  <c:v>106.75014975416732</c:v>
                </c:pt>
                <c:pt idx="69">
                  <c:v>106.75014975416732</c:v>
                </c:pt>
                <c:pt idx="70">
                  <c:v>106.75014975416732</c:v>
                </c:pt>
                <c:pt idx="71">
                  <c:v>106.75014975416732</c:v>
                </c:pt>
                <c:pt idx="72">
                  <c:v>109.21042106993374</c:v>
                </c:pt>
                <c:pt idx="73">
                  <c:v>109.21042106993374</c:v>
                </c:pt>
                <c:pt idx="74">
                  <c:v>109.21042106993374</c:v>
                </c:pt>
                <c:pt idx="75">
                  <c:v>109.21042106993374</c:v>
                </c:pt>
                <c:pt idx="76">
                  <c:v>109.21042106993374</c:v>
                </c:pt>
                <c:pt idx="77">
                  <c:v>109.21042106993374</c:v>
                </c:pt>
                <c:pt idx="78">
                  <c:v>109.21042106993374</c:v>
                </c:pt>
                <c:pt idx="79">
                  <c:v>109.21042106993374</c:v>
                </c:pt>
                <c:pt idx="80">
                  <c:v>109.21042106993374</c:v>
                </c:pt>
                <c:pt idx="81">
                  <c:v>109.21042106993374</c:v>
                </c:pt>
                <c:pt idx="82">
                  <c:v>109.21042106993374</c:v>
                </c:pt>
                <c:pt idx="83">
                  <c:v>109.21042106993374</c:v>
                </c:pt>
                <c:pt idx="84">
                  <c:v>112.40397083343964</c:v>
                </c:pt>
                <c:pt idx="85">
                  <c:v>112.40397083343964</c:v>
                </c:pt>
                <c:pt idx="86">
                  <c:v>112.40397083343964</c:v>
                </c:pt>
                <c:pt idx="87">
                  <c:v>112.40397083343964</c:v>
                </c:pt>
                <c:pt idx="88">
                  <c:v>112.40397083343964</c:v>
                </c:pt>
                <c:pt idx="89">
                  <c:v>112.40397083343964</c:v>
                </c:pt>
                <c:pt idx="90">
                  <c:v>112.40397083343964</c:v>
                </c:pt>
                <c:pt idx="91">
                  <c:v>112.40397083343964</c:v>
                </c:pt>
                <c:pt idx="92">
                  <c:v>112.40397083343964</c:v>
                </c:pt>
                <c:pt idx="93">
                  <c:v>112.40397083343964</c:v>
                </c:pt>
                <c:pt idx="94">
                  <c:v>112.40397083343964</c:v>
                </c:pt>
                <c:pt idx="95">
                  <c:v>112.40397083343964</c:v>
                </c:pt>
                <c:pt idx="96">
                  <c:v>113.5761137159631</c:v>
                </c:pt>
                <c:pt idx="97">
                  <c:v>113.5761137159631</c:v>
                </c:pt>
                <c:pt idx="98">
                  <c:v>113.5761137159631</c:v>
                </c:pt>
                <c:pt idx="99">
                  <c:v>113.5761137159631</c:v>
                </c:pt>
                <c:pt idx="100">
                  <c:v>113.5761137159631</c:v>
                </c:pt>
                <c:pt idx="101">
                  <c:v>113.5761137159631</c:v>
                </c:pt>
                <c:pt idx="102">
                  <c:v>113.5761137159631</c:v>
                </c:pt>
                <c:pt idx="103">
                  <c:v>113.5761137159631</c:v>
                </c:pt>
                <c:pt idx="104">
                  <c:v>113.5761137159631</c:v>
                </c:pt>
                <c:pt idx="105">
                  <c:v>113.5761137159631</c:v>
                </c:pt>
                <c:pt idx="106">
                  <c:v>113.5761137159631</c:v>
                </c:pt>
                <c:pt idx="107">
                  <c:v>113.5761137159631</c:v>
                </c:pt>
                <c:pt idx="108">
                  <c:v>115.40950836711494</c:v>
                </c:pt>
                <c:pt idx="109">
                  <c:v>115.40950836711494</c:v>
                </c:pt>
                <c:pt idx="110">
                  <c:v>115.40950836711494</c:v>
                </c:pt>
                <c:pt idx="111">
                  <c:v>115.40950836711494</c:v>
                </c:pt>
                <c:pt idx="112">
                  <c:v>115.40950836711494</c:v>
                </c:pt>
                <c:pt idx="113">
                  <c:v>115.40950836711494</c:v>
                </c:pt>
                <c:pt idx="114">
                  <c:v>115.40950836711494</c:v>
                </c:pt>
                <c:pt idx="115">
                  <c:v>115.40950836711494</c:v>
                </c:pt>
                <c:pt idx="116">
                  <c:v>115.40950836711494</c:v>
                </c:pt>
                <c:pt idx="117">
                  <c:v>115.40950836711494</c:v>
                </c:pt>
                <c:pt idx="118">
                  <c:v>115.40950836711494</c:v>
                </c:pt>
                <c:pt idx="119">
                  <c:v>115.40950836711494</c:v>
                </c:pt>
                <c:pt idx="120">
                  <c:v>117.56279773938392</c:v>
                </c:pt>
                <c:pt idx="121">
                  <c:v>117.56279773938392</c:v>
                </c:pt>
                <c:pt idx="122">
                  <c:v>117.56279773938392</c:v>
                </c:pt>
                <c:pt idx="123">
                  <c:v>117.56279773938392</c:v>
                </c:pt>
                <c:pt idx="124">
                  <c:v>117.56279773938392</c:v>
                </c:pt>
                <c:pt idx="125">
                  <c:v>117.56279773938392</c:v>
                </c:pt>
                <c:pt idx="126">
                  <c:v>117.56279773938392</c:v>
                </c:pt>
                <c:pt idx="127">
                  <c:v>117.56279773938392</c:v>
                </c:pt>
                <c:pt idx="128">
                  <c:v>117.56279773938392</c:v>
                </c:pt>
                <c:pt idx="129">
                  <c:v>117.56279773938392</c:v>
                </c:pt>
                <c:pt idx="130">
                  <c:v>117.56279773938392</c:v>
                </c:pt>
                <c:pt idx="131">
                  <c:v>117.56279773938392</c:v>
                </c:pt>
                <c:pt idx="132">
                  <c:v>119.93872314876599</c:v>
                </c:pt>
                <c:pt idx="133">
                  <c:v>119.93872314876599</c:v>
                </c:pt>
                <c:pt idx="134">
                  <c:v>119.93872314876599</c:v>
                </c:pt>
                <c:pt idx="135">
                  <c:v>119.93872314876599</c:v>
                </c:pt>
                <c:pt idx="136">
                  <c:v>119.93872314876599</c:v>
                </c:pt>
                <c:pt idx="137">
                  <c:v>119.93872314876599</c:v>
                </c:pt>
                <c:pt idx="138">
                  <c:v>119.93872314876599</c:v>
                </c:pt>
                <c:pt idx="139">
                  <c:v>119.93872314876599</c:v>
                </c:pt>
                <c:pt idx="140">
                  <c:v>119.93872314876599</c:v>
                </c:pt>
                <c:pt idx="141">
                  <c:v>119.93872314876599</c:v>
                </c:pt>
                <c:pt idx="142">
                  <c:v>119.93872314876599</c:v>
                </c:pt>
                <c:pt idx="143">
                  <c:v>119.93872314876599</c:v>
                </c:pt>
                <c:pt idx="144">
                  <c:v>122.23823607275895</c:v>
                </c:pt>
                <c:pt idx="145">
                  <c:v>122.23823607275895</c:v>
                </c:pt>
                <c:pt idx="146">
                  <c:v>122.23823607275895</c:v>
                </c:pt>
                <c:pt idx="147">
                  <c:v>122.23823607275895</c:v>
                </c:pt>
                <c:pt idx="148">
                  <c:v>122.23823607275895</c:v>
                </c:pt>
                <c:pt idx="149">
                  <c:v>122.23823607275895</c:v>
                </c:pt>
                <c:pt idx="150">
                  <c:v>122.23823607275895</c:v>
                </c:pt>
                <c:pt idx="151">
                  <c:v>122.23823607275895</c:v>
                </c:pt>
                <c:pt idx="152">
                  <c:v>122.23823607275895</c:v>
                </c:pt>
                <c:pt idx="153">
                  <c:v>122.23823607275895</c:v>
                </c:pt>
                <c:pt idx="154">
                  <c:v>122.23823607275895</c:v>
                </c:pt>
                <c:pt idx="155">
                  <c:v>122.23823607275895</c:v>
                </c:pt>
                <c:pt idx="156">
                  <c:v>125.13226077825843</c:v>
                </c:pt>
                <c:pt idx="157">
                  <c:v>125.13226077825843</c:v>
                </c:pt>
                <c:pt idx="158">
                  <c:v>125.13226077825843</c:v>
                </c:pt>
                <c:pt idx="159">
                  <c:v>125.13226077825843</c:v>
                </c:pt>
                <c:pt idx="160">
                  <c:v>125.13226077825843</c:v>
                </c:pt>
                <c:pt idx="161">
                  <c:v>125.13226077825843</c:v>
                </c:pt>
                <c:pt idx="162">
                  <c:v>125.13226077825843</c:v>
                </c:pt>
                <c:pt idx="163">
                  <c:v>125.13226077825843</c:v>
                </c:pt>
                <c:pt idx="164">
                  <c:v>125.13226077825843</c:v>
                </c:pt>
                <c:pt idx="165">
                  <c:v>125.13226077825843</c:v>
                </c:pt>
                <c:pt idx="166">
                  <c:v>125.13226077825843</c:v>
                </c:pt>
                <c:pt idx="167">
                  <c:v>125.13226077825843</c:v>
                </c:pt>
                <c:pt idx="168">
                  <c:v>129.99831998548797</c:v>
                </c:pt>
                <c:pt idx="169">
                  <c:v>129.99831998548797</c:v>
                </c:pt>
                <c:pt idx="170">
                  <c:v>129.99831998548797</c:v>
                </c:pt>
                <c:pt idx="171">
                  <c:v>129.99831998548797</c:v>
                </c:pt>
                <c:pt idx="172">
                  <c:v>129.99831998548797</c:v>
                </c:pt>
                <c:pt idx="173">
                  <c:v>129.99831998548797</c:v>
                </c:pt>
                <c:pt idx="174">
                  <c:v>129.99831998548797</c:v>
                </c:pt>
                <c:pt idx="175">
                  <c:v>129.99831998548797</c:v>
                </c:pt>
                <c:pt idx="176">
                  <c:v>129.99831998548797</c:v>
                </c:pt>
                <c:pt idx="177">
                  <c:v>129.99831998548797</c:v>
                </c:pt>
                <c:pt idx="178">
                  <c:v>129.99831998548797</c:v>
                </c:pt>
                <c:pt idx="179">
                  <c:v>129.99831998548797</c:v>
                </c:pt>
                <c:pt idx="180">
                  <c:v>129.59858473211648</c:v>
                </c:pt>
                <c:pt idx="181">
                  <c:v>129.59858473211648</c:v>
                </c:pt>
                <c:pt idx="182">
                  <c:v>129.59858473211648</c:v>
                </c:pt>
                <c:pt idx="183">
                  <c:v>129.59858473211648</c:v>
                </c:pt>
                <c:pt idx="184">
                  <c:v>129.59858473211648</c:v>
                </c:pt>
                <c:pt idx="185">
                  <c:v>129.59858473211648</c:v>
                </c:pt>
                <c:pt idx="186">
                  <c:v>129.59858473211648</c:v>
                </c:pt>
                <c:pt idx="187">
                  <c:v>129.59858473211648</c:v>
                </c:pt>
                <c:pt idx="188">
                  <c:v>129.59858473211648</c:v>
                </c:pt>
                <c:pt idx="189">
                  <c:v>129.59858473211648</c:v>
                </c:pt>
                <c:pt idx="190">
                  <c:v>129.59858473211648</c:v>
                </c:pt>
                <c:pt idx="191">
                  <c:v>129.59858473211648</c:v>
                </c:pt>
                <c:pt idx="192">
                  <c:v>132.96572257949225</c:v>
                </c:pt>
                <c:pt idx="193">
                  <c:v>132.96572257949225</c:v>
                </c:pt>
                <c:pt idx="194">
                  <c:v>132.96572257949225</c:v>
                </c:pt>
                <c:pt idx="195">
                  <c:v>132.96572257949225</c:v>
                </c:pt>
                <c:pt idx="196">
                  <c:v>132.96572257949225</c:v>
                </c:pt>
                <c:pt idx="197">
                  <c:v>132.96572257949225</c:v>
                </c:pt>
                <c:pt idx="198">
                  <c:v>132.96572257949225</c:v>
                </c:pt>
                <c:pt idx="199">
                  <c:v>132.96572257949225</c:v>
                </c:pt>
                <c:pt idx="200">
                  <c:v>132.96572257949225</c:v>
                </c:pt>
                <c:pt idx="201">
                  <c:v>132.96572257949225</c:v>
                </c:pt>
                <c:pt idx="202">
                  <c:v>132.96572257949225</c:v>
                </c:pt>
                <c:pt idx="203">
                  <c:v>132.96572257949225</c:v>
                </c:pt>
                <c:pt idx="204">
                  <c:v>137.31467906971955</c:v>
                </c:pt>
                <c:pt idx="205">
                  <c:v>137.31467906971955</c:v>
                </c:pt>
                <c:pt idx="206">
                  <c:v>137.31467906971955</c:v>
                </c:pt>
                <c:pt idx="207">
                  <c:v>137.31467906971955</c:v>
                </c:pt>
                <c:pt idx="208">
                  <c:v>137.31467906971955</c:v>
                </c:pt>
              </c:numCache>
            </c:numRef>
          </c:val>
        </c:ser>
        <c:ser>
          <c:idx val="0"/>
          <c:order val="2"/>
          <c:tx>
            <c:strRef>
              <c:f>Sheet1!$D$1</c:f>
              <c:strCache>
                <c:ptCount val="1"/>
                <c:pt idx="0">
                  <c:v>Indexering elke maand</c:v>
                </c:pt>
              </c:strCache>
            </c:strRef>
          </c:tx>
          <c:spPr>
            <a:ln>
              <a:solidFill>
                <a:srgbClr val="FF0000"/>
              </a:solidFill>
              <a:prstDash val="sysDash"/>
            </a:ln>
          </c:spPr>
          <c:marker>
            <c:symbol val="none"/>
          </c:marker>
          <c:cat>
            <c:numRef>
              <c:f>Sheet1!$A$2:$A$217</c:f>
              <c:numCache>
                <c:formatCode>mmm/yy</c:formatCode>
                <c:ptCount val="216"/>
                <c:pt idx="0">
                  <c:v>34700</c:v>
                </c:pt>
                <c:pt idx="1">
                  <c:v>34731</c:v>
                </c:pt>
                <c:pt idx="2">
                  <c:v>34759</c:v>
                </c:pt>
                <c:pt idx="3">
                  <c:v>34790</c:v>
                </c:pt>
                <c:pt idx="4">
                  <c:v>34820</c:v>
                </c:pt>
                <c:pt idx="5">
                  <c:v>34851</c:v>
                </c:pt>
                <c:pt idx="6">
                  <c:v>34881</c:v>
                </c:pt>
                <c:pt idx="7">
                  <c:v>34912</c:v>
                </c:pt>
                <c:pt idx="8">
                  <c:v>34943</c:v>
                </c:pt>
                <c:pt idx="9">
                  <c:v>34973</c:v>
                </c:pt>
                <c:pt idx="10">
                  <c:v>35004</c:v>
                </c:pt>
                <c:pt idx="11">
                  <c:v>35034</c:v>
                </c:pt>
                <c:pt idx="12">
                  <c:v>35065</c:v>
                </c:pt>
                <c:pt idx="13">
                  <c:v>35096</c:v>
                </c:pt>
                <c:pt idx="14">
                  <c:v>35125</c:v>
                </c:pt>
                <c:pt idx="15">
                  <c:v>35156</c:v>
                </c:pt>
                <c:pt idx="16">
                  <c:v>35186</c:v>
                </c:pt>
                <c:pt idx="17">
                  <c:v>35217</c:v>
                </c:pt>
                <c:pt idx="18">
                  <c:v>35247</c:v>
                </c:pt>
                <c:pt idx="19">
                  <c:v>35278</c:v>
                </c:pt>
                <c:pt idx="20">
                  <c:v>35309</c:v>
                </c:pt>
                <c:pt idx="21">
                  <c:v>35339</c:v>
                </c:pt>
                <c:pt idx="22">
                  <c:v>35370</c:v>
                </c:pt>
                <c:pt idx="23">
                  <c:v>35400</c:v>
                </c:pt>
                <c:pt idx="24">
                  <c:v>35431</c:v>
                </c:pt>
                <c:pt idx="25">
                  <c:v>35462</c:v>
                </c:pt>
                <c:pt idx="26">
                  <c:v>35490</c:v>
                </c:pt>
                <c:pt idx="27">
                  <c:v>35521</c:v>
                </c:pt>
                <c:pt idx="28">
                  <c:v>35551</c:v>
                </c:pt>
                <c:pt idx="29">
                  <c:v>35582</c:v>
                </c:pt>
                <c:pt idx="30">
                  <c:v>35612</c:v>
                </c:pt>
                <c:pt idx="31">
                  <c:v>35643</c:v>
                </c:pt>
                <c:pt idx="32">
                  <c:v>35674</c:v>
                </c:pt>
                <c:pt idx="33">
                  <c:v>35704</c:v>
                </c:pt>
                <c:pt idx="34">
                  <c:v>35735</c:v>
                </c:pt>
                <c:pt idx="35">
                  <c:v>35765</c:v>
                </c:pt>
                <c:pt idx="36">
                  <c:v>35796</c:v>
                </c:pt>
                <c:pt idx="37">
                  <c:v>35827</c:v>
                </c:pt>
                <c:pt idx="38">
                  <c:v>35855</c:v>
                </c:pt>
                <c:pt idx="39">
                  <c:v>35886</c:v>
                </c:pt>
                <c:pt idx="40">
                  <c:v>35916</c:v>
                </c:pt>
                <c:pt idx="41">
                  <c:v>35947</c:v>
                </c:pt>
                <c:pt idx="42">
                  <c:v>35977</c:v>
                </c:pt>
                <c:pt idx="43">
                  <c:v>36008</c:v>
                </c:pt>
                <c:pt idx="44">
                  <c:v>36039</c:v>
                </c:pt>
                <c:pt idx="45">
                  <c:v>36069</c:v>
                </c:pt>
                <c:pt idx="46">
                  <c:v>36100</c:v>
                </c:pt>
                <c:pt idx="47">
                  <c:v>36130</c:v>
                </c:pt>
                <c:pt idx="48">
                  <c:v>36161</c:v>
                </c:pt>
                <c:pt idx="49">
                  <c:v>36192</c:v>
                </c:pt>
                <c:pt idx="50">
                  <c:v>36220</c:v>
                </c:pt>
                <c:pt idx="51">
                  <c:v>36251</c:v>
                </c:pt>
                <c:pt idx="52">
                  <c:v>36281</c:v>
                </c:pt>
                <c:pt idx="53">
                  <c:v>36312</c:v>
                </c:pt>
                <c:pt idx="54">
                  <c:v>36342</c:v>
                </c:pt>
                <c:pt idx="55">
                  <c:v>36373</c:v>
                </c:pt>
                <c:pt idx="56">
                  <c:v>36404</c:v>
                </c:pt>
                <c:pt idx="57">
                  <c:v>36434</c:v>
                </c:pt>
                <c:pt idx="58">
                  <c:v>36465</c:v>
                </c:pt>
                <c:pt idx="59">
                  <c:v>36495</c:v>
                </c:pt>
                <c:pt idx="60">
                  <c:v>36526</c:v>
                </c:pt>
                <c:pt idx="61">
                  <c:v>36557</c:v>
                </c:pt>
                <c:pt idx="62">
                  <c:v>36586</c:v>
                </c:pt>
                <c:pt idx="63">
                  <c:v>36617</c:v>
                </c:pt>
                <c:pt idx="64">
                  <c:v>36647</c:v>
                </c:pt>
                <c:pt idx="65">
                  <c:v>36678</c:v>
                </c:pt>
                <c:pt idx="66">
                  <c:v>36708</c:v>
                </c:pt>
                <c:pt idx="67">
                  <c:v>36739</c:v>
                </c:pt>
                <c:pt idx="68">
                  <c:v>36770</c:v>
                </c:pt>
                <c:pt idx="69">
                  <c:v>36800</c:v>
                </c:pt>
                <c:pt idx="70">
                  <c:v>36831</c:v>
                </c:pt>
                <c:pt idx="71">
                  <c:v>36861</c:v>
                </c:pt>
                <c:pt idx="72">
                  <c:v>36892</c:v>
                </c:pt>
                <c:pt idx="73">
                  <c:v>36923</c:v>
                </c:pt>
                <c:pt idx="74">
                  <c:v>36951</c:v>
                </c:pt>
                <c:pt idx="75">
                  <c:v>36982</c:v>
                </c:pt>
                <c:pt idx="76">
                  <c:v>37012</c:v>
                </c:pt>
                <c:pt idx="77">
                  <c:v>37043</c:v>
                </c:pt>
                <c:pt idx="78">
                  <c:v>37073</c:v>
                </c:pt>
                <c:pt idx="79">
                  <c:v>37104</c:v>
                </c:pt>
                <c:pt idx="80">
                  <c:v>37135</c:v>
                </c:pt>
                <c:pt idx="81">
                  <c:v>37165</c:v>
                </c:pt>
                <c:pt idx="82">
                  <c:v>37196</c:v>
                </c:pt>
                <c:pt idx="83">
                  <c:v>37226</c:v>
                </c:pt>
                <c:pt idx="84">
                  <c:v>37257</c:v>
                </c:pt>
                <c:pt idx="85">
                  <c:v>37288</c:v>
                </c:pt>
                <c:pt idx="86">
                  <c:v>37316</c:v>
                </c:pt>
                <c:pt idx="87">
                  <c:v>37347</c:v>
                </c:pt>
                <c:pt idx="88">
                  <c:v>37377</c:v>
                </c:pt>
                <c:pt idx="89">
                  <c:v>37408</c:v>
                </c:pt>
                <c:pt idx="90">
                  <c:v>37438</c:v>
                </c:pt>
                <c:pt idx="91">
                  <c:v>37469</c:v>
                </c:pt>
                <c:pt idx="92">
                  <c:v>37500</c:v>
                </c:pt>
                <c:pt idx="93">
                  <c:v>37530</c:v>
                </c:pt>
                <c:pt idx="94">
                  <c:v>37561</c:v>
                </c:pt>
                <c:pt idx="95">
                  <c:v>37591</c:v>
                </c:pt>
                <c:pt idx="96">
                  <c:v>37622</c:v>
                </c:pt>
                <c:pt idx="97">
                  <c:v>37653</c:v>
                </c:pt>
                <c:pt idx="98">
                  <c:v>37681</c:v>
                </c:pt>
                <c:pt idx="99">
                  <c:v>37712</c:v>
                </c:pt>
                <c:pt idx="100">
                  <c:v>37742</c:v>
                </c:pt>
                <c:pt idx="101">
                  <c:v>37773</c:v>
                </c:pt>
                <c:pt idx="102">
                  <c:v>37803</c:v>
                </c:pt>
                <c:pt idx="103">
                  <c:v>37834</c:v>
                </c:pt>
                <c:pt idx="104">
                  <c:v>37865</c:v>
                </c:pt>
                <c:pt idx="105">
                  <c:v>37895</c:v>
                </c:pt>
                <c:pt idx="106">
                  <c:v>37926</c:v>
                </c:pt>
                <c:pt idx="107">
                  <c:v>37956</c:v>
                </c:pt>
                <c:pt idx="108">
                  <c:v>37987</c:v>
                </c:pt>
                <c:pt idx="109">
                  <c:v>38018</c:v>
                </c:pt>
                <c:pt idx="110">
                  <c:v>38047</c:v>
                </c:pt>
                <c:pt idx="111">
                  <c:v>38078</c:v>
                </c:pt>
                <c:pt idx="112">
                  <c:v>38108</c:v>
                </c:pt>
                <c:pt idx="113">
                  <c:v>38139</c:v>
                </c:pt>
                <c:pt idx="114">
                  <c:v>38169</c:v>
                </c:pt>
                <c:pt idx="115">
                  <c:v>38200</c:v>
                </c:pt>
                <c:pt idx="116">
                  <c:v>38231</c:v>
                </c:pt>
                <c:pt idx="117">
                  <c:v>38261</c:v>
                </c:pt>
                <c:pt idx="118">
                  <c:v>38292</c:v>
                </c:pt>
                <c:pt idx="119">
                  <c:v>38322</c:v>
                </c:pt>
                <c:pt idx="120">
                  <c:v>38353</c:v>
                </c:pt>
                <c:pt idx="121">
                  <c:v>38384</c:v>
                </c:pt>
                <c:pt idx="122">
                  <c:v>38412</c:v>
                </c:pt>
                <c:pt idx="123">
                  <c:v>38443</c:v>
                </c:pt>
                <c:pt idx="124">
                  <c:v>38473</c:v>
                </c:pt>
                <c:pt idx="125">
                  <c:v>38504</c:v>
                </c:pt>
                <c:pt idx="126">
                  <c:v>38534</c:v>
                </c:pt>
                <c:pt idx="127">
                  <c:v>38565</c:v>
                </c:pt>
                <c:pt idx="128">
                  <c:v>38596</c:v>
                </c:pt>
                <c:pt idx="129">
                  <c:v>38626</c:v>
                </c:pt>
                <c:pt idx="130">
                  <c:v>38657</c:v>
                </c:pt>
                <c:pt idx="131">
                  <c:v>38687</c:v>
                </c:pt>
                <c:pt idx="132">
                  <c:v>38718</c:v>
                </c:pt>
                <c:pt idx="133">
                  <c:v>38749</c:v>
                </c:pt>
                <c:pt idx="134">
                  <c:v>38777</c:v>
                </c:pt>
                <c:pt idx="135">
                  <c:v>38808</c:v>
                </c:pt>
                <c:pt idx="136">
                  <c:v>38838</c:v>
                </c:pt>
                <c:pt idx="137">
                  <c:v>38869</c:v>
                </c:pt>
                <c:pt idx="138">
                  <c:v>38899</c:v>
                </c:pt>
                <c:pt idx="139">
                  <c:v>38930</c:v>
                </c:pt>
                <c:pt idx="140">
                  <c:v>38961</c:v>
                </c:pt>
                <c:pt idx="141">
                  <c:v>38991</c:v>
                </c:pt>
                <c:pt idx="142">
                  <c:v>39022</c:v>
                </c:pt>
                <c:pt idx="143">
                  <c:v>39052</c:v>
                </c:pt>
                <c:pt idx="144">
                  <c:v>39083</c:v>
                </c:pt>
                <c:pt idx="145">
                  <c:v>39114</c:v>
                </c:pt>
                <c:pt idx="146">
                  <c:v>39142</c:v>
                </c:pt>
                <c:pt idx="147">
                  <c:v>39173</c:v>
                </c:pt>
                <c:pt idx="148">
                  <c:v>39203</c:v>
                </c:pt>
                <c:pt idx="149">
                  <c:v>39234</c:v>
                </c:pt>
                <c:pt idx="150">
                  <c:v>39264</c:v>
                </c:pt>
                <c:pt idx="151">
                  <c:v>39295</c:v>
                </c:pt>
                <c:pt idx="152">
                  <c:v>39326</c:v>
                </c:pt>
                <c:pt idx="153">
                  <c:v>39356</c:v>
                </c:pt>
                <c:pt idx="154">
                  <c:v>39387</c:v>
                </c:pt>
                <c:pt idx="155">
                  <c:v>39417</c:v>
                </c:pt>
                <c:pt idx="156">
                  <c:v>39448</c:v>
                </c:pt>
                <c:pt idx="157">
                  <c:v>39479</c:v>
                </c:pt>
                <c:pt idx="158">
                  <c:v>39508</c:v>
                </c:pt>
                <c:pt idx="159">
                  <c:v>39539</c:v>
                </c:pt>
                <c:pt idx="160">
                  <c:v>39569</c:v>
                </c:pt>
                <c:pt idx="161">
                  <c:v>39600</c:v>
                </c:pt>
                <c:pt idx="162">
                  <c:v>39630</c:v>
                </c:pt>
                <c:pt idx="163">
                  <c:v>39661</c:v>
                </c:pt>
                <c:pt idx="164">
                  <c:v>39692</c:v>
                </c:pt>
                <c:pt idx="165">
                  <c:v>39722</c:v>
                </c:pt>
                <c:pt idx="166">
                  <c:v>39753</c:v>
                </c:pt>
                <c:pt idx="167">
                  <c:v>39783</c:v>
                </c:pt>
                <c:pt idx="168">
                  <c:v>39814</c:v>
                </c:pt>
                <c:pt idx="169">
                  <c:v>39845</c:v>
                </c:pt>
                <c:pt idx="170">
                  <c:v>39873</c:v>
                </c:pt>
                <c:pt idx="171">
                  <c:v>39904</c:v>
                </c:pt>
                <c:pt idx="172">
                  <c:v>39934</c:v>
                </c:pt>
                <c:pt idx="173">
                  <c:v>39965</c:v>
                </c:pt>
                <c:pt idx="174">
                  <c:v>39995</c:v>
                </c:pt>
                <c:pt idx="175">
                  <c:v>40026</c:v>
                </c:pt>
                <c:pt idx="176">
                  <c:v>40057</c:v>
                </c:pt>
                <c:pt idx="177">
                  <c:v>40087</c:v>
                </c:pt>
                <c:pt idx="178">
                  <c:v>40118</c:v>
                </c:pt>
                <c:pt idx="179">
                  <c:v>40148</c:v>
                </c:pt>
                <c:pt idx="180">
                  <c:v>40179</c:v>
                </c:pt>
                <c:pt idx="181">
                  <c:v>40210</c:v>
                </c:pt>
                <c:pt idx="182">
                  <c:v>40238</c:v>
                </c:pt>
                <c:pt idx="183">
                  <c:v>40269</c:v>
                </c:pt>
                <c:pt idx="184">
                  <c:v>40299</c:v>
                </c:pt>
                <c:pt idx="185">
                  <c:v>40330</c:v>
                </c:pt>
                <c:pt idx="186">
                  <c:v>40360</c:v>
                </c:pt>
                <c:pt idx="187">
                  <c:v>40391</c:v>
                </c:pt>
                <c:pt idx="188">
                  <c:v>40422</c:v>
                </c:pt>
                <c:pt idx="189">
                  <c:v>40452</c:v>
                </c:pt>
                <c:pt idx="190">
                  <c:v>40483</c:v>
                </c:pt>
                <c:pt idx="191">
                  <c:v>40513</c:v>
                </c:pt>
                <c:pt idx="192">
                  <c:v>40544</c:v>
                </c:pt>
                <c:pt idx="193">
                  <c:v>40575</c:v>
                </c:pt>
                <c:pt idx="194">
                  <c:v>40603</c:v>
                </c:pt>
                <c:pt idx="195">
                  <c:v>40634</c:v>
                </c:pt>
                <c:pt idx="196">
                  <c:v>40664</c:v>
                </c:pt>
                <c:pt idx="197">
                  <c:v>40695</c:v>
                </c:pt>
                <c:pt idx="198">
                  <c:v>40725</c:v>
                </c:pt>
                <c:pt idx="199">
                  <c:v>40756</c:v>
                </c:pt>
                <c:pt idx="200">
                  <c:v>40787</c:v>
                </c:pt>
                <c:pt idx="201">
                  <c:v>40817</c:v>
                </c:pt>
                <c:pt idx="202">
                  <c:v>40848</c:v>
                </c:pt>
                <c:pt idx="203">
                  <c:v>40878</c:v>
                </c:pt>
                <c:pt idx="204">
                  <c:v>40909</c:v>
                </c:pt>
                <c:pt idx="205">
                  <c:v>40940</c:v>
                </c:pt>
                <c:pt idx="206">
                  <c:v>40969</c:v>
                </c:pt>
                <c:pt idx="207">
                  <c:v>41000</c:v>
                </c:pt>
                <c:pt idx="208">
                  <c:v>41030</c:v>
                </c:pt>
                <c:pt idx="209">
                  <c:v>41061</c:v>
                </c:pt>
                <c:pt idx="210">
                  <c:v>41091</c:v>
                </c:pt>
                <c:pt idx="211">
                  <c:v>41122</c:v>
                </c:pt>
                <c:pt idx="212">
                  <c:v>41153</c:v>
                </c:pt>
                <c:pt idx="213">
                  <c:v>41183</c:v>
                </c:pt>
                <c:pt idx="214">
                  <c:v>41214</c:v>
                </c:pt>
                <c:pt idx="215">
                  <c:v>41244</c:v>
                </c:pt>
              </c:numCache>
            </c:numRef>
          </c:cat>
          <c:val>
            <c:numRef>
              <c:f>Sheet1!$D$2:$D$217</c:f>
              <c:numCache>
                <c:formatCode>0.00</c:formatCode>
                <c:ptCount val="216"/>
                <c:pt idx="0">
                  <c:v>100</c:v>
                </c:pt>
                <c:pt idx="1">
                  <c:v>100.2086838014523</c:v>
                </c:pt>
                <c:pt idx="2">
                  <c:v>100.39181448435987</c:v>
                </c:pt>
                <c:pt idx="3">
                  <c:v>100.59198057962988</c:v>
                </c:pt>
                <c:pt idx="4">
                  <c:v>100.66012222908371</c:v>
                </c:pt>
                <c:pt idx="5">
                  <c:v>100.66225165562915</c:v>
                </c:pt>
                <c:pt idx="6">
                  <c:v>100.85815889780808</c:v>
                </c:pt>
                <c:pt idx="7">
                  <c:v>101.10304295053275</c:v>
                </c:pt>
                <c:pt idx="8">
                  <c:v>101.27765592725882</c:v>
                </c:pt>
                <c:pt idx="9">
                  <c:v>101.39477438725753</c:v>
                </c:pt>
                <c:pt idx="10">
                  <c:v>101.38199782798407</c:v>
                </c:pt>
                <c:pt idx="11">
                  <c:v>101.28830305998598</c:v>
                </c:pt>
                <c:pt idx="12">
                  <c:v>101.4698834892065</c:v>
                </c:pt>
                <c:pt idx="13">
                  <c:v>101.73243880979393</c:v>
                </c:pt>
                <c:pt idx="14">
                  <c:v>102.00318235791907</c:v>
                </c:pt>
                <c:pt idx="15">
                  <c:v>102.34305971844645</c:v>
                </c:pt>
                <c:pt idx="16">
                  <c:v>102.53513752819885</c:v>
                </c:pt>
                <c:pt idx="17">
                  <c:v>102.66558010849836</c:v>
                </c:pt>
                <c:pt idx="18">
                  <c:v>102.73894699817907</c:v>
                </c:pt>
                <c:pt idx="19">
                  <c:v>102.75178948632532</c:v>
                </c:pt>
                <c:pt idx="20">
                  <c:v>102.74451377579933</c:v>
                </c:pt>
                <c:pt idx="21">
                  <c:v>102.8271511575583</c:v>
                </c:pt>
                <c:pt idx="22">
                  <c:v>102.89305113218836</c:v>
                </c:pt>
                <c:pt idx="23">
                  <c:v>102.99674390409936</c:v>
                </c:pt>
                <c:pt idx="24">
                  <c:v>103.23183481727585</c:v>
                </c:pt>
                <c:pt idx="25">
                  <c:v>103.38153962260277</c:v>
                </c:pt>
                <c:pt idx="26">
                  <c:v>103.45895859134622</c:v>
                </c:pt>
                <c:pt idx="27">
                  <c:v>103.58485519458721</c:v>
                </c:pt>
                <c:pt idx="28">
                  <c:v>103.6821098683096</c:v>
                </c:pt>
                <c:pt idx="29">
                  <c:v>103.80351283237835</c:v>
                </c:pt>
                <c:pt idx="30">
                  <c:v>104.09663608787812</c:v>
                </c:pt>
                <c:pt idx="31">
                  <c:v>104.18175333063218</c:v>
                </c:pt>
                <c:pt idx="32">
                  <c:v>104.19900852493105</c:v>
                </c:pt>
                <c:pt idx="33">
                  <c:v>104.23754639639438</c:v>
                </c:pt>
                <c:pt idx="34">
                  <c:v>104.22804618713231</c:v>
                </c:pt>
                <c:pt idx="35">
                  <c:v>104.30446316253368</c:v>
                </c:pt>
                <c:pt idx="36">
                  <c:v>104.39920631590988</c:v>
                </c:pt>
                <c:pt idx="37">
                  <c:v>104.52850290093365</c:v>
                </c:pt>
                <c:pt idx="38">
                  <c:v>104.59783139103003</c:v>
                </c:pt>
                <c:pt idx="39">
                  <c:v>104.82611448419892</c:v>
                </c:pt>
                <c:pt idx="40">
                  <c:v>105.12264170381123</c:v>
                </c:pt>
                <c:pt idx="41">
                  <c:v>105.33077692247684</c:v>
                </c:pt>
                <c:pt idx="42">
                  <c:v>105.63813464281468</c:v>
                </c:pt>
                <c:pt idx="43">
                  <c:v>105.71617113840463</c:v>
                </c:pt>
                <c:pt idx="44">
                  <c:v>105.64560459902184</c:v>
                </c:pt>
                <c:pt idx="45">
                  <c:v>105.60204973418205</c:v>
                </c:pt>
                <c:pt idx="46">
                  <c:v>105.48866222305627</c:v>
                </c:pt>
                <c:pt idx="47">
                  <c:v>105.48101736674688</c:v>
                </c:pt>
                <c:pt idx="48">
                  <c:v>105.57292367576926</c:v>
                </c:pt>
                <c:pt idx="49">
                  <c:v>105.72581173349347</c:v>
                </c:pt>
                <c:pt idx="50">
                  <c:v>105.88436521959727</c:v>
                </c:pt>
                <c:pt idx="51">
                  <c:v>106.10451368598187</c:v>
                </c:pt>
                <c:pt idx="52">
                  <c:v>106.27684437088573</c:v>
                </c:pt>
                <c:pt idx="53">
                  <c:v>106.33849677999035</c:v>
                </c:pt>
                <c:pt idx="54">
                  <c:v>106.40595666124709</c:v>
                </c:pt>
                <c:pt idx="55">
                  <c:v>106.34625551908752</c:v>
                </c:pt>
                <c:pt idx="56">
                  <c:v>106.2929935898818</c:v>
                </c:pt>
                <c:pt idx="57">
                  <c:v>106.31719495629137</c:v>
                </c:pt>
                <c:pt idx="58">
                  <c:v>106.37985820984888</c:v>
                </c:pt>
                <c:pt idx="59">
                  <c:v>106.55612586037692</c:v>
                </c:pt>
                <c:pt idx="60">
                  <c:v>106.75014975416732</c:v>
                </c:pt>
                <c:pt idx="61">
                  <c:v>106.98380231300433</c:v>
                </c:pt>
                <c:pt idx="62">
                  <c:v>107.23123712127817</c:v>
                </c:pt>
                <c:pt idx="63">
                  <c:v>107.50321437954102</c:v>
                </c:pt>
                <c:pt idx="64">
                  <c:v>107.74077454748785</c:v>
                </c:pt>
                <c:pt idx="65">
                  <c:v>107.96327280114762</c:v>
                </c:pt>
                <c:pt idx="66">
                  <c:v>108.19481776018678</c:v>
                </c:pt>
                <c:pt idx="67">
                  <c:v>108.36303103611026</c:v>
                </c:pt>
                <c:pt idx="68">
                  <c:v>108.61515738055868</c:v>
                </c:pt>
                <c:pt idx="69">
                  <c:v>108.77211903314431</c:v>
                </c:pt>
                <c:pt idx="70">
                  <c:v>108.96664545889682</c:v>
                </c:pt>
                <c:pt idx="71">
                  <c:v>109.13727373676925</c:v>
                </c:pt>
                <c:pt idx="72">
                  <c:v>109.21042106993374</c:v>
                </c:pt>
                <c:pt idx="73">
                  <c:v>109.41458653813964</c:v>
                </c:pt>
                <c:pt idx="74">
                  <c:v>109.59159800237519</c:v>
                </c:pt>
                <c:pt idx="75">
                  <c:v>109.98741757669943</c:v>
                </c:pt>
                <c:pt idx="76">
                  <c:v>110.49581827216925</c:v>
                </c:pt>
                <c:pt idx="77">
                  <c:v>111.00434060932112</c:v>
                </c:pt>
                <c:pt idx="78">
                  <c:v>111.46038906267293</c:v>
                </c:pt>
                <c:pt idx="79">
                  <c:v>111.73069441267549</c:v>
                </c:pt>
                <c:pt idx="80">
                  <c:v>111.91046340502623</c:v>
                </c:pt>
                <c:pt idx="81">
                  <c:v>112.01400258575677</c:v>
                </c:pt>
                <c:pt idx="82">
                  <c:v>112.14578012764336</c:v>
                </c:pt>
                <c:pt idx="83">
                  <c:v>112.20568996305043</c:v>
                </c:pt>
                <c:pt idx="84">
                  <c:v>112.40397083343964</c:v>
                </c:pt>
                <c:pt idx="85">
                  <c:v>112.62702789663251</c:v>
                </c:pt>
                <c:pt idx="86">
                  <c:v>112.85709482658893</c:v>
                </c:pt>
                <c:pt idx="87">
                  <c:v>113.08458822046281</c:v>
                </c:pt>
                <c:pt idx="88">
                  <c:v>113.19160988249071</c:v>
                </c:pt>
                <c:pt idx="89">
                  <c:v>113.19346680074995</c:v>
                </c:pt>
                <c:pt idx="90">
                  <c:v>113.22373796154118</c:v>
                </c:pt>
                <c:pt idx="91">
                  <c:v>113.29403856939282</c:v>
                </c:pt>
                <c:pt idx="92">
                  <c:v>113.36416591420426</c:v>
                </c:pt>
                <c:pt idx="93">
                  <c:v>113.4500754152205</c:v>
                </c:pt>
                <c:pt idx="94">
                  <c:v>113.45480477296623</c:v>
                </c:pt>
                <c:pt idx="95">
                  <c:v>113.49541346995001</c:v>
                </c:pt>
                <c:pt idx="96">
                  <c:v>113.5761137159631</c:v>
                </c:pt>
                <c:pt idx="97">
                  <c:v>113.86727012406249</c:v>
                </c:pt>
                <c:pt idx="98">
                  <c:v>114.21623262341487</c:v>
                </c:pt>
                <c:pt idx="99">
                  <c:v>114.52105721119707</c:v>
                </c:pt>
                <c:pt idx="100">
                  <c:v>114.68399919794861</c:v>
                </c:pt>
                <c:pt idx="101">
                  <c:v>114.75998691105281</c:v>
                </c:pt>
                <c:pt idx="102">
                  <c:v>114.82055408980973</c:v>
                </c:pt>
                <c:pt idx="103">
                  <c:v>114.94017232137956</c:v>
                </c:pt>
                <c:pt idx="104">
                  <c:v>115.17233670781921</c:v>
                </c:pt>
                <c:pt idx="105">
                  <c:v>115.24767621555506</c:v>
                </c:pt>
                <c:pt idx="106">
                  <c:v>115.32782220023263</c:v>
                </c:pt>
                <c:pt idx="107">
                  <c:v>115.35985030413345</c:v>
                </c:pt>
                <c:pt idx="108">
                  <c:v>115.40950836711494</c:v>
                </c:pt>
                <c:pt idx="109">
                  <c:v>115.63153007476768</c:v>
                </c:pt>
                <c:pt idx="110">
                  <c:v>115.80806190992006</c:v>
                </c:pt>
                <c:pt idx="111">
                  <c:v>116.10823321906018</c:v>
                </c:pt>
                <c:pt idx="112">
                  <c:v>116.36720634864812</c:v>
                </c:pt>
                <c:pt idx="113">
                  <c:v>116.53168858876792</c:v>
                </c:pt>
                <c:pt idx="114">
                  <c:v>116.77461212939762</c:v>
                </c:pt>
                <c:pt idx="115">
                  <c:v>116.91206315438239</c:v>
                </c:pt>
                <c:pt idx="116">
                  <c:v>117.01536613349342</c:v>
                </c:pt>
                <c:pt idx="117">
                  <c:v>117.23013234083307</c:v>
                </c:pt>
                <c:pt idx="118">
                  <c:v>117.35287331262479</c:v>
                </c:pt>
                <c:pt idx="119">
                  <c:v>117.41065681523804</c:v>
                </c:pt>
                <c:pt idx="120">
                  <c:v>117.56279773938392</c:v>
                </c:pt>
                <c:pt idx="121">
                  <c:v>117.76442564153112</c:v>
                </c:pt>
                <c:pt idx="122">
                  <c:v>118.13099530611058</c:v>
                </c:pt>
                <c:pt idx="123">
                  <c:v>118.54656779760421</c:v>
                </c:pt>
                <c:pt idx="124">
                  <c:v>118.91152189978609</c:v>
                </c:pt>
                <c:pt idx="125">
                  <c:v>119.17177671962868</c:v>
                </c:pt>
                <c:pt idx="126">
                  <c:v>119.39112113399958</c:v>
                </c:pt>
                <c:pt idx="127">
                  <c:v>119.62335279558425</c:v>
                </c:pt>
                <c:pt idx="128">
                  <c:v>119.76687898610736</c:v>
                </c:pt>
                <c:pt idx="129">
                  <c:v>119.80963073111602</c:v>
                </c:pt>
                <c:pt idx="130">
                  <c:v>119.82322129315375</c:v>
                </c:pt>
                <c:pt idx="131">
                  <c:v>119.85595384489905</c:v>
                </c:pt>
                <c:pt idx="132">
                  <c:v>119.93872314876599</c:v>
                </c:pt>
                <c:pt idx="133">
                  <c:v>120.2129719901577</c:v>
                </c:pt>
                <c:pt idx="134">
                  <c:v>120.37446002029061</c:v>
                </c:pt>
                <c:pt idx="135">
                  <c:v>120.61942328433108</c:v>
                </c:pt>
                <c:pt idx="136">
                  <c:v>120.94795598758053</c:v>
                </c:pt>
                <c:pt idx="137">
                  <c:v>121.13082911591387</c:v>
                </c:pt>
                <c:pt idx="138">
                  <c:v>121.42640908399757</c:v>
                </c:pt>
                <c:pt idx="139">
                  <c:v>121.65365980533124</c:v>
                </c:pt>
                <c:pt idx="140">
                  <c:v>121.77460812033851</c:v>
                </c:pt>
                <c:pt idx="141">
                  <c:v>121.8888427959743</c:v>
                </c:pt>
                <c:pt idx="142">
                  <c:v>121.98522947277642</c:v>
                </c:pt>
                <c:pt idx="143">
                  <c:v>122.07455666145661</c:v>
                </c:pt>
                <c:pt idx="144">
                  <c:v>122.23823607275895</c:v>
                </c:pt>
                <c:pt idx="145">
                  <c:v>122.57127734682609</c:v>
                </c:pt>
                <c:pt idx="146">
                  <c:v>122.76324931236104</c:v>
                </c:pt>
                <c:pt idx="147">
                  <c:v>123.02484756870801</c:v>
                </c:pt>
                <c:pt idx="148">
                  <c:v>123.14793202546635</c:v>
                </c:pt>
                <c:pt idx="149">
                  <c:v>123.09429472664932</c:v>
                </c:pt>
                <c:pt idx="150">
                  <c:v>123.2306449480368</c:v>
                </c:pt>
                <c:pt idx="151">
                  <c:v>123.25709268341836</c:v>
                </c:pt>
                <c:pt idx="152">
                  <c:v>123.36311408142636</c:v>
                </c:pt>
                <c:pt idx="153">
                  <c:v>123.62966667965185</c:v>
                </c:pt>
                <c:pt idx="154">
                  <c:v>123.98865572526952</c:v>
                </c:pt>
                <c:pt idx="155">
                  <c:v>124.5050120789014</c:v>
                </c:pt>
                <c:pt idx="156">
                  <c:v>125.13226077825843</c:v>
                </c:pt>
                <c:pt idx="157">
                  <c:v>125.86816874445755</c:v>
                </c:pt>
                <c:pt idx="158">
                  <c:v>126.56677374172773</c:v>
                </c:pt>
                <c:pt idx="159">
                  <c:v>127.16674880141954</c:v>
                </c:pt>
                <c:pt idx="160">
                  <c:v>127.85092072489661</c:v>
                </c:pt>
                <c:pt idx="161">
                  <c:v>128.40841552761097</c:v>
                </c:pt>
                <c:pt idx="162">
                  <c:v>128.9626302241652</c:v>
                </c:pt>
                <c:pt idx="163">
                  <c:v>129.36841671961741</c:v>
                </c:pt>
                <c:pt idx="164">
                  <c:v>129.64697674279805</c:v>
                </c:pt>
                <c:pt idx="165">
                  <c:v>129.84307224949038</c:v>
                </c:pt>
                <c:pt idx="166">
                  <c:v>129.80512862860641</c:v>
                </c:pt>
                <c:pt idx="167">
                  <c:v>129.91069438396002</c:v>
                </c:pt>
                <c:pt idx="168">
                  <c:v>129.99831998548797</c:v>
                </c:pt>
                <c:pt idx="169">
                  <c:v>130.13226567248779</c:v>
                </c:pt>
                <c:pt idx="170">
                  <c:v>130.12693911921087</c:v>
                </c:pt>
                <c:pt idx="171">
                  <c:v>130.1064931455206</c:v>
                </c:pt>
                <c:pt idx="172">
                  <c:v>129.96337132969521</c:v>
                </c:pt>
                <c:pt idx="173">
                  <c:v>129.59826465667089</c:v>
                </c:pt>
                <c:pt idx="174">
                  <c:v>129.42536909793492</c:v>
                </c:pt>
                <c:pt idx="175">
                  <c:v>129.27640557533971</c:v>
                </c:pt>
                <c:pt idx="176">
                  <c:v>129.13097756691377</c:v>
                </c:pt>
                <c:pt idx="177">
                  <c:v>129.17089585698943</c:v>
                </c:pt>
                <c:pt idx="178">
                  <c:v>129.2498100235521</c:v>
                </c:pt>
                <c:pt idx="179">
                  <c:v>129.33689661036487</c:v>
                </c:pt>
                <c:pt idx="180">
                  <c:v>129.59858473211648</c:v>
                </c:pt>
                <c:pt idx="181">
                  <c:v>129.96881983657491</c:v>
                </c:pt>
                <c:pt idx="182">
                  <c:v>130.3675794116686</c:v>
                </c:pt>
                <c:pt idx="183">
                  <c:v>130.77165881040381</c:v>
                </c:pt>
                <c:pt idx="184">
                  <c:v>131.17090259235874</c:v>
                </c:pt>
                <c:pt idx="185">
                  <c:v>131.41496054389052</c:v>
                </c:pt>
                <c:pt idx="186">
                  <c:v>131.63293071804608</c:v>
                </c:pt>
                <c:pt idx="187">
                  <c:v>131.80712976317116</c:v>
                </c:pt>
                <c:pt idx="188">
                  <c:v>131.97207664058584</c:v>
                </c:pt>
                <c:pt idx="189">
                  <c:v>132.18264914240083</c:v>
                </c:pt>
                <c:pt idx="190">
                  <c:v>132.38574537013687</c:v>
                </c:pt>
                <c:pt idx="191">
                  <c:v>132.64747679092835</c:v>
                </c:pt>
                <c:pt idx="192">
                  <c:v>132.96572257949225</c:v>
                </c:pt>
                <c:pt idx="193">
                  <c:v>133.42906218817132</c:v>
                </c:pt>
                <c:pt idx="194">
                  <c:v>133.96649181907725</c:v>
                </c:pt>
                <c:pt idx="195">
                  <c:v>134.47431873935648</c:v>
                </c:pt>
                <c:pt idx="196">
                  <c:v>134.94077209194208</c:v>
                </c:pt>
                <c:pt idx="197">
                  <c:v>135.34508601256181</c:v>
                </c:pt>
                <c:pt idx="198">
                  <c:v>135.70162908602734</c:v>
                </c:pt>
                <c:pt idx="199">
                  <c:v>135.96973216044452</c:v>
                </c:pt>
                <c:pt idx="200">
                  <c:v>136.18981374381053</c:v>
                </c:pt>
                <c:pt idx="201">
                  <c:v>136.34315691216239</c:v>
                </c:pt>
                <c:pt idx="202">
                  <c:v>136.5713647196707</c:v>
                </c:pt>
                <c:pt idx="203">
                  <c:v>136.87068711842721</c:v>
                </c:pt>
                <c:pt idx="204">
                  <c:v>137.31467906971955</c:v>
                </c:pt>
                <c:pt idx="205">
                  <c:v>137.90236655241671</c:v>
                </c:pt>
                <c:pt idx="206">
                  <c:v>138.37300897312156</c:v>
                </c:pt>
                <c:pt idx="207">
                  <c:v>138.80323323840236</c:v>
                </c:pt>
                <c:pt idx="208">
                  <c:v>139.06651376444321</c:v>
                </c:pt>
              </c:numCache>
            </c:numRef>
          </c:val>
        </c:ser>
        <c:marker val="1"/>
        <c:axId val="225112448"/>
        <c:axId val="225113984"/>
      </c:lineChart>
      <c:dateAx>
        <c:axId val="225112448"/>
        <c:scaling>
          <c:orientation val="minMax"/>
        </c:scaling>
        <c:axPos val="b"/>
        <c:numFmt formatCode="mmm/yy" sourceLinked="1"/>
        <c:tickLblPos val="nextTo"/>
        <c:txPr>
          <a:bodyPr rot="-5400000" vert="horz"/>
          <a:lstStyle/>
          <a:p>
            <a:pPr>
              <a:defRPr sz="1400"/>
            </a:pPr>
            <a:endParaRPr lang="nl-BE"/>
          </a:p>
        </c:txPr>
        <c:crossAx val="225113984"/>
        <c:crosses val="autoZero"/>
        <c:auto val="1"/>
        <c:lblOffset val="100"/>
        <c:majorUnit val="12"/>
        <c:majorTimeUnit val="months"/>
      </c:dateAx>
      <c:valAx>
        <c:axId val="225113984"/>
        <c:scaling>
          <c:orientation val="minMax"/>
          <c:min val="100"/>
        </c:scaling>
        <c:axPos val="l"/>
        <c:majorGridlines>
          <c:spPr>
            <a:ln>
              <a:prstDash val="dash"/>
            </a:ln>
          </c:spPr>
        </c:majorGridlines>
        <c:numFmt formatCode="0" sourceLinked="0"/>
        <c:tickLblPos val="nextTo"/>
        <c:spPr>
          <a:ln w="6350"/>
        </c:spPr>
        <c:txPr>
          <a:bodyPr/>
          <a:lstStyle/>
          <a:p>
            <a:pPr>
              <a:defRPr sz="1400"/>
            </a:pPr>
            <a:endParaRPr lang="nl-BE"/>
          </a:p>
        </c:txPr>
        <c:crossAx val="225112448"/>
        <c:crosses val="autoZero"/>
        <c:crossBetween val="between"/>
      </c:valAx>
      <c:spPr>
        <a:solidFill>
          <a:schemeClr val="bg1"/>
        </a:solidFill>
      </c:spPr>
    </c:plotArea>
    <c:legend>
      <c:legendPos val="b"/>
      <c:layout>
        <c:manualLayout>
          <c:xMode val="edge"/>
          <c:yMode val="edge"/>
          <c:x val="7.4782889707847924E-2"/>
          <c:y val="0.77610298053460613"/>
          <c:w val="0.82202064520940465"/>
          <c:h val="0.16216493591400469"/>
        </c:manualLayout>
      </c:layout>
      <c:txPr>
        <a:bodyPr/>
        <a:lstStyle/>
        <a:p>
          <a:pPr>
            <a:defRPr sz="1400"/>
          </a:pPr>
          <a:endParaRPr lang="nl-BE"/>
        </a:p>
      </c:txPr>
    </c:legend>
    <c:plotVisOnly val="1"/>
  </c:chart>
  <c:txPr>
    <a:bodyPr/>
    <a:lstStyle/>
    <a:p>
      <a:pPr>
        <a:defRPr sz="1800"/>
      </a:pPr>
      <a:endParaRPr lang="nl-BE"/>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400"/>
            </a:pPr>
            <a:r>
              <a:rPr lang="nl-BE" sz="1400" smtClean="0"/>
              <a:t>België</a:t>
            </a:r>
            <a:endParaRPr lang="nl-BE" sz="1400"/>
          </a:p>
        </c:rich>
      </c:tx>
    </c:title>
    <c:plotArea>
      <c:layout>
        <c:manualLayout>
          <c:layoutTarget val="inner"/>
          <c:xMode val="edge"/>
          <c:yMode val="edge"/>
          <c:x val="0.12966072242900917"/>
          <c:y val="0.10688549330315036"/>
          <c:w val="0.85715427722190063"/>
          <c:h val="0.73873686913698167"/>
        </c:manualLayout>
      </c:layout>
      <c:lineChart>
        <c:grouping val="standard"/>
        <c:ser>
          <c:idx val="0"/>
          <c:order val="0"/>
          <c:tx>
            <c:v>Indice santé</c:v>
          </c:tx>
          <c:spPr>
            <a:ln>
              <a:solidFill>
                <a:srgbClr val="C00000"/>
              </a:solidFill>
            </a:ln>
          </c:spPr>
          <c:marker>
            <c:symbol val="none"/>
          </c:marker>
          <c:val>
            <c:numRef>
              <c:f>'IRF-cholesky'!$K$8:$K$19</c:f>
              <c:numCache>
                <c:formatCode>General</c:formatCode>
                <c:ptCount val="12"/>
                <c:pt idx="0">
                  <c:v>5.2186493550369133E-2</c:v>
                </c:pt>
                <c:pt idx="1">
                  <c:v>0.28595211587187352</c:v>
                </c:pt>
                <c:pt idx="2">
                  <c:v>0.31993003396063913</c:v>
                </c:pt>
                <c:pt idx="3">
                  <c:v>0.67641976657036373</c:v>
                </c:pt>
                <c:pt idx="4">
                  <c:v>0.83621918879735269</c:v>
                </c:pt>
                <c:pt idx="5">
                  <c:v>0.96148540233702562</c:v>
                </c:pt>
                <c:pt idx="6">
                  <c:v>0.98751187051169842</c:v>
                </c:pt>
                <c:pt idx="7">
                  <c:v>0.94297644604709063</c:v>
                </c:pt>
                <c:pt idx="8">
                  <c:v>0.89209352669852249</c:v>
                </c:pt>
                <c:pt idx="9">
                  <c:v>0.83773984893174491</c:v>
                </c:pt>
                <c:pt idx="10">
                  <c:v>0.81385780144168263</c:v>
                </c:pt>
                <c:pt idx="11">
                  <c:v>0.80744987342784624</c:v>
                </c:pt>
              </c:numCache>
            </c:numRef>
          </c:val>
        </c:ser>
        <c:ser>
          <c:idx val="1"/>
          <c:order val="1"/>
          <c:tx>
            <c:v>IPCH</c:v>
          </c:tx>
          <c:spPr>
            <a:ln>
              <a:solidFill>
                <a:srgbClr val="4128F8"/>
              </a:solidFill>
            </a:ln>
          </c:spPr>
          <c:marker>
            <c:symbol val="none"/>
          </c:marker>
          <c:val>
            <c:numRef>
              <c:f>'IRF-cholesky'!$E$8:$E$19</c:f>
              <c:numCache>
                <c:formatCode>General</c:formatCode>
                <c:ptCount val="12"/>
                <c:pt idx="0">
                  <c:v>1.6765448751928067E-2</c:v>
                </c:pt>
                <c:pt idx="1">
                  <c:v>0.11982580808407813</c:v>
                </c:pt>
                <c:pt idx="2">
                  <c:v>0.2321382660732397</c:v>
                </c:pt>
                <c:pt idx="3">
                  <c:v>0.43081458664732003</c:v>
                </c:pt>
                <c:pt idx="4">
                  <c:v>0.53534882314962762</c:v>
                </c:pt>
                <c:pt idx="5">
                  <c:v>0.61362561040072983</c:v>
                </c:pt>
                <c:pt idx="6">
                  <c:v>0.6238207719864487</c:v>
                </c:pt>
                <c:pt idx="7">
                  <c:v>0.60085793623279427</c:v>
                </c:pt>
                <c:pt idx="8">
                  <c:v>0.56825539501074906</c:v>
                </c:pt>
                <c:pt idx="9">
                  <c:v>0.54306258660860551</c:v>
                </c:pt>
                <c:pt idx="10">
                  <c:v>0.53169474939146555</c:v>
                </c:pt>
                <c:pt idx="11">
                  <c:v>0.53000786829672253</c:v>
                </c:pt>
              </c:numCache>
            </c:numRef>
          </c:val>
        </c:ser>
        <c:marker val="1"/>
        <c:axId val="45660416"/>
        <c:axId val="45674496"/>
      </c:lineChart>
      <c:catAx>
        <c:axId val="45660416"/>
        <c:scaling>
          <c:orientation val="minMax"/>
        </c:scaling>
        <c:axPos val="b"/>
        <c:tickLblPos val="low"/>
        <c:crossAx val="45674496"/>
        <c:crosses val="autoZero"/>
        <c:auto val="1"/>
        <c:lblAlgn val="ctr"/>
        <c:lblOffset val="100"/>
      </c:catAx>
      <c:valAx>
        <c:axId val="45674496"/>
        <c:scaling>
          <c:orientation val="minMax"/>
          <c:max val="1.5"/>
          <c:min val="-0.5"/>
        </c:scaling>
        <c:axPos val="l"/>
        <c:majorGridlines/>
        <c:numFmt formatCode="General" sourceLinked="1"/>
        <c:tickLblPos val="nextTo"/>
        <c:crossAx val="45660416"/>
        <c:crosses val="autoZero"/>
        <c:crossBetween val="between"/>
        <c:majorUnit val="0.5"/>
      </c:valAx>
      <c:spPr>
        <a:solidFill>
          <a:schemeClr val="bg1"/>
        </a:solidFill>
      </c:spPr>
    </c:plotArea>
    <c:legend>
      <c:legendPos val="b"/>
    </c:legend>
    <c:plotVisOnly val="1"/>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400"/>
            </a:pPr>
            <a:r>
              <a:rPr lang="nl-BE" sz="1400" smtClean="0"/>
              <a:t>Buurlanden</a:t>
            </a:r>
            <a:endParaRPr lang="nl-BE" sz="1400"/>
          </a:p>
        </c:rich>
      </c:tx>
    </c:title>
    <c:plotArea>
      <c:layout>
        <c:manualLayout>
          <c:layoutTarget val="inner"/>
          <c:xMode val="edge"/>
          <c:yMode val="edge"/>
          <c:x val="0.10658697181810177"/>
          <c:y val="0.11381506396378296"/>
          <c:w val="0.85715427722190063"/>
          <c:h val="0.74810952848585122"/>
        </c:manualLayout>
      </c:layout>
      <c:lineChart>
        <c:grouping val="standard"/>
        <c:ser>
          <c:idx val="0"/>
          <c:order val="0"/>
          <c:tx>
            <c:v>Allemagne</c:v>
          </c:tx>
          <c:spPr>
            <a:ln>
              <a:solidFill>
                <a:srgbClr val="92D050"/>
              </a:solidFill>
            </a:ln>
          </c:spPr>
          <c:marker>
            <c:symbol val="none"/>
          </c:marker>
          <c:val>
            <c:numRef>
              <c:f>'IRF-cholesky'!$Q$8:$Q$19</c:f>
              <c:numCache>
                <c:formatCode>General</c:formatCode>
                <c:ptCount val="12"/>
                <c:pt idx="0">
                  <c:v>-9.7272635944621932E-2</c:v>
                </c:pt>
                <c:pt idx="1">
                  <c:v>-0.12139570929891776</c:v>
                </c:pt>
                <c:pt idx="2">
                  <c:v>-0.12475224948439015</c:v>
                </c:pt>
                <c:pt idx="3">
                  <c:v>-0.12558928891222443</c:v>
                </c:pt>
                <c:pt idx="4">
                  <c:v>-0.12578819953063144</c:v>
                </c:pt>
                <c:pt idx="5">
                  <c:v>-0.12583688037690641</c:v>
                </c:pt>
                <c:pt idx="6">
                  <c:v>-0.12584877585060489</c:v>
                </c:pt>
                <c:pt idx="7">
                  <c:v>-0.12585168686697829</c:v>
                </c:pt>
                <c:pt idx="8">
                  <c:v>-0.12585239921771482</c:v>
                </c:pt>
                <c:pt idx="9">
                  <c:v>-0.12585257354914617</c:v>
                </c:pt>
                <c:pt idx="10">
                  <c:v>-0.12585261621278213</c:v>
                </c:pt>
                <c:pt idx="11">
                  <c:v>-0.1258526266537732</c:v>
                </c:pt>
              </c:numCache>
            </c:numRef>
          </c:val>
        </c:ser>
        <c:ser>
          <c:idx val="1"/>
          <c:order val="1"/>
          <c:tx>
            <c:v>France</c:v>
          </c:tx>
          <c:spPr>
            <a:ln>
              <a:solidFill>
                <a:srgbClr val="7030A0"/>
              </a:solidFill>
            </a:ln>
          </c:spPr>
          <c:marker>
            <c:symbol val="none"/>
          </c:marker>
          <c:val>
            <c:numRef>
              <c:f>'IRF-cholesky'!$W$8:$W$19</c:f>
              <c:numCache>
                <c:formatCode>General</c:formatCode>
                <c:ptCount val="12"/>
                <c:pt idx="0">
                  <c:v>0.22025892950690484</c:v>
                </c:pt>
                <c:pt idx="1">
                  <c:v>0.20039457701262939</c:v>
                </c:pt>
                <c:pt idx="2">
                  <c:v>0.18714439773003363</c:v>
                </c:pt>
                <c:pt idx="3">
                  <c:v>0.17931913101420557</c:v>
                </c:pt>
                <c:pt idx="4">
                  <c:v>0.17497794782307871</c:v>
                </c:pt>
                <c:pt idx="5">
                  <c:v>0.17263804479478306</c:v>
                </c:pt>
                <c:pt idx="6">
                  <c:v>0.17139234743918774</c:v>
                </c:pt>
                <c:pt idx="7">
                  <c:v>0.1707325255382654</c:v>
                </c:pt>
                <c:pt idx="8">
                  <c:v>0.1703837292600906</c:v>
                </c:pt>
                <c:pt idx="9">
                  <c:v>0.17019948888725442</c:v>
                </c:pt>
                <c:pt idx="10">
                  <c:v>0.1701021972534677</c:v>
                </c:pt>
                <c:pt idx="11">
                  <c:v>0.17005082560533266</c:v>
                </c:pt>
              </c:numCache>
            </c:numRef>
          </c:val>
        </c:ser>
        <c:ser>
          <c:idx val="2"/>
          <c:order val="2"/>
          <c:tx>
            <c:v>Pays Bas</c:v>
          </c:tx>
          <c:spPr>
            <a:ln>
              <a:solidFill>
                <a:srgbClr val="FF6600"/>
              </a:solidFill>
            </a:ln>
          </c:spPr>
          <c:marker>
            <c:symbol val="none"/>
          </c:marker>
          <c:val>
            <c:numRef>
              <c:f>'IRF-cholesky'!$AC$8:$AC$19</c:f>
              <c:numCache>
                <c:formatCode>General</c:formatCode>
                <c:ptCount val="12"/>
                <c:pt idx="0">
                  <c:v>0.48448626356201707</c:v>
                </c:pt>
                <c:pt idx="1">
                  <c:v>0.76347110734276169</c:v>
                </c:pt>
                <c:pt idx="2">
                  <c:v>0.81847174570488834</c:v>
                </c:pt>
                <c:pt idx="3">
                  <c:v>0.83160731952882661</c:v>
                </c:pt>
                <c:pt idx="4">
                  <c:v>0.83490751941779562</c:v>
                </c:pt>
                <c:pt idx="5">
                  <c:v>0.83574746008430734</c:v>
                </c:pt>
                <c:pt idx="6">
                  <c:v>0.8359619409168032</c:v>
                </c:pt>
                <c:pt idx="7">
                  <c:v>0.83601675521268959</c:v>
                </c:pt>
                <c:pt idx="8">
                  <c:v>0.83603076696925849</c:v>
                </c:pt>
                <c:pt idx="9">
                  <c:v>0.83603434888362649</c:v>
                </c:pt>
                <c:pt idx="10">
                  <c:v>0.83603526456403165</c:v>
                </c:pt>
                <c:pt idx="11">
                  <c:v>0.836035498649364</c:v>
                </c:pt>
              </c:numCache>
            </c:numRef>
          </c:val>
        </c:ser>
        <c:marker val="1"/>
        <c:axId val="50422912"/>
        <c:axId val="50424448"/>
      </c:lineChart>
      <c:catAx>
        <c:axId val="50422912"/>
        <c:scaling>
          <c:orientation val="minMax"/>
        </c:scaling>
        <c:axPos val="b"/>
        <c:tickLblPos val="low"/>
        <c:crossAx val="50424448"/>
        <c:crosses val="autoZero"/>
        <c:auto val="1"/>
        <c:lblAlgn val="ctr"/>
        <c:lblOffset val="100"/>
      </c:catAx>
      <c:valAx>
        <c:axId val="50424448"/>
        <c:scaling>
          <c:orientation val="minMax"/>
          <c:max val="1.5"/>
          <c:min val="-0.5"/>
        </c:scaling>
        <c:axPos val="l"/>
        <c:majorGridlines/>
        <c:numFmt formatCode="General" sourceLinked="1"/>
        <c:tickLblPos val="nextTo"/>
        <c:crossAx val="50422912"/>
        <c:crosses val="autoZero"/>
        <c:crossBetween val="between"/>
        <c:majorUnit val="0.5"/>
      </c:valAx>
      <c:spPr>
        <a:solidFill>
          <a:srgbClr val="FFFFFF"/>
        </a:solidFill>
      </c:spPr>
    </c:plotArea>
    <c:legend>
      <c:legendPos val="b"/>
    </c:legend>
    <c:plotVisOnly val="1"/>
  </c:chart>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400" b="0"/>
            </a:pPr>
            <a:r>
              <a:rPr lang="nl-BE" sz="1400" b="0" smtClean="0"/>
              <a:t>Uurloon per werknemer, indexcijfer, 1996=100</a:t>
            </a:r>
            <a:endParaRPr lang="nl-BE" sz="1400" b="0"/>
          </a:p>
        </c:rich>
      </c:tx>
    </c:title>
    <c:plotArea>
      <c:layout>
        <c:manualLayout>
          <c:layoutTarget val="inner"/>
          <c:xMode val="edge"/>
          <c:yMode val="edge"/>
          <c:x val="9.9486155779823296E-2"/>
          <c:y val="0.14924080130367756"/>
          <c:w val="0.86608504922801144"/>
          <c:h val="0.65695467326487678"/>
        </c:manualLayout>
      </c:layout>
      <c:lineChart>
        <c:grouping val="standard"/>
        <c:ser>
          <c:idx val="0"/>
          <c:order val="0"/>
          <c:tx>
            <c:v>Belgique</c:v>
          </c:tx>
          <c:spPr>
            <a:ln>
              <a:solidFill>
                <a:srgbClr val="C00000"/>
              </a:solidFill>
            </a:ln>
          </c:spPr>
          <c:marker>
            <c:symbol val="none"/>
          </c:marker>
          <c:cat>
            <c:numRef>
              <c:f>WPH!$A$78:$A$139</c:f>
              <c:numCache>
                <c:formatCode>mmm/yy</c:formatCode>
                <c:ptCount val="62"/>
                <c:pt idx="0">
                  <c:v>35125</c:v>
                </c:pt>
                <c:pt idx="1">
                  <c:v>35217</c:v>
                </c:pt>
                <c:pt idx="2">
                  <c:v>35309</c:v>
                </c:pt>
                <c:pt idx="3">
                  <c:v>35400</c:v>
                </c:pt>
                <c:pt idx="4">
                  <c:v>35490</c:v>
                </c:pt>
                <c:pt idx="5">
                  <c:v>35582</c:v>
                </c:pt>
                <c:pt idx="6">
                  <c:v>35674</c:v>
                </c:pt>
                <c:pt idx="7">
                  <c:v>35765</c:v>
                </c:pt>
                <c:pt idx="8">
                  <c:v>35855</c:v>
                </c:pt>
                <c:pt idx="9">
                  <c:v>35947</c:v>
                </c:pt>
                <c:pt idx="10">
                  <c:v>36039</c:v>
                </c:pt>
                <c:pt idx="11">
                  <c:v>36130</c:v>
                </c:pt>
                <c:pt idx="12">
                  <c:v>36220</c:v>
                </c:pt>
                <c:pt idx="13">
                  <c:v>36312</c:v>
                </c:pt>
                <c:pt idx="14">
                  <c:v>36404</c:v>
                </c:pt>
                <c:pt idx="15">
                  <c:v>36495</c:v>
                </c:pt>
                <c:pt idx="16">
                  <c:v>36586</c:v>
                </c:pt>
                <c:pt idx="17">
                  <c:v>36678</c:v>
                </c:pt>
                <c:pt idx="18">
                  <c:v>36770</c:v>
                </c:pt>
                <c:pt idx="19">
                  <c:v>36861</c:v>
                </c:pt>
                <c:pt idx="20">
                  <c:v>36951</c:v>
                </c:pt>
                <c:pt idx="21">
                  <c:v>37043</c:v>
                </c:pt>
                <c:pt idx="22">
                  <c:v>37135</c:v>
                </c:pt>
                <c:pt idx="23">
                  <c:v>37226</c:v>
                </c:pt>
                <c:pt idx="24">
                  <c:v>37316</c:v>
                </c:pt>
                <c:pt idx="25">
                  <c:v>37408</c:v>
                </c:pt>
                <c:pt idx="26">
                  <c:v>37500</c:v>
                </c:pt>
                <c:pt idx="27">
                  <c:v>37591</c:v>
                </c:pt>
                <c:pt idx="28">
                  <c:v>37681</c:v>
                </c:pt>
                <c:pt idx="29">
                  <c:v>37773</c:v>
                </c:pt>
                <c:pt idx="30">
                  <c:v>37865</c:v>
                </c:pt>
                <c:pt idx="31">
                  <c:v>37956</c:v>
                </c:pt>
                <c:pt idx="32">
                  <c:v>38047</c:v>
                </c:pt>
                <c:pt idx="33">
                  <c:v>38139</c:v>
                </c:pt>
                <c:pt idx="34">
                  <c:v>38231</c:v>
                </c:pt>
                <c:pt idx="35">
                  <c:v>38322</c:v>
                </c:pt>
                <c:pt idx="36">
                  <c:v>38412</c:v>
                </c:pt>
                <c:pt idx="37">
                  <c:v>38504</c:v>
                </c:pt>
                <c:pt idx="38">
                  <c:v>38596</c:v>
                </c:pt>
                <c:pt idx="39">
                  <c:v>38687</c:v>
                </c:pt>
                <c:pt idx="40">
                  <c:v>38777</c:v>
                </c:pt>
                <c:pt idx="41">
                  <c:v>38869</c:v>
                </c:pt>
                <c:pt idx="42">
                  <c:v>38961</c:v>
                </c:pt>
                <c:pt idx="43">
                  <c:v>39052</c:v>
                </c:pt>
                <c:pt idx="44">
                  <c:v>39142</c:v>
                </c:pt>
                <c:pt idx="45">
                  <c:v>39234</c:v>
                </c:pt>
                <c:pt idx="46">
                  <c:v>39326</c:v>
                </c:pt>
                <c:pt idx="47">
                  <c:v>39417</c:v>
                </c:pt>
                <c:pt idx="48">
                  <c:v>39508</c:v>
                </c:pt>
                <c:pt idx="49">
                  <c:v>39600</c:v>
                </c:pt>
                <c:pt idx="50">
                  <c:v>39692</c:v>
                </c:pt>
                <c:pt idx="51">
                  <c:v>39783</c:v>
                </c:pt>
                <c:pt idx="52">
                  <c:v>39873</c:v>
                </c:pt>
                <c:pt idx="53">
                  <c:v>39965</c:v>
                </c:pt>
                <c:pt idx="54">
                  <c:v>40057</c:v>
                </c:pt>
                <c:pt idx="55">
                  <c:v>40148</c:v>
                </c:pt>
                <c:pt idx="56">
                  <c:v>40238</c:v>
                </c:pt>
                <c:pt idx="57">
                  <c:v>40330</c:v>
                </c:pt>
                <c:pt idx="58">
                  <c:v>40422</c:v>
                </c:pt>
                <c:pt idx="59">
                  <c:v>40513</c:v>
                </c:pt>
                <c:pt idx="60">
                  <c:v>40603</c:v>
                </c:pt>
                <c:pt idx="61">
                  <c:v>40695</c:v>
                </c:pt>
              </c:numCache>
            </c:numRef>
          </c:cat>
          <c:val>
            <c:numRef>
              <c:f>WPH!$E$78:$E$139</c:f>
              <c:numCache>
                <c:formatCode>0.0</c:formatCode>
                <c:ptCount val="62"/>
                <c:pt idx="0">
                  <c:v>98.849926357682278</c:v>
                </c:pt>
                <c:pt idx="1">
                  <c:v>99.764971326501055</c:v>
                </c:pt>
                <c:pt idx="2">
                  <c:v>100.29143555513782</c:v>
                </c:pt>
                <c:pt idx="3">
                  <c:v>101.09366676067869</c:v>
                </c:pt>
                <c:pt idx="4">
                  <c:v>101.98364200432451</c:v>
                </c:pt>
                <c:pt idx="5">
                  <c:v>102.86108238538435</c:v>
                </c:pt>
                <c:pt idx="6">
                  <c:v>102.93629156090392</c:v>
                </c:pt>
                <c:pt idx="7">
                  <c:v>103.18698881263374</c:v>
                </c:pt>
                <c:pt idx="8">
                  <c:v>103.68838331609697</c:v>
                </c:pt>
                <c:pt idx="9">
                  <c:v>103.82626680454995</c:v>
                </c:pt>
                <c:pt idx="10">
                  <c:v>104.75384663595625</c:v>
                </c:pt>
                <c:pt idx="11">
                  <c:v>105.28031086459214</c:v>
                </c:pt>
                <c:pt idx="12">
                  <c:v>106.40844849738335</c:v>
                </c:pt>
                <c:pt idx="13">
                  <c:v>107.2357494280969</c:v>
                </c:pt>
                <c:pt idx="14">
                  <c:v>108.38895678606085</c:v>
                </c:pt>
                <c:pt idx="15">
                  <c:v>109.04076964056328</c:v>
                </c:pt>
                <c:pt idx="16">
                  <c:v>108.97809532762913</c:v>
                </c:pt>
                <c:pt idx="17">
                  <c:v>108.58951458744633</c:v>
                </c:pt>
                <c:pt idx="18">
                  <c:v>109.15358340384194</c:v>
                </c:pt>
                <c:pt idx="19">
                  <c:v>110.26918617404657</c:v>
                </c:pt>
                <c:pt idx="20">
                  <c:v>111.12155682993324</c:v>
                </c:pt>
                <c:pt idx="21">
                  <c:v>112.81376327912012</c:v>
                </c:pt>
                <c:pt idx="22">
                  <c:v>114.51850459089341</c:v>
                </c:pt>
                <c:pt idx="23">
                  <c:v>116.13550186456025</c:v>
                </c:pt>
                <c:pt idx="24">
                  <c:v>117.27617435993858</c:v>
                </c:pt>
                <c:pt idx="25">
                  <c:v>118.51712575600889</c:v>
                </c:pt>
                <c:pt idx="26">
                  <c:v>118.76782300774083</c:v>
                </c:pt>
                <c:pt idx="27">
                  <c:v>119.6954028391459</c:v>
                </c:pt>
                <c:pt idx="28">
                  <c:v>119.70793770173296</c:v>
                </c:pt>
                <c:pt idx="29">
                  <c:v>120.61044780796543</c:v>
                </c:pt>
                <c:pt idx="30">
                  <c:v>121.36253956316003</c:v>
                </c:pt>
                <c:pt idx="31">
                  <c:v>121.93914324214295</c:v>
                </c:pt>
                <c:pt idx="32">
                  <c:v>122.23997994422002</c:v>
                </c:pt>
                <c:pt idx="33">
                  <c:v>122.10209645576758</c:v>
                </c:pt>
                <c:pt idx="34">
                  <c:v>122.65363040957664</c:v>
                </c:pt>
                <c:pt idx="35">
                  <c:v>123.9447212559937</c:v>
                </c:pt>
                <c:pt idx="36">
                  <c:v>123.46839647770361</c:v>
                </c:pt>
                <c:pt idx="37">
                  <c:v>124.69681301118734</c:v>
                </c:pt>
                <c:pt idx="38">
                  <c:v>126.22606624674876</c:v>
                </c:pt>
                <c:pt idx="39">
                  <c:v>127.00322772711642</c:v>
                </c:pt>
                <c:pt idx="40">
                  <c:v>128.28178371094592</c:v>
                </c:pt>
                <c:pt idx="41">
                  <c:v>129.1592240920059</c:v>
                </c:pt>
                <c:pt idx="42">
                  <c:v>129.53526996960295</c:v>
                </c:pt>
                <c:pt idx="43">
                  <c:v>130.67594246498072</c:v>
                </c:pt>
                <c:pt idx="44">
                  <c:v>131.87928927329133</c:v>
                </c:pt>
                <c:pt idx="45">
                  <c:v>133.49628654695871</c:v>
                </c:pt>
                <c:pt idx="46">
                  <c:v>133.54642599730499</c:v>
                </c:pt>
                <c:pt idx="47">
                  <c:v>134.74977280561558</c:v>
                </c:pt>
                <c:pt idx="48">
                  <c:v>136.40437466704174</c:v>
                </c:pt>
                <c:pt idx="49">
                  <c:v>137.70800037604585</c:v>
                </c:pt>
                <c:pt idx="50">
                  <c:v>139.08683526056751</c:v>
                </c:pt>
                <c:pt idx="51">
                  <c:v>141.11748299959172</c:v>
                </c:pt>
                <c:pt idx="52">
                  <c:v>141.15508758735231</c:v>
                </c:pt>
                <c:pt idx="53">
                  <c:v>141.96985365547928</c:v>
                </c:pt>
                <c:pt idx="54">
                  <c:v>142.99771238757847</c:v>
                </c:pt>
                <c:pt idx="55">
                  <c:v>143.3612234025897</c:v>
                </c:pt>
                <c:pt idx="56">
                  <c:v>142.45871329635492</c:v>
                </c:pt>
                <c:pt idx="57">
                  <c:v>143.23587477672103</c:v>
                </c:pt>
                <c:pt idx="58">
                  <c:v>144.47682617279438</c:v>
                </c:pt>
                <c:pt idx="59">
                  <c:v>145.88073078249047</c:v>
                </c:pt>
                <c:pt idx="60">
                  <c:v>145.94340509542158</c:v>
                </c:pt>
                <c:pt idx="61">
                  <c:v>146.64535740026949</c:v>
                </c:pt>
              </c:numCache>
            </c:numRef>
          </c:val>
        </c:ser>
        <c:ser>
          <c:idx val="1"/>
          <c:order val="1"/>
          <c:tx>
            <c:v>Allemagne</c:v>
          </c:tx>
          <c:spPr>
            <a:ln>
              <a:solidFill>
                <a:srgbClr val="92D050"/>
              </a:solidFill>
            </a:ln>
          </c:spPr>
          <c:marker>
            <c:symbol val="none"/>
          </c:marker>
          <c:cat>
            <c:numRef>
              <c:f>WPH!$A$78:$A$139</c:f>
              <c:numCache>
                <c:formatCode>mmm/yy</c:formatCode>
                <c:ptCount val="62"/>
                <c:pt idx="0">
                  <c:v>35125</c:v>
                </c:pt>
                <c:pt idx="1">
                  <c:v>35217</c:v>
                </c:pt>
                <c:pt idx="2">
                  <c:v>35309</c:v>
                </c:pt>
                <c:pt idx="3">
                  <c:v>35400</c:v>
                </c:pt>
                <c:pt idx="4">
                  <c:v>35490</c:v>
                </c:pt>
                <c:pt idx="5">
                  <c:v>35582</c:v>
                </c:pt>
                <c:pt idx="6">
                  <c:v>35674</c:v>
                </c:pt>
                <c:pt idx="7">
                  <c:v>35765</c:v>
                </c:pt>
                <c:pt idx="8">
                  <c:v>35855</c:v>
                </c:pt>
                <c:pt idx="9">
                  <c:v>35947</c:v>
                </c:pt>
                <c:pt idx="10">
                  <c:v>36039</c:v>
                </c:pt>
                <c:pt idx="11">
                  <c:v>36130</c:v>
                </c:pt>
                <c:pt idx="12">
                  <c:v>36220</c:v>
                </c:pt>
                <c:pt idx="13">
                  <c:v>36312</c:v>
                </c:pt>
                <c:pt idx="14">
                  <c:v>36404</c:v>
                </c:pt>
                <c:pt idx="15">
                  <c:v>36495</c:v>
                </c:pt>
                <c:pt idx="16">
                  <c:v>36586</c:v>
                </c:pt>
                <c:pt idx="17">
                  <c:v>36678</c:v>
                </c:pt>
                <c:pt idx="18">
                  <c:v>36770</c:v>
                </c:pt>
                <c:pt idx="19">
                  <c:v>36861</c:v>
                </c:pt>
                <c:pt idx="20">
                  <c:v>36951</c:v>
                </c:pt>
                <c:pt idx="21">
                  <c:v>37043</c:v>
                </c:pt>
                <c:pt idx="22">
                  <c:v>37135</c:v>
                </c:pt>
                <c:pt idx="23">
                  <c:v>37226</c:v>
                </c:pt>
                <c:pt idx="24">
                  <c:v>37316</c:v>
                </c:pt>
                <c:pt idx="25">
                  <c:v>37408</c:v>
                </c:pt>
                <c:pt idx="26">
                  <c:v>37500</c:v>
                </c:pt>
                <c:pt idx="27">
                  <c:v>37591</c:v>
                </c:pt>
                <c:pt idx="28">
                  <c:v>37681</c:v>
                </c:pt>
                <c:pt idx="29">
                  <c:v>37773</c:v>
                </c:pt>
                <c:pt idx="30">
                  <c:v>37865</c:v>
                </c:pt>
                <c:pt idx="31">
                  <c:v>37956</c:v>
                </c:pt>
                <c:pt idx="32">
                  <c:v>38047</c:v>
                </c:pt>
                <c:pt idx="33">
                  <c:v>38139</c:v>
                </c:pt>
                <c:pt idx="34">
                  <c:v>38231</c:v>
                </c:pt>
                <c:pt idx="35">
                  <c:v>38322</c:v>
                </c:pt>
                <c:pt idx="36">
                  <c:v>38412</c:v>
                </c:pt>
                <c:pt idx="37">
                  <c:v>38504</c:v>
                </c:pt>
                <c:pt idx="38">
                  <c:v>38596</c:v>
                </c:pt>
                <c:pt idx="39">
                  <c:v>38687</c:v>
                </c:pt>
                <c:pt idx="40">
                  <c:v>38777</c:v>
                </c:pt>
                <c:pt idx="41">
                  <c:v>38869</c:v>
                </c:pt>
                <c:pt idx="42">
                  <c:v>38961</c:v>
                </c:pt>
                <c:pt idx="43">
                  <c:v>39052</c:v>
                </c:pt>
                <c:pt idx="44">
                  <c:v>39142</c:v>
                </c:pt>
                <c:pt idx="45">
                  <c:v>39234</c:v>
                </c:pt>
                <c:pt idx="46">
                  <c:v>39326</c:v>
                </c:pt>
                <c:pt idx="47">
                  <c:v>39417</c:v>
                </c:pt>
                <c:pt idx="48">
                  <c:v>39508</c:v>
                </c:pt>
                <c:pt idx="49">
                  <c:v>39600</c:v>
                </c:pt>
                <c:pt idx="50">
                  <c:v>39692</c:v>
                </c:pt>
                <c:pt idx="51">
                  <c:v>39783</c:v>
                </c:pt>
                <c:pt idx="52">
                  <c:v>39873</c:v>
                </c:pt>
                <c:pt idx="53">
                  <c:v>39965</c:v>
                </c:pt>
                <c:pt idx="54">
                  <c:v>40057</c:v>
                </c:pt>
                <c:pt idx="55">
                  <c:v>40148</c:v>
                </c:pt>
                <c:pt idx="56">
                  <c:v>40238</c:v>
                </c:pt>
                <c:pt idx="57">
                  <c:v>40330</c:v>
                </c:pt>
                <c:pt idx="58">
                  <c:v>40422</c:v>
                </c:pt>
                <c:pt idx="59">
                  <c:v>40513</c:v>
                </c:pt>
                <c:pt idx="60">
                  <c:v>40603</c:v>
                </c:pt>
                <c:pt idx="61">
                  <c:v>40695</c:v>
                </c:pt>
              </c:numCache>
            </c:numRef>
          </c:cat>
          <c:val>
            <c:numRef>
              <c:f>WPH!$H$78:$H$139</c:f>
              <c:numCache>
                <c:formatCode>0.0</c:formatCode>
                <c:ptCount val="62"/>
                <c:pt idx="0">
                  <c:v>100.15348527410106</c:v>
                </c:pt>
                <c:pt idx="1">
                  <c:v>99.168862760997371</c:v>
                </c:pt>
                <c:pt idx="2">
                  <c:v>99.898641800120956</c:v>
                </c:pt>
                <c:pt idx="3">
                  <c:v>100.77901016477948</c:v>
                </c:pt>
                <c:pt idx="4">
                  <c:v>102.19223306594102</c:v>
                </c:pt>
                <c:pt idx="5">
                  <c:v>100.26932321681967</c:v>
                </c:pt>
                <c:pt idx="6">
                  <c:v>100.76742637050766</c:v>
                </c:pt>
                <c:pt idx="7">
                  <c:v>101.53195679244736</c:v>
                </c:pt>
                <c:pt idx="8">
                  <c:v>102.16906547739742</c:v>
                </c:pt>
                <c:pt idx="9">
                  <c:v>102.75983898525961</c:v>
                </c:pt>
                <c:pt idx="10">
                  <c:v>103.17685557904444</c:v>
                </c:pt>
                <c:pt idx="11">
                  <c:v>103.38536387593756</c:v>
                </c:pt>
                <c:pt idx="12">
                  <c:v>103.73287770409119</c:v>
                </c:pt>
                <c:pt idx="13">
                  <c:v>104.9260085140881</c:v>
                </c:pt>
                <c:pt idx="14">
                  <c:v>104.86808954272898</c:v>
                </c:pt>
                <c:pt idx="15">
                  <c:v>104.84492195418609</c:v>
                </c:pt>
                <c:pt idx="16">
                  <c:v>106.15389070690053</c:v>
                </c:pt>
                <c:pt idx="17">
                  <c:v>107.02267527728708</c:v>
                </c:pt>
                <c:pt idx="18">
                  <c:v>108.45906576699198</c:v>
                </c:pt>
                <c:pt idx="19">
                  <c:v>109.11934204048448</c:v>
                </c:pt>
                <c:pt idx="20">
                  <c:v>109.58269381135791</c:v>
                </c:pt>
                <c:pt idx="21">
                  <c:v>110.15029973067678</c:v>
                </c:pt>
                <c:pt idx="22">
                  <c:v>110.68315426718021</c:v>
                </c:pt>
                <c:pt idx="23">
                  <c:v>112.07320957979786</c:v>
                </c:pt>
                <c:pt idx="24">
                  <c:v>112.29330167096232</c:v>
                </c:pt>
                <c:pt idx="25">
                  <c:v>111.80678231154529</c:v>
                </c:pt>
                <c:pt idx="26">
                  <c:v>112.87249138455216</c:v>
                </c:pt>
                <c:pt idx="27">
                  <c:v>114.05403840027802</c:v>
                </c:pt>
                <c:pt idx="28">
                  <c:v>114.06562219454975</c:v>
                </c:pt>
                <c:pt idx="29">
                  <c:v>114.37838463988817</c:v>
                </c:pt>
                <c:pt idx="30">
                  <c:v>115.11974747328406</c:v>
                </c:pt>
                <c:pt idx="31">
                  <c:v>115.58309924415742</c:v>
                </c:pt>
                <c:pt idx="32">
                  <c:v>115.71052098114855</c:v>
                </c:pt>
                <c:pt idx="33">
                  <c:v>116.17387275201882</c:v>
                </c:pt>
                <c:pt idx="34">
                  <c:v>115.76843995250597</c:v>
                </c:pt>
                <c:pt idx="35">
                  <c:v>115.35142335872115</c:v>
                </c:pt>
                <c:pt idx="36">
                  <c:v>116.55613796298924</c:v>
                </c:pt>
                <c:pt idx="37">
                  <c:v>115.43250991862385</c:v>
                </c:pt>
                <c:pt idx="38">
                  <c:v>115.78002374677862</c:v>
                </c:pt>
                <c:pt idx="39">
                  <c:v>115.58309924415742</c:v>
                </c:pt>
                <c:pt idx="40">
                  <c:v>116.61405693434889</c:v>
                </c:pt>
                <c:pt idx="41">
                  <c:v>116.85731661405646</c:v>
                </c:pt>
                <c:pt idx="42">
                  <c:v>117.59867944745301</c:v>
                </c:pt>
                <c:pt idx="43">
                  <c:v>117.07740870522125</c:v>
                </c:pt>
                <c:pt idx="44">
                  <c:v>116.76464625988262</c:v>
                </c:pt>
                <c:pt idx="45">
                  <c:v>117.59867944745301</c:v>
                </c:pt>
                <c:pt idx="46">
                  <c:v>118.08519880686833</c:v>
                </c:pt>
                <c:pt idx="47">
                  <c:v>118.6643885204589</c:v>
                </c:pt>
                <c:pt idx="48">
                  <c:v>119.4752541194861</c:v>
                </c:pt>
                <c:pt idx="49">
                  <c:v>118.80339405172117</c:v>
                </c:pt>
                <c:pt idx="50">
                  <c:v>120.21661695288292</c:v>
                </c:pt>
                <c:pt idx="51">
                  <c:v>123.65700385161158</c:v>
                </c:pt>
                <c:pt idx="52">
                  <c:v>124.40995047927996</c:v>
                </c:pt>
                <c:pt idx="53">
                  <c:v>124.83855086733658</c:v>
                </c:pt>
                <c:pt idx="54">
                  <c:v>125.00072398714278</c:v>
                </c:pt>
                <c:pt idx="55">
                  <c:v>124.28252874228907</c:v>
                </c:pt>
                <c:pt idx="56">
                  <c:v>124.72271292461845</c:v>
                </c:pt>
                <c:pt idx="57">
                  <c:v>124.44470186209485</c:v>
                </c:pt>
                <c:pt idx="58">
                  <c:v>124.30569633083275</c:v>
                </c:pt>
                <c:pt idx="59">
                  <c:v>125.04705916422932</c:v>
                </c:pt>
                <c:pt idx="60">
                  <c:v>127.02788798470938</c:v>
                </c:pt>
                <c:pt idx="61">
                  <c:v>128.46427847441441</c:v>
                </c:pt>
              </c:numCache>
            </c:numRef>
          </c:val>
        </c:ser>
        <c:ser>
          <c:idx val="2"/>
          <c:order val="2"/>
          <c:tx>
            <c:v>France</c:v>
          </c:tx>
          <c:spPr>
            <a:ln>
              <a:solidFill>
                <a:srgbClr val="7030A0"/>
              </a:solidFill>
            </a:ln>
          </c:spPr>
          <c:marker>
            <c:symbol val="none"/>
          </c:marker>
          <c:cat>
            <c:numRef>
              <c:f>WPH!$A$78:$A$139</c:f>
              <c:numCache>
                <c:formatCode>mmm/yy</c:formatCode>
                <c:ptCount val="62"/>
                <c:pt idx="0">
                  <c:v>35125</c:v>
                </c:pt>
                <c:pt idx="1">
                  <c:v>35217</c:v>
                </c:pt>
                <c:pt idx="2">
                  <c:v>35309</c:v>
                </c:pt>
                <c:pt idx="3">
                  <c:v>35400</c:v>
                </c:pt>
                <c:pt idx="4">
                  <c:v>35490</c:v>
                </c:pt>
                <c:pt idx="5">
                  <c:v>35582</c:v>
                </c:pt>
                <c:pt idx="6">
                  <c:v>35674</c:v>
                </c:pt>
                <c:pt idx="7">
                  <c:v>35765</c:v>
                </c:pt>
                <c:pt idx="8">
                  <c:v>35855</c:v>
                </c:pt>
                <c:pt idx="9">
                  <c:v>35947</c:v>
                </c:pt>
                <c:pt idx="10">
                  <c:v>36039</c:v>
                </c:pt>
                <c:pt idx="11">
                  <c:v>36130</c:v>
                </c:pt>
                <c:pt idx="12">
                  <c:v>36220</c:v>
                </c:pt>
                <c:pt idx="13">
                  <c:v>36312</c:v>
                </c:pt>
                <c:pt idx="14">
                  <c:v>36404</c:v>
                </c:pt>
                <c:pt idx="15">
                  <c:v>36495</c:v>
                </c:pt>
                <c:pt idx="16">
                  <c:v>36586</c:v>
                </c:pt>
                <c:pt idx="17">
                  <c:v>36678</c:v>
                </c:pt>
                <c:pt idx="18">
                  <c:v>36770</c:v>
                </c:pt>
                <c:pt idx="19">
                  <c:v>36861</c:v>
                </c:pt>
                <c:pt idx="20">
                  <c:v>36951</c:v>
                </c:pt>
                <c:pt idx="21">
                  <c:v>37043</c:v>
                </c:pt>
                <c:pt idx="22">
                  <c:v>37135</c:v>
                </c:pt>
                <c:pt idx="23">
                  <c:v>37226</c:v>
                </c:pt>
                <c:pt idx="24">
                  <c:v>37316</c:v>
                </c:pt>
                <c:pt idx="25">
                  <c:v>37408</c:v>
                </c:pt>
                <c:pt idx="26">
                  <c:v>37500</c:v>
                </c:pt>
                <c:pt idx="27">
                  <c:v>37591</c:v>
                </c:pt>
                <c:pt idx="28">
                  <c:v>37681</c:v>
                </c:pt>
                <c:pt idx="29">
                  <c:v>37773</c:v>
                </c:pt>
                <c:pt idx="30">
                  <c:v>37865</c:v>
                </c:pt>
                <c:pt idx="31">
                  <c:v>37956</c:v>
                </c:pt>
                <c:pt idx="32">
                  <c:v>38047</c:v>
                </c:pt>
                <c:pt idx="33">
                  <c:v>38139</c:v>
                </c:pt>
                <c:pt idx="34">
                  <c:v>38231</c:v>
                </c:pt>
                <c:pt idx="35">
                  <c:v>38322</c:v>
                </c:pt>
                <c:pt idx="36">
                  <c:v>38412</c:v>
                </c:pt>
                <c:pt idx="37">
                  <c:v>38504</c:v>
                </c:pt>
                <c:pt idx="38">
                  <c:v>38596</c:v>
                </c:pt>
                <c:pt idx="39">
                  <c:v>38687</c:v>
                </c:pt>
                <c:pt idx="40">
                  <c:v>38777</c:v>
                </c:pt>
                <c:pt idx="41">
                  <c:v>38869</c:v>
                </c:pt>
                <c:pt idx="42">
                  <c:v>38961</c:v>
                </c:pt>
                <c:pt idx="43">
                  <c:v>39052</c:v>
                </c:pt>
                <c:pt idx="44">
                  <c:v>39142</c:v>
                </c:pt>
                <c:pt idx="45">
                  <c:v>39234</c:v>
                </c:pt>
                <c:pt idx="46">
                  <c:v>39326</c:v>
                </c:pt>
                <c:pt idx="47">
                  <c:v>39417</c:v>
                </c:pt>
                <c:pt idx="48">
                  <c:v>39508</c:v>
                </c:pt>
                <c:pt idx="49">
                  <c:v>39600</c:v>
                </c:pt>
                <c:pt idx="50">
                  <c:v>39692</c:v>
                </c:pt>
                <c:pt idx="51">
                  <c:v>39783</c:v>
                </c:pt>
                <c:pt idx="52">
                  <c:v>39873</c:v>
                </c:pt>
                <c:pt idx="53">
                  <c:v>39965</c:v>
                </c:pt>
                <c:pt idx="54">
                  <c:v>40057</c:v>
                </c:pt>
                <c:pt idx="55">
                  <c:v>40148</c:v>
                </c:pt>
                <c:pt idx="56">
                  <c:v>40238</c:v>
                </c:pt>
                <c:pt idx="57">
                  <c:v>40330</c:v>
                </c:pt>
                <c:pt idx="58">
                  <c:v>40422</c:v>
                </c:pt>
                <c:pt idx="59">
                  <c:v>40513</c:v>
                </c:pt>
                <c:pt idx="60">
                  <c:v>40603</c:v>
                </c:pt>
                <c:pt idx="61">
                  <c:v>40695</c:v>
                </c:pt>
              </c:numCache>
            </c:numRef>
          </c:cat>
          <c:val>
            <c:numRef>
              <c:f>WPH!$K$78:$K$139</c:f>
              <c:numCache>
                <c:formatCode>0.0</c:formatCode>
                <c:ptCount val="62"/>
                <c:pt idx="0">
                  <c:v>99.276979975344005</c:v>
                </c:pt>
                <c:pt idx="1">
                  <c:v>99.876720087961758</c:v>
                </c:pt>
                <c:pt idx="2">
                  <c:v>100.34318461999842</c:v>
                </c:pt>
                <c:pt idx="3">
                  <c:v>100.50311531669563</c:v>
                </c:pt>
                <c:pt idx="4">
                  <c:v>101.26278612601205</c:v>
                </c:pt>
                <c:pt idx="5">
                  <c:v>102.02245693532801</c:v>
                </c:pt>
                <c:pt idx="6">
                  <c:v>102.51557658348</c:v>
                </c:pt>
                <c:pt idx="7">
                  <c:v>102.88874820910884</c:v>
                </c:pt>
                <c:pt idx="8">
                  <c:v>103.51514343784362</c:v>
                </c:pt>
                <c:pt idx="9">
                  <c:v>104.06157331822877</c:v>
                </c:pt>
                <c:pt idx="10">
                  <c:v>104.72795122113797</c:v>
                </c:pt>
                <c:pt idx="11">
                  <c:v>105.35434644987173</c:v>
                </c:pt>
                <c:pt idx="12">
                  <c:v>106.08736214307125</c:v>
                </c:pt>
                <c:pt idx="13">
                  <c:v>106.47386132675793</c:v>
                </c:pt>
                <c:pt idx="14">
                  <c:v>107.62003131976047</c:v>
                </c:pt>
                <c:pt idx="15">
                  <c:v>108.99276979975346</c:v>
                </c:pt>
                <c:pt idx="16">
                  <c:v>110.56542165061806</c:v>
                </c:pt>
                <c:pt idx="17">
                  <c:v>111.76490187585378</c:v>
                </c:pt>
                <c:pt idx="18">
                  <c:v>112.7644687302169</c:v>
                </c:pt>
                <c:pt idx="19">
                  <c:v>113.69739779428915</c:v>
                </c:pt>
                <c:pt idx="20">
                  <c:v>113.75070802652078</c:v>
                </c:pt>
                <c:pt idx="21">
                  <c:v>115.38999766767733</c:v>
                </c:pt>
                <c:pt idx="22">
                  <c:v>116.77606370572752</c:v>
                </c:pt>
                <c:pt idx="23">
                  <c:v>118.26875020824309</c:v>
                </c:pt>
                <c:pt idx="24">
                  <c:v>120.14793589444574</c:v>
                </c:pt>
                <c:pt idx="25">
                  <c:v>122.36031053210255</c:v>
                </c:pt>
                <c:pt idx="26">
                  <c:v>123.50648052510579</c:v>
                </c:pt>
                <c:pt idx="27">
                  <c:v>124.1728584280139</c:v>
                </c:pt>
                <c:pt idx="28">
                  <c:v>124.90587412121414</c:v>
                </c:pt>
                <c:pt idx="29">
                  <c:v>125.71885516276281</c:v>
                </c:pt>
                <c:pt idx="30">
                  <c:v>126.75840469130091</c:v>
                </c:pt>
                <c:pt idx="31">
                  <c:v>127.29150701362741</c:v>
                </c:pt>
                <c:pt idx="32">
                  <c:v>128.23776363575638</c:v>
                </c:pt>
                <c:pt idx="33">
                  <c:v>128.81084863226027</c:v>
                </c:pt>
                <c:pt idx="34">
                  <c:v>129.43724386099507</c:v>
                </c:pt>
                <c:pt idx="35">
                  <c:v>130.4234831572997</c:v>
                </c:pt>
                <c:pt idx="36">
                  <c:v>131.30310198913799</c:v>
                </c:pt>
                <c:pt idx="37">
                  <c:v>132.43594442408278</c:v>
                </c:pt>
                <c:pt idx="38">
                  <c:v>133.79535534601672</c:v>
                </c:pt>
                <c:pt idx="39">
                  <c:v>135.56792056775404</c:v>
                </c:pt>
                <c:pt idx="40">
                  <c:v>136.7674007929898</c:v>
                </c:pt>
                <c:pt idx="41">
                  <c:v>138.07350148269083</c:v>
                </c:pt>
                <c:pt idx="42">
                  <c:v>139.32629194016022</c:v>
                </c:pt>
                <c:pt idx="43">
                  <c:v>140.9922366974329</c:v>
                </c:pt>
                <c:pt idx="44">
                  <c:v>141.01889181354738</c:v>
                </c:pt>
                <c:pt idx="45">
                  <c:v>141.4187185552943</c:v>
                </c:pt>
                <c:pt idx="46">
                  <c:v>141.73857994868891</c:v>
                </c:pt>
                <c:pt idx="47">
                  <c:v>142.55156099023756</c:v>
                </c:pt>
                <c:pt idx="48">
                  <c:v>142.65818145470297</c:v>
                </c:pt>
                <c:pt idx="49">
                  <c:v>143.33788691567176</c:v>
                </c:pt>
                <c:pt idx="50">
                  <c:v>144.31079865391663</c:v>
                </c:pt>
                <c:pt idx="51">
                  <c:v>145.24372771798878</c:v>
                </c:pt>
                <c:pt idx="52">
                  <c:v>146.09669143371198</c:v>
                </c:pt>
                <c:pt idx="53">
                  <c:v>147.64268816846032</c:v>
                </c:pt>
                <c:pt idx="54">
                  <c:v>148.92213374204547</c:v>
                </c:pt>
                <c:pt idx="55">
                  <c:v>150.33485489621071</c:v>
                </c:pt>
                <c:pt idx="56">
                  <c:v>150.84130210242247</c:v>
                </c:pt>
                <c:pt idx="57">
                  <c:v>151.41438709892381</c:v>
                </c:pt>
                <c:pt idx="58">
                  <c:v>151.90750674707627</c:v>
                </c:pt>
                <c:pt idx="59">
                  <c:v>152.98703894978973</c:v>
                </c:pt>
                <c:pt idx="60">
                  <c:v>153.90664045580249</c:v>
                </c:pt>
                <c:pt idx="61">
                  <c:v>155.14610335521274</c:v>
                </c:pt>
              </c:numCache>
            </c:numRef>
          </c:val>
        </c:ser>
        <c:ser>
          <c:idx val="3"/>
          <c:order val="3"/>
          <c:tx>
            <c:v>Pays Bas</c:v>
          </c:tx>
          <c:spPr>
            <a:ln>
              <a:solidFill>
                <a:srgbClr val="FF6600"/>
              </a:solidFill>
            </a:ln>
          </c:spPr>
          <c:marker>
            <c:symbol val="none"/>
          </c:marker>
          <c:cat>
            <c:numRef>
              <c:f>WPH!$A$78:$A$139</c:f>
              <c:numCache>
                <c:formatCode>mmm/yy</c:formatCode>
                <c:ptCount val="62"/>
                <c:pt idx="0">
                  <c:v>35125</c:v>
                </c:pt>
                <c:pt idx="1">
                  <c:v>35217</c:v>
                </c:pt>
                <c:pt idx="2">
                  <c:v>35309</c:v>
                </c:pt>
                <c:pt idx="3">
                  <c:v>35400</c:v>
                </c:pt>
                <c:pt idx="4">
                  <c:v>35490</c:v>
                </c:pt>
                <c:pt idx="5">
                  <c:v>35582</c:v>
                </c:pt>
                <c:pt idx="6">
                  <c:v>35674</c:v>
                </c:pt>
                <c:pt idx="7">
                  <c:v>35765</c:v>
                </c:pt>
                <c:pt idx="8">
                  <c:v>35855</c:v>
                </c:pt>
                <c:pt idx="9">
                  <c:v>35947</c:v>
                </c:pt>
                <c:pt idx="10">
                  <c:v>36039</c:v>
                </c:pt>
                <c:pt idx="11">
                  <c:v>36130</c:v>
                </c:pt>
                <c:pt idx="12">
                  <c:v>36220</c:v>
                </c:pt>
                <c:pt idx="13">
                  <c:v>36312</c:v>
                </c:pt>
                <c:pt idx="14">
                  <c:v>36404</c:v>
                </c:pt>
                <c:pt idx="15">
                  <c:v>36495</c:v>
                </c:pt>
                <c:pt idx="16">
                  <c:v>36586</c:v>
                </c:pt>
                <c:pt idx="17">
                  <c:v>36678</c:v>
                </c:pt>
                <c:pt idx="18">
                  <c:v>36770</c:v>
                </c:pt>
                <c:pt idx="19">
                  <c:v>36861</c:v>
                </c:pt>
                <c:pt idx="20">
                  <c:v>36951</c:v>
                </c:pt>
                <c:pt idx="21">
                  <c:v>37043</c:v>
                </c:pt>
                <c:pt idx="22">
                  <c:v>37135</c:v>
                </c:pt>
                <c:pt idx="23">
                  <c:v>37226</c:v>
                </c:pt>
                <c:pt idx="24">
                  <c:v>37316</c:v>
                </c:pt>
                <c:pt idx="25">
                  <c:v>37408</c:v>
                </c:pt>
                <c:pt idx="26">
                  <c:v>37500</c:v>
                </c:pt>
                <c:pt idx="27">
                  <c:v>37591</c:v>
                </c:pt>
                <c:pt idx="28">
                  <c:v>37681</c:v>
                </c:pt>
                <c:pt idx="29">
                  <c:v>37773</c:v>
                </c:pt>
                <c:pt idx="30">
                  <c:v>37865</c:v>
                </c:pt>
                <c:pt idx="31">
                  <c:v>37956</c:v>
                </c:pt>
                <c:pt idx="32">
                  <c:v>38047</c:v>
                </c:pt>
                <c:pt idx="33">
                  <c:v>38139</c:v>
                </c:pt>
                <c:pt idx="34">
                  <c:v>38231</c:v>
                </c:pt>
                <c:pt idx="35">
                  <c:v>38322</c:v>
                </c:pt>
                <c:pt idx="36">
                  <c:v>38412</c:v>
                </c:pt>
                <c:pt idx="37">
                  <c:v>38504</c:v>
                </c:pt>
                <c:pt idx="38">
                  <c:v>38596</c:v>
                </c:pt>
                <c:pt idx="39">
                  <c:v>38687</c:v>
                </c:pt>
                <c:pt idx="40">
                  <c:v>38777</c:v>
                </c:pt>
                <c:pt idx="41">
                  <c:v>38869</c:v>
                </c:pt>
                <c:pt idx="42">
                  <c:v>38961</c:v>
                </c:pt>
                <c:pt idx="43">
                  <c:v>39052</c:v>
                </c:pt>
                <c:pt idx="44">
                  <c:v>39142</c:v>
                </c:pt>
                <c:pt idx="45">
                  <c:v>39234</c:v>
                </c:pt>
                <c:pt idx="46">
                  <c:v>39326</c:v>
                </c:pt>
                <c:pt idx="47">
                  <c:v>39417</c:v>
                </c:pt>
                <c:pt idx="48">
                  <c:v>39508</c:v>
                </c:pt>
                <c:pt idx="49">
                  <c:v>39600</c:v>
                </c:pt>
                <c:pt idx="50">
                  <c:v>39692</c:v>
                </c:pt>
                <c:pt idx="51">
                  <c:v>39783</c:v>
                </c:pt>
                <c:pt idx="52">
                  <c:v>39873</c:v>
                </c:pt>
                <c:pt idx="53">
                  <c:v>39965</c:v>
                </c:pt>
                <c:pt idx="54">
                  <c:v>40057</c:v>
                </c:pt>
                <c:pt idx="55">
                  <c:v>40148</c:v>
                </c:pt>
                <c:pt idx="56">
                  <c:v>40238</c:v>
                </c:pt>
                <c:pt idx="57">
                  <c:v>40330</c:v>
                </c:pt>
                <c:pt idx="58">
                  <c:v>40422</c:v>
                </c:pt>
                <c:pt idx="59">
                  <c:v>40513</c:v>
                </c:pt>
                <c:pt idx="60">
                  <c:v>40603</c:v>
                </c:pt>
                <c:pt idx="61">
                  <c:v>40695</c:v>
                </c:pt>
              </c:numCache>
            </c:numRef>
          </c:cat>
          <c:val>
            <c:numRef>
              <c:f>WPH!$Q$78:$Q$139</c:f>
              <c:numCache>
                <c:formatCode>0.0</c:formatCode>
                <c:ptCount val="62"/>
                <c:pt idx="0">
                  <c:v>98.18743157465704</c:v>
                </c:pt>
                <c:pt idx="1">
                  <c:v>100.95651898990798</c:v>
                </c:pt>
                <c:pt idx="2">
                  <c:v>100.47876827944131</c:v>
                </c:pt>
                <c:pt idx="3">
                  <c:v>100.37728115599315</c:v>
                </c:pt>
                <c:pt idx="4">
                  <c:v>101.80166831944985</c:v>
                </c:pt>
                <c:pt idx="5">
                  <c:v>100.97490865977392</c:v>
                </c:pt>
                <c:pt idx="6">
                  <c:v>103.09816912919572</c:v>
                </c:pt>
                <c:pt idx="7">
                  <c:v>104.73818012719934</c:v>
                </c:pt>
                <c:pt idx="8">
                  <c:v>105.36192376653402</c:v>
                </c:pt>
                <c:pt idx="9">
                  <c:v>107.42405700460191</c:v>
                </c:pt>
                <c:pt idx="10">
                  <c:v>108.11457094872691</c:v>
                </c:pt>
                <c:pt idx="11">
                  <c:v>109.87736266970262</c:v>
                </c:pt>
                <c:pt idx="12">
                  <c:v>111.14609633087331</c:v>
                </c:pt>
                <c:pt idx="13">
                  <c:v>111.98155138858961</c:v>
                </c:pt>
                <c:pt idx="14">
                  <c:v>112.34809872692041</c:v>
                </c:pt>
                <c:pt idx="15">
                  <c:v>112.71292791423002</c:v>
                </c:pt>
                <c:pt idx="16">
                  <c:v>114.51111809513642</c:v>
                </c:pt>
                <c:pt idx="17">
                  <c:v>116.03687307869248</c:v>
                </c:pt>
                <c:pt idx="18">
                  <c:v>119.1209611238621</c:v>
                </c:pt>
                <c:pt idx="19">
                  <c:v>121.46407016074299</c:v>
                </c:pt>
                <c:pt idx="20">
                  <c:v>122.15170733851704</c:v>
                </c:pt>
                <c:pt idx="21">
                  <c:v>123.95151090005756</c:v>
                </c:pt>
                <c:pt idx="22">
                  <c:v>125.77309512619414</c:v>
                </c:pt>
                <c:pt idx="23">
                  <c:v>126.33302770856891</c:v>
                </c:pt>
                <c:pt idx="24">
                  <c:v>129.11215169879597</c:v>
                </c:pt>
                <c:pt idx="25">
                  <c:v>129.70139148673601</c:v>
                </c:pt>
                <c:pt idx="26">
                  <c:v>130.84877051601813</c:v>
                </c:pt>
                <c:pt idx="27">
                  <c:v>132.46887862807893</c:v>
                </c:pt>
                <c:pt idx="28">
                  <c:v>133.31009738487856</c:v>
                </c:pt>
                <c:pt idx="29">
                  <c:v>134.94118727294122</c:v>
                </c:pt>
                <c:pt idx="30">
                  <c:v>136.13845967048664</c:v>
                </c:pt>
                <c:pt idx="31">
                  <c:v>138.38843544740672</c:v>
                </c:pt>
                <c:pt idx="32">
                  <c:v>139.11016032202662</c:v>
                </c:pt>
                <c:pt idx="33">
                  <c:v>141.82361601222783</c:v>
                </c:pt>
                <c:pt idx="34">
                  <c:v>141.22293636474384</c:v>
                </c:pt>
                <c:pt idx="35">
                  <c:v>140.63544998266786</c:v>
                </c:pt>
                <c:pt idx="36">
                  <c:v>142.58381248515448</c:v>
                </c:pt>
                <c:pt idx="37">
                  <c:v>140.78565448135342</c:v>
                </c:pt>
                <c:pt idx="38">
                  <c:v>142.70826631474</c:v>
                </c:pt>
                <c:pt idx="39">
                  <c:v>143.60449209987797</c:v>
                </c:pt>
                <c:pt idx="40">
                  <c:v>143.49990931826457</c:v>
                </c:pt>
                <c:pt idx="41">
                  <c:v>146.45637950093413</c:v>
                </c:pt>
                <c:pt idx="42">
                  <c:v>147.15644472783168</c:v>
                </c:pt>
                <c:pt idx="43">
                  <c:v>148.56938062381752</c:v>
                </c:pt>
                <c:pt idx="44">
                  <c:v>149.64155370564197</c:v>
                </c:pt>
                <c:pt idx="45">
                  <c:v>150.46863191349138</c:v>
                </c:pt>
                <c:pt idx="46">
                  <c:v>151.78640594751681</c:v>
                </c:pt>
                <c:pt idx="47">
                  <c:v>153.31810912015752</c:v>
                </c:pt>
                <c:pt idx="48">
                  <c:v>154.09765373670709</c:v>
                </c:pt>
                <c:pt idx="49">
                  <c:v>154.29353423007592</c:v>
                </c:pt>
                <c:pt idx="50">
                  <c:v>156.42369461195696</c:v>
                </c:pt>
                <c:pt idx="51">
                  <c:v>157.6726912079659</c:v>
                </c:pt>
                <c:pt idx="52">
                  <c:v>159.22382757917092</c:v>
                </c:pt>
                <c:pt idx="53">
                  <c:v>159.98952810885183</c:v>
                </c:pt>
                <c:pt idx="54">
                  <c:v>160.05104788143606</c:v>
                </c:pt>
                <c:pt idx="55">
                  <c:v>160.43089944870704</c:v>
                </c:pt>
                <c:pt idx="56">
                  <c:v>160.9745219970815</c:v>
                </c:pt>
                <c:pt idx="57">
                  <c:v>162.62147139991049</c:v>
                </c:pt>
                <c:pt idx="58">
                  <c:v>162.1695768880532</c:v>
                </c:pt>
                <c:pt idx="59">
                  <c:v>162.51757547485437</c:v>
                </c:pt>
                <c:pt idx="60">
                  <c:v>162.91150967507357</c:v>
                </c:pt>
                <c:pt idx="61">
                  <c:v>163.44370181297404</c:v>
                </c:pt>
              </c:numCache>
            </c:numRef>
          </c:val>
        </c:ser>
        <c:marker val="1"/>
        <c:axId val="98788096"/>
        <c:axId val="98789632"/>
      </c:lineChart>
      <c:dateAx>
        <c:axId val="98788096"/>
        <c:scaling>
          <c:orientation val="minMax"/>
        </c:scaling>
        <c:axPos val="b"/>
        <c:majorGridlines>
          <c:spPr>
            <a:ln>
              <a:prstDash val="sysDot"/>
            </a:ln>
          </c:spPr>
        </c:majorGridlines>
        <c:numFmt formatCode="yyyy" sourceLinked="0"/>
        <c:tickLblPos val="nextTo"/>
        <c:crossAx val="98789632"/>
        <c:crosses val="autoZero"/>
        <c:auto val="1"/>
        <c:lblOffset val="100"/>
        <c:majorUnit val="12"/>
        <c:majorTimeUnit val="months"/>
      </c:dateAx>
      <c:valAx>
        <c:axId val="98789632"/>
        <c:scaling>
          <c:orientation val="minMax"/>
          <c:min val="80"/>
        </c:scaling>
        <c:axPos val="l"/>
        <c:majorGridlines>
          <c:spPr>
            <a:ln>
              <a:prstDash val="sysDot"/>
            </a:ln>
          </c:spPr>
        </c:majorGridlines>
        <c:numFmt formatCode="0" sourceLinked="0"/>
        <c:tickLblPos val="nextTo"/>
        <c:crossAx val="98788096"/>
        <c:crosses val="autoZero"/>
        <c:crossBetween val="between"/>
      </c:valAx>
      <c:spPr>
        <a:solidFill>
          <a:srgbClr val="FFFFFF"/>
        </a:solidFill>
      </c:spPr>
    </c:plotArea>
    <c:legend>
      <c:legendPos val="b"/>
    </c:legend>
    <c:plotVisOnly val="1"/>
  </c:chart>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defRPr sz="1400" b="0"/>
            </a:pPr>
            <a:r>
              <a:rPr lang="nl-BE" sz="1400" b="0" smtClean="0"/>
              <a:t>Reëel uurloon per werknemer, indexcijfer, 1996=100</a:t>
            </a:r>
            <a:endParaRPr lang="nl-BE" sz="1400" b="0"/>
          </a:p>
        </c:rich>
      </c:tx>
    </c:title>
    <c:plotArea>
      <c:layout>
        <c:manualLayout>
          <c:layoutTarget val="inner"/>
          <c:xMode val="edge"/>
          <c:yMode val="edge"/>
          <c:x val="0.10477403427010221"/>
          <c:y val="0.14808439373257073"/>
          <c:w val="0.8525327788711925"/>
          <c:h val="0.65182975474015004"/>
        </c:manualLayout>
      </c:layout>
      <c:lineChart>
        <c:grouping val="standard"/>
        <c:ser>
          <c:idx val="0"/>
          <c:order val="0"/>
          <c:tx>
            <c:strRef>
              <c:f>real_wph!$C$1</c:f>
              <c:strCache>
                <c:ptCount val="1"/>
                <c:pt idx="0">
                  <c:v>Belgique</c:v>
                </c:pt>
              </c:strCache>
            </c:strRef>
          </c:tx>
          <c:spPr>
            <a:ln>
              <a:solidFill>
                <a:srgbClr val="C00000"/>
              </a:solidFill>
            </a:ln>
          </c:spPr>
          <c:marker>
            <c:symbol val="none"/>
          </c:marker>
          <c:cat>
            <c:numRef>
              <c:f>real_wph!$A$2:$A$67</c:f>
              <c:numCache>
                <c:formatCode>mmm\-yy</c:formatCode>
                <c:ptCount val="66"/>
                <c:pt idx="0">
                  <c:v>34759</c:v>
                </c:pt>
                <c:pt idx="1">
                  <c:v>34851</c:v>
                </c:pt>
                <c:pt idx="2">
                  <c:v>34943</c:v>
                </c:pt>
                <c:pt idx="3">
                  <c:v>35034</c:v>
                </c:pt>
                <c:pt idx="4">
                  <c:v>35125</c:v>
                </c:pt>
                <c:pt idx="5">
                  <c:v>35217</c:v>
                </c:pt>
                <c:pt idx="6">
                  <c:v>35309</c:v>
                </c:pt>
                <c:pt idx="7">
                  <c:v>35400</c:v>
                </c:pt>
                <c:pt idx="8">
                  <c:v>35490</c:v>
                </c:pt>
                <c:pt idx="9">
                  <c:v>35582</c:v>
                </c:pt>
                <c:pt idx="10">
                  <c:v>35674</c:v>
                </c:pt>
                <c:pt idx="11">
                  <c:v>35765</c:v>
                </c:pt>
                <c:pt idx="12">
                  <c:v>35855</c:v>
                </c:pt>
                <c:pt idx="13">
                  <c:v>35947</c:v>
                </c:pt>
                <c:pt idx="14">
                  <c:v>36039</c:v>
                </c:pt>
                <c:pt idx="15">
                  <c:v>36130</c:v>
                </c:pt>
                <c:pt idx="16">
                  <c:v>36220</c:v>
                </c:pt>
                <c:pt idx="17">
                  <c:v>36312</c:v>
                </c:pt>
                <c:pt idx="18">
                  <c:v>36404</c:v>
                </c:pt>
                <c:pt idx="19">
                  <c:v>36495</c:v>
                </c:pt>
                <c:pt idx="20">
                  <c:v>36586</c:v>
                </c:pt>
                <c:pt idx="21">
                  <c:v>36678</c:v>
                </c:pt>
                <c:pt idx="22">
                  <c:v>36770</c:v>
                </c:pt>
                <c:pt idx="23">
                  <c:v>36861</c:v>
                </c:pt>
                <c:pt idx="24">
                  <c:v>36951</c:v>
                </c:pt>
                <c:pt idx="25">
                  <c:v>37043</c:v>
                </c:pt>
                <c:pt idx="26">
                  <c:v>37135</c:v>
                </c:pt>
                <c:pt idx="27">
                  <c:v>37226</c:v>
                </c:pt>
                <c:pt idx="28">
                  <c:v>37316</c:v>
                </c:pt>
                <c:pt idx="29">
                  <c:v>37408</c:v>
                </c:pt>
                <c:pt idx="30">
                  <c:v>37500</c:v>
                </c:pt>
                <c:pt idx="31">
                  <c:v>37591</c:v>
                </c:pt>
                <c:pt idx="32">
                  <c:v>37681</c:v>
                </c:pt>
                <c:pt idx="33">
                  <c:v>37773</c:v>
                </c:pt>
                <c:pt idx="34">
                  <c:v>37865</c:v>
                </c:pt>
                <c:pt idx="35">
                  <c:v>37956</c:v>
                </c:pt>
                <c:pt idx="36">
                  <c:v>38047</c:v>
                </c:pt>
                <c:pt idx="37">
                  <c:v>38139</c:v>
                </c:pt>
                <c:pt idx="38">
                  <c:v>38231</c:v>
                </c:pt>
                <c:pt idx="39">
                  <c:v>38322</c:v>
                </c:pt>
                <c:pt idx="40">
                  <c:v>38412</c:v>
                </c:pt>
                <c:pt idx="41">
                  <c:v>38504</c:v>
                </c:pt>
                <c:pt idx="42">
                  <c:v>38596</c:v>
                </c:pt>
                <c:pt idx="43">
                  <c:v>38687</c:v>
                </c:pt>
                <c:pt idx="44">
                  <c:v>38777</c:v>
                </c:pt>
                <c:pt idx="45">
                  <c:v>38869</c:v>
                </c:pt>
                <c:pt idx="46">
                  <c:v>38961</c:v>
                </c:pt>
                <c:pt idx="47">
                  <c:v>39052</c:v>
                </c:pt>
                <c:pt idx="48">
                  <c:v>39142</c:v>
                </c:pt>
                <c:pt idx="49">
                  <c:v>39234</c:v>
                </c:pt>
                <c:pt idx="50">
                  <c:v>39326</c:v>
                </c:pt>
                <c:pt idx="51">
                  <c:v>39417</c:v>
                </c:pt>
                <c:pt idx="52">
                  <c:v>39508</c:v>
                </c:pt>
                <c:pt idx="53">
                  <c:v>39600</c:v>
                </c:pt>
                <c:pt idx="54">
                  <c:v>39692</c:v>
                </c:pt>
                <c:pt idx="55">
                  <c:v>39783</c:v>
                </c:pt>
                <c:pt idx="56">
                  <c:v>39873</c:v>
                </c:pt>
                <c:pt idx="57">
                  <c:v>39965</c:v>
                </c:pt>
                <c:pt idx="58">
                  <c:v>40057</c:v>
                </c:pt>
                <c:pt idx="59">
                  <c:v>40148</c:v>
                </c:pt>
                <c:pt idx="60">
                  <c:v>40238</c:v>
                </c:pt>
                <c:pt idx="61">
                  <c:v>40330</c:v>
                </c:pt>
                <c:pt idx="62">
                  <c:v>40422</c:v>
                </c:pt>
                <c:pt idx="63">
                  <c:v>40513</c:v>
                </c:pt>
                <c:pt idx="64">
                  <c:v>40603</c:v>
                </c:pt>
                <c:pt idx="65">
                  <c:v>40695</c:v>
                </c:pt>
              </c:numCache>
            </c:numRef>
          </c:cat>
          <c:val>
            <c:numRef>
              <c:f>real_wph!$C$2:$C$67</c:f>
              <c:numCache>
                <c:formatCode>General</c:formatCode>
                <c:ptCount val="66"/>
                <c:pt idx="0">
                  <c:v>99.10123404773833</c:v>
                </c:pt>
                <c:pt idx="1">
                  <c:v>99.292545840135944</c:v>
                </c:pt>
                <c:pt idx="2">
                  <c:v>99.513572447973232</c:v>
                </c:pt>
                <c:pt idx="3">
                  <c:v>101.42272678801119</c:v>
                </c:pt>
                <c:pt idx="4">
                  <c:v>99.520380434785167</c:v>
                </c:pt>
                <c:pt idx="5">
                  <c:v>99.884333790515683</c:v>
                </c:pt>
                <c:pt idx="6">
                  <c:v>100.27691371416481</c:v>
                </c:pt>
                <c:pt idx="7">
                  <c:v>100.31252893486905</c:v>
                </c:pt>
                <c:pt idx="8">
                  <c:v>100.86453210282242</c:v>
                </c:pt>
                <c:pt idx="9">
                  <c:v>101.57347593903856</c:v>
                </c:pt>
                <c:pt idx="10">
                  <c:v>101.20912879049794</c:v>
                </c:pt>
                <c:pt idx="11">
                  <c:v>101.24729961079994</c:v>
                </c:pt>
                <c:pt idx="12">
                  <c:v>101.68501731132073</c:v>
                </c:pt>
                <c:pt idx="13">
                  <c:v>101.37486673591998</c:v>
                </c:pt>
                <c:pt idx="14">
                  <c:v>102.0143701064499</c:v>
                </c:pt>
                <c:pt idx="15">
                  <c:v>102.58690525878355</c:v>
                </c:pt>
                <c:pt idx="16">
                  <c:v>103.27272981540455</c:v>
                </c:pt>
                <c:pt idx="17">
                  <c:v>103.86495395131604</c:v>
                </c:pt>
                <c:pt idx="18">
                  <c:v>104.45879964630859</c:v>
                </c:pt>
                <c:pt idx="19">
                  <c:v>104.5562167300659</c:v>
                </c:pt>
                <c:pt idx="20">
                  <c:v>104.01380053858779</c:v>
                </c:pt>
                <c:pt idx="21">
                  <c:v>102.53944998162622</c:v>
                </c:pt>
                <c:pt idx="22">
                  <c:v>102.08920440360106</c:v>
                </c:pt>
                <c:pt idx="23">
                  <c:v>102.25626043373592</c:v>
                </c:pt>
                <c:pt idx="24">
                  <c:v>103.42564944354532</c:v>
                </c:pt>
                <c:pt idx="25">
                  <c:v>103.50590912653263</c:v>
                </c:pt>
                <c:pt idx="26">
                  <c:v>104.5819682479307</c:v>
                </c:pt>
                <c:pt idx="27">
                  <c:v>105.71223581327865</c:v>
                </c:pt>
                <c:pt idx="28">
                  <c:v>106.43650818145395</c:v>
                </c:pt>
                <c:pt idx="29">
                  <c:v>107.31814211594298</c:v>
                </c:pt>
                <c:pt idx="30">
                  <c:v>107.23237283499739</c:v>
                </c:pt>
                <c:pt idx="31">
                  <c:v>107.65313732235386</c:v>
                </c:pt>
                <c:pt idx="32">
                  <c:v>107.04109073343037</c:v>
                </c:pt>
                <c:pt idx="33">
                  <c:v>107.73073526690975</c:v>
                </c:pt>
                <c:pt idx="34">
                  <c:v>107.90662614413642</c:v>
                </c:pt>
                <c:pt idx="35">
                  <c:v>107.93923780033833</c:v>
                </c:pt>
                <c:pt idx="36">
                  <c:v>107.84728630836379</c:v>
                </c:pt>
                <c:pt idx="37">
                  <c:v>107.03857829939501</c:v>
                </c:pt>
                <c:pt idx="38">
                  <c:v>106.95370953912418</c:v>
                </c:pt>
                <c:pt idx="39">
                  <c:v>107.31367002079234</c:v>
                </c:pt>
                <c:pt idx="40">
                  <c:v>106.38792398419923</c:v>
                </c:pt>
                <c:pt idx="41">
                  <c:v>106.68123256327648</c:v>
                </c:pt>
                <c:pt idx="42">
                  <c:v>107.12599875297346</c:v>
                </c:pt>
                <c:pt idx="43">
                  <c:v>107.24585900767488</c:v>
                </c:pt>
                <c:pt idx="44">
                  <c:v>107.73052935089022</c:v>
                </c:pt>
                <c:pt idx="45">
                  <c:v>107.75259493661945</c:v>
                </c:pt>
                <c:pt idx="46">
                  <c:v>107.52292148055425</c:v>
                </c:pt>
                <c:pt idx="47">
                  <c:v>108.23747836667035</c:v>
                </c:pt>
                <c:pt idx="48">
                  <c:v>108.85915370151532</c:v>
                </c:pt>
                <c:pt idx="49">
                  <c:v>109.82563374644855</c:v>
                </c:pt>
                <c:pt idx="50">
                  <c:v>109.31146590329872</c:v>
                </c:pt>
                <c:pt idx="51">
                  <c:v>108.67698899476534</c:v>
                </c:pt>
                <c:pt idx="52">
                  <c:v>108.38485395912042</c:v>
                </c:pt>
                <c:pt idx="53">
                  <c:v>107.91146324714182</c:v>
                </c:pt>
                <c:pt idx="54">
                  <c:v>107.91754125680396</c:v>
                </c:pt>
                <c:pt idx="55">
                  <c:v>109.84198531524369</c:v>
                </c:pt>
                <c:pt idx="56">
                  <c:v>110.50571905043255</c:v>
                </c:pt>
                <c:pt idx="57">
                  <c:v>111.4833521161765</c:v>
                </c:pt>
                <c:pt idx="58">
                  <c:v>112.15074481065272</c:v>
                </c:pt>
                <c:pt idx="59">
                  <c:v>111.83847469639935</c:v>
                </c:pt>
                <c:pt idx="60">
                  <c:v>110.31310820978955</c:v>
                </c:pt>
                <c:pt idx="61">
                  <c:v>109.96616516124978</c:v>
                </c:pt>
                <c:pt idx="62">
                  <c:v>110.29751571215056</c:v>
                </c:pt>
                <c:pt idx="63">
                  <c:v>110.26225376196133</c:v>
                </c:pt>
                <c:pt idx="64">
                  <c:v>109.20597427266546</c:v>
                </c:pt>
                <c:pt idx="65">
                  <c:v>108.92156012339481</c:v>
                </c:pt>
              </c:numCache>
            </c:numRef>
          </c:val>
        </c:ser>
        <c:ser>
          <c:idx val="2"/>
          <c:order val="1"/>
          <c:tx>
            <c:strRef>
              <c:f>real_wph!$E$1</c:f>
              <c:strCache>
                <c:ptCount val="1"/>
                <c:pt idx="0">
                  <c:v>Allemagne</c:v>
                </c:pt>
              </c:strCache>
            </c:strRef>
          </c:tx>
          <c:spPr>
            <a:ln>
              <a:solidFill>
                <a:srgbClr val="92D050"/>
              </a:solidFill>
            </a:ln>
          </c:spPr>
          <c:marker>
            <c:symbol val="none"/>
          </c:marker>
          <c:cat>
            <c:numRef>
              <c:f>real_wph!$A$2:$A$67</c:f>
              <c:numCache>
                <c:formatCode>mmm\-yy</c:formatCode>
                <c:ptCount val="66"/>
                <c:pt idx="0">
                  <c:v>34759</c:v>
                </c:pt>
                <c:pt idx="1">
                  <c:v>34851</c:v>
                </c:pt>
                <c:pt idx="2">
                  <c:v>34943</c:v>
                </c:pt>
                <c:pt idx="3">
                  <c:v>35034</c:v>
                </c:pt>
                <c:pt idx="4">
                  <c:v>35125</c:v>
                </c:pt>
                <c:pt idx="5">
                  <c:v>35217</c:v>
                </c:pt>
                <c:pt idx="6">
                  <c:v>35309</c:v>
                </c:pt>
                <c:pt idx="7">
                  <c:v>35400</c:v>
                </c:pt>
                <c:pt idx="8">
                  <c:v>35490</c:v>
                </c:pt>
                <c:pt idx="9">
                  <c:v>35582</c:v>
                </c:pt>
                <c:pt idx="10">
                  <c:v>35674</c:v>
                </c:pt>
                <c:pt idx="11">
                  <c:v>35765</c:v>
                </c:pt>
                <c:pt idx="12">
                  <c:v>35855</c:v>
                </c:pt>
                <c:pt idx="13">
                  <c:v>35947</c:v>
                </c:pt>
                <c:pt idx="14">
                  <c:v>36039</c:v>
                </c:pt>
                <c:pt idx="15">
                  <c:v>36130</c:v>
                </c:pt>
                <c:pt idx="16">
                  <c:v>36220</c:v>
                </c:pt>
                <c:pt idx="17">
                  <c:v>36312</c:v>
                </c:pt>
                <c:pt idx="18">
                  <c:v>36404</c:v>
                </c:pt>
                <c:pt idx="19">
                  <c:v>36495</c:v>
                </c:pt>
                <c:pt idx="20">
                  <c:v>36586</c:v>
                </c:pt>
                <c:pt idx="21">
                  <c:v>36678</c:v>
                </c:pt>
                <c:pt idx="22">
                  <c:v>36770</c:v>
                </c:pt>
                <c:pt idx="23">
                  <c:v>36861</c:v>
                </c:pt>
                <c:pt idx="24">
                  <c:v>36951</c:v>
                </c:pt>
                <c:pt idx="25">
                  <c:v>37043</c:v>
                </c:pt>
                <c:pt idx="26">
                  <c:v>37135</c:v>
                </c:pt>
                <c:pt idx="27">
                  <c:v>37226</c:v>
                </c:pt>
                <c:pt idx="28">
                  <c:v>37316</c:v>
                </c:pt>
                <c:pt idx="29">
                  <c:v>37408</c:v>
                </c:pt>
                <c:pt idx="30">
                  <c:v>37500</c:v>
                </c:pt>
                <c:pt idx="31">
                  <c:v>37591</c:v>
                </c:pt>
                <c:pt idx="32">
                  <c:v>37681</c:v>
                </c:pt>
                <c:pt idx="33">
                  <c:v>37773</c:v>
                </c:pt>
                <c:pt idx="34">
                  <c:v>37865</c:v>
                </c:pt>
                <c:pt idx="35">
                  <c:v>37956</c:v>
                </c:pt>
                <c:pt idx="36">
                  <c:v>38047</c:v>
                </c:pt>
                <c:pt idx="37">
                  <c:v>38139</c:v>
                </c:pt>
                <c:pt idx="38">
                  <c:v>38231</c:v>
                </c:pt>
                <c:pt idx="39">
                  <c:v>38322</c:v>
                </c:pt>
                <c:pt idx="40">
                  <c:v>38412</c:v>
                </c:pt>
                <c:pt idx="41">
                  <c:v>38504</c:v>
                </c:pt>
                <c:pt idx="42">
                  <c:v>38596</c:v>
                </c:pt>
                <c:pt idx="43">
                  <c:v>38687</c:v>
                </c:pt>
                <c:pt idx="44">
                  <c:v>38777</c:v>
                </c:pt>
                <c:pt idx="45">
                  <c:v>38869</c:v>
                </c:pt>
                <c:pt idx="46">
                  <c:v>38961</c:v>
                </c:pt>
                <c:pt idx="47">
                  <c:v>39052</c:v>
                </c:pt>
                <c:pt idx="48">
                  <c:v>39142</c:v>
                </c:pt>
                <c:pt idx="49">
                  <c:v>39234</c:v>
                </c:pt>
                <c:pt idx="50">
                  <c:v>39326</c:v>
                </c:pt>
                <c:pt idx="51">
                  <c:v>39417</c:v>
                </c:pt>
                <c:pt idx="52">
                  <c:v>39508</c:v>
                </c:pt>
                <c:pt idx="53">
                  <c:v>39600</c:v>
                </c:pt>
                <c:pt idx="54">
                  <c:v>39692</c:v>
                </c:pt>
                <c:pt idx="55">
                  <c:v>39783</c:v>
                </c:pt>
                <c:pt idx="56">
                  <c:v>39873</c:v>
                </c:pt>
                <c:pt idx="57">
                  <c:v>39965</c:v>
                </c:pt>
                <c:pt idx="58">
                  <c:v>40057</c:v>
                </c:pt>
                <c:pt idx="59">
                  <c:v>40148</c:v>
                </c:pt>
                <c:pt idx="60">
                  <c:v>40238</c:v>
                </c:pt>
                <c:pt idx="61">
                  <c:v>40330</c:v>
                </c:pt>
                <c:pt idx="62">
                  <c:v>40422</c:v>
                </c:pt>
                <c:pt idx="63">
                  <c:v>40513</c:v>
                </c:pt>
                <c:pt idx="64">
                  <c:v>40603</c:v>
                </c:pt>
                <c:pt idx="65">
                  <c:v>40695</c:v>
                </c:pt>
              </c:numCache>
            </c:numRef>
          </c:cat>
          <c:val>
            <c:numRef>
              <c:f>real_wph!$E$2:$E$67</c:f>
              <c:numCache>
                <c:formatCode>General</c:formatCode>
                <c:ptCount val="66"/>
                <c:pt idx="0">
                  <c:v>97.451276229979527</c:v>
                </c:pt>
                <c:pt idx="1">
                  <c:v>98.890960265909044</c:v>
                </c:pt>
                <c:pt idx="2">
                  <c:v>99.16865396952474</c:v>
                </c:pt>
                <c:pt idx="3">
                  <c:v>99.566965808787373</c:v>
                </c:pt>
                <c:pt idx="4">
                  <c:v>100.59842901796759</c:v>
                </c:pt>
                <c:pt idx="5">
                  <c:v>99.322982071352158</c:v>
                </c:pt>
                <c:pt idx="6">
                  <c:v>99.785079036295258</c:v>
                </c:pt>
                <c:pt idx="7">
                  <c:v>100.29392915971682</c:v>
                </c:pt>
                <c:pt idx="8">
                  <c:v>100.95504828201034</c:v>
                </c:pt>
                <c:pt idx="9">
                  <c:v>99.030571721020479</c:v>
                </c:pt>
                <c:pt idx="10">
                  <c:v>99.076269772223981</c:v>
                </c:pt>
                <c:pt idx="11">
                  <c:v>99.609637082990858</c:v>
                </c:pt>
                <c:pt idx="12">
                  <c:v>100.33645381097071</c:v>
                </c:pt>
                <c:pt idx="13">
                  <c:v>100.62712565027921</c:v>
                </c:pt>
                <c:pt idx="14">
                  <c:v>100.82545538772735</c:v>
                </c:pt>
                <c:pt idx="15">
                  <c:v>101.06853475476251</c:v>
                </c:pt>
                <c:pt idx="16">
                  <c:v>101.55618845229525</c:v>
                </c:pt>
                <c:pt idx="17">
                  <c:v>102.21645039036046</c:v>
                </c:pt>
                <c:pt idx="18">
                  <c:v>101.79615588527432</c:v>
                </c:pt>
                <c:pt idx="19">
                  <c:v>101.42172890479793</c:v>
                </c:pt>
                <c:pt idx="20">
                  <c:v>102.32559485349178</c:v>
                </c:pt>
                <c:pt idx="21">
                  <c:v>103.16289830107974</c:v>
                </c:pt>
                <c:pt idx="22">
                  <c:v>103.93283538484539</c:v>
                </c:pt>
                <c:pt idx="23">
                  <c:v>103.80629183359579</c:v>
                </c:pt>
                <c:pt idx="24">
                  <c:v>103.98361842083852</c:v>
                </c:pt>
                <c:pt idx="25">
                  <c:v>103.61136617964227</c:v>
                </c:pt>
                <c:pt idx="26">
                  <c:v>103.88292262864262</c:v>
                </c:pt>
                <c:pt idx="27">
                  <c:v>105.08701537997653</c:v>
                </c:pt>
                <c:pt idx="28">
                  <c:v>104.52412648249799</c:v>
                </c:pt>
                <c:pt idx="29">
                  <c:v>103.95524900517381</c:v>
                </c:pt>
                <c:pt idx="30">
                  <c:v>104.81887641317815</c:v>
                </c:pt>
                <c:pt idx="31">
                  <c:v>105.64547641366883</c:v>
                </c:pt>
                <c:pt idx="32">
                  <c:v>104.99250044915162</c:v>
                </c:pt>
                <c:pt idx="33">
                  <c:v>105.45573264683235</c:v>
                </c:pt>
                <c:pt idx="34">
                  <c:v>105.84102139770343</c:v>
                </c:pt>
                <c:pt idx="35">
                  <c:v>105.86880549809837</c:v>
                </c:pt>
                <c:pt idx="36">
                  <c:v>105.36130131813785</c:v>
                </c:pt>
                <c:pt idx="37">
                  <c:v>105.10950095444998</c:v>
                </c:pt>
                <c:pt idx="38">
                  <c:v>104.33332118064541</c:v>
                </c:pt>
                <c:pt idx="39">
                  <c:v>103.45023018998569</c:v>
                </c:pt>
                <c:pt idx="40">
                  <c:v>104.29275959682315</c:v>
                </c:pt>
                <c:pt idx="41">
                  <c:v>102.74779341321162</c:v>
                </c:pt>
                <c:pt idx="42">
                  <c:v>102.20933660790475</c:v>
                </c:pt>
                <c:pt idx="43">
                  <c:v>101.42763275949135</c:v>
                </c:pt>
                <c:pt idx="44">
                  <c:v>102.22164230508587</c:v>
                </c:pt>
                <c:pt idx="45">
                  <c:v>101.84048861314858</c:v>
                </c:pt>
                <c:pt idx="46">
                  <c:v>102.15005656613855</c:v>
                </c:pt>
                <c:pt idx="47">
                  <c:v>101.40048367043933</c:v>
                </c:pt>
                <c:pt idx="48">
                  <c:v>100.45926815637716</c:v>
                </c:pt>
                <c:pt idx="49">
                  <c:v>100.51036337149216</c:v>
                </c:pt>
                <c:pt idx="50">
                  <c:v>100.37191423855701</c:v>
                </c:pt>
                <c:pt idx="51">
                  <c:v>99.730313842482929</c:v>
                </c:pt>
                <c:pt idx="52">
                  <c:v>99.719245293699231</c:v>
                </c:pt>
                <c:pt idx="53">
                  <c:v>98.561304825418503</c:v>
                </c:pt>
                <c:pt idx="54">
                  <c:v>98.972350368716349</c:v>
                </c:pt>
                <c:pt idx="55">
                  <c:v>102.21711642456899</c:v>
                </c:pt>
                <c:pt idx="56">
                  <c:v>103.02852353647305</c:v>
                </c:pt>
                <c:pt idx="57">
                  <c:v>103.3048194207836</c:v>
                </c:pt>
                <c:pt idx="58">
                  <c:v>103.32324528380163</c:v>
                </c:pt>
                <c:pt idx="59">
                  <c:v>102.39065240915222</c:v>
                </c:pt>
                <c:pt idx="60">
                  <c:v>102.48256346626962</c:v>
                </c:pt>
                <c:pt idx="61">
                  <c:v>101.94446546490242</c:v>
                </c:pt>
                <c:pt idx="62">
                  <c:v>101.51369443634952</c:v>
                </c:pt>
                <c:pt idx="63">
                  <c:v>101.41333714550511</c:v>
                </c:pt>
                <c:pt idx="64">
                  <c:v>102.18170664725861</c:v>
                </c:pt>
                <c:pt idx="65">
                  <c:v>102.68534672891055</c:v>
                </c:pt>
              </c:numCache>
            </c:numRef>
          </c:val>
        </c:ser>
        <c:ser>
          <c:idx val="1"/>
          <c:order val="2"/>
          <c:tx>
            <c:strRef>
              <c:f>real_wph!$D$1</c:f>
              <c:strCache>
                <c:ptCount val="1"/>
                <c:pt idx="0">
                  <c:v>France</c:v>
                </c:pt>
              </c:strCache>
            </c:strRef>
          </c:tx>
          <c:spPr>
            <a:ln>
              <a:solidFill>
                <a:srgbClr val="7030A0"/>
              </a:solidFill>
            </a:ln>
          </c:spPr>
          <c:marker>
            <c:symbol val="none"/>
          </c:marker>
          <c:cat>
            <c:numRef>
              <c:f>real_wph!$A$2:$A$67</c:f>
              <c:numCache>
                <c:formatCode>mmm\-yy</c:formatCode>
                <c:ptCount val="66"/>
                <c:pt idx="0">
                  <c:v>34759</c:v>
                </c:pt>
                <c:pt idx="1">
                  <c:v>34851</c:v>
                </c:pt>
                <c:pt idx="2">
                  <c:v>34943</c:v>
                </c:pt>
                <c:pt idx="3">
                  <c:v>35034</c:v>
                </c:pt>
                <c:pt idx="4">
                  <c:v>35125</c:v>
                </c:pt>
                <c:pt idx="5">
                  <c:v>35217</c:v>
                </c:pt>
                <c:pt idx="6">
                  <c:v>35309</c:v>
                </c:pt>
                <c:pt idx="7">
                  <c:v>35400</c:v>
                </c:pt>
                <c:pt idx="8">
                  <c:v>35490</c:v>
                </c:pt>
                <c:pt idx="9">
                  <c:v>35582</c:v>
                </c:pt>
                <c:pt idx="10">
                  <c:v>35674</c:v>
                </c:pt>
                <c:pt idx="11">
                  <c:v>35765</c:v>
                </c:pt>
                <c:pt idx="12">
                  <c:v>35855</c:v>
                </c:pt>
                <c:pt idx="13">
                  <c:v>35947</c:v>
                </c:pt>
                <c:pt idx="14">
                  <c:v>36039</c:v>
                </c:pt>
                <c:pt idx="15">
                  <c:v>36130</c:v>
                </c:pt>
                <c:pt idx="16">
                  <c:v>36220</c:v>
                </c:pt>
                <c:pt idx="17">
                  <c:v>36312</c:v>
                </c:pt>
                <c:pt idx="18">
                  <c:v>36404</c:v>
                </c:pt>
                <c:pt idx="19">
                  <c:v>36495</c:v>
                </c:pt>
                <c:pt idx="20">
                  <c:v>36586</c:v>
                </c:pt>
                <c:pt idx="21">
                  <c:v>36678</c:v>
                </c:pt>
                <c:pt idx="22">
                  <c:v>36770</c:v>
                </c:pt>
                <c:pt idx="23">
                  <c:v>36861</c:v>
                </c:pt>
                <c:pt idx="24">
                  <c:v>36951</c:v>
                </c:pt>
                <c:pt idx="25">
                  <c:v>37043</c:v>
                </c:pt>
                <c:pt idx="26">
                  <c:v>37135</c:v>
                </c:pt>
                <c:pt idx="27">
                  <c:v>37226</c:v>
                </c:pt>
                <c:pt idx="28">
                  <c:v>37316</c:v>
                </c:pt>
                <c:pt idx="29">
                  <c:v>37408</c:v>
                </c:pt>
                <c:pt idx="30">
                  <c:v>37500</c:v>
                </c:pt>
                <c:pt idx="31">
                  <c:v>37591</c:v>
                </c:pt>
                <c:pt idx="32">
                  <c:v>37681</c:v>
                </c:pt>
                <c:pt idx="33">
                  <c:v>37773</c:v>
                </c:pt>
                <c:pt idx="34">
                  <c:v>37865</c:v>
                </c:pt>
                <c:pt idx="35">
                  <c:v>37956</c:v>
                </c:pt>
                <c:pt idx="36">
                  <c:v>38047</c:v>
                </c:pt>
                <c:pt idx="37">
                  <c:v>38139</c:v>
                </c:pt>
                <c:pt idx="38">
                  <c:v>38231</c:v>
                </c:pt>
                <c:pt idx="39">
                  <c:v>38322</c:v>
                </c:pt>
                <c:pt idx="40">
                  <c:v>38412</c:v>
                </c:pt>
                <c:pt idx="41">
                  <c:v>38504</c:v>
                </c:pt>
                <c:pt idx="42">
                  <c:v>38596</c:v>
                </c:pt>
                <c:pt idx="43">
                  <c:v>38687</c:v>
                </c:pt>
                <c:pt idx="44">
                  <c:v>38777</c:v>
                </c:pt>
                <c:pt idx="45">
                  <c:v>38869</c:v>
                </c:pt>
                <c:pt idx="46">
                  <c:v>38961</c:v>
                </c:pt>
                <c:pt idx="47">
                  <c:v>39052</c:v>
                </c:pt>
                <c:pt idx="48">
                  <c:v>39142</c:v>
                </c:pt>
                <c:pt idx="49">
                  <c:v>39234</c:v>
                </c:pt>
                <c:pt idx="50">
                  <c:v>39326</c:v>
                </c:pt>
                <c:pt idx="51">
                  <c:v>39417</c:v>
                </c:pt>
                <c:pt idx="52">
                  <c:v>39508</c:v>
                </c:pt>
                <c:pt idx="53">
                  <c:v>39600</c:v>
                </c:pt>
                <c:pt idx="54">
                  <c:v>39692</c:v>
                </c:pt>
                <c:pt idx="55">
                  <c:v>39783</c:v>
                </c:pt>
                <c:pt idx="56">
                  <c:v>39873</c:v>
                </c:pt>
                <c:pt idx="57">
                  <c:v>39965</c:v>
                </c:pt>
                <c:pt idx="58">
                  <c:v>40057</c:v>
                </c:pt>
                <c:pt idx="59">
                  <c:v>40148</c:v>
                </c:pt>
                <c:pt idx="60">
                  <c:v>40238</c:v>
                </c:pt>
                <c:pt idx="61">
                  <c:v>40330</c:v>
                </c:pt>
                <c:pt idx="62">
                  <c:v>40422</c:v>
                </c:pt>
                <c:pt idx="63">
                  <c:v>40513</c:v>
                </c:pt>
                <c:pt idx="64">
                  <c:v>40603</c:v>
                </c:pt>
                <c:pt idx="65">
                  <c:v>40695</c:v>
                </c:pt>
              </c:numCache>
            </c:numRef>
          </c:cat>
          <c:val>
            <c:numRef>
              <c:f>real_wph!$D$2:$D$67</c:f>
              <c:numCache>
                <c:formatCode>General</c:formatCode>
                <c:ptCount val="66"/>
                <c:pt idx="0">
                  <c:v>99.652767699755458</c:v>
                </c:pt>
                <c:pt idx="1">
                  <c:v>100.29439543512356</c:v>
                </c:pt>
                <c:pt idx="2">
                  <c:v>100.28953041857935</c:v>
                </c:pt>
                <c:pt idx="3">
                  <c:v>100.00075707262516</c:v>
                </c:pt>
                <c:pt idx="4">
                  <c:v>99.855324918047884</c:v>
                </c:pt>
                <c:pt idx="5">
                  <c:v>99.871152448219036</c:v>
                </c:pt>
                <c:pt idx="6">
                  <c:v>100.26164020776282</c:v>
                </c:pt>
                <c:pt idx="7">
                  <c:v>100.01078578361195</c:v>
                </c:pt>
                <c:pt idx="8">
                  <c:v>100.29152908466344</c:v>
                </c:pt>
                <c:pt idx="9">
                  <c:v>101.04674075394034</c:v>
                </c:pt>
                <c:pt idx="10">
                  <c:v>101.03735188268755</c:v>
                </c:pt>
                <c:pt idx="11">
                  <c:v>101.14170036169475</c:v>
                </c:pt>
                <c:pt idx="12">
                  <c:v>101.79417293672768</c:v>
                </c:pt>
                <c:pt idx="13">
                  <c:v>102.03841235759718</c:v>
                </c:pt>
                <c:pt idx="14">
                  <c:v>102.58598987222919</c:v>
                </c:pt>
                <c:pt idx="15">
                  <c:v>103.2128337197762</c:v>
                </c:pt>
                <c:pt idx="16">
                  <c:v>103.97284232953572</c:v>
                </c:pt>
                <c:pt idx="17">
                  <c:v>104.01434398618809</c:v>
                </c:pt>
                <c:pt idx="18">
                  <c:v>104.90623775580089</c:v>
                </c:pt>
                <c:pt idx="19">
                  <c:v>105.65769336138312</c:v>
                </c:pt>
                <c:pt idx="20">
                  <c:v>106.65642468518332</c:v>
                </c:pt>
                <c:pt idx="21">
                  <c:v>107.48306745325854</c:v>
                </c:pt>
                <c:pt idx="22">
                  <c:v>107.69110322106999</c:v>
                </c:pt>
                <c:pt idx="23">
                  <c:v>107.99942312711462</c:v>
                </c:pt>
                <c:pt idx="24">
                  <c:v>108.1942175101926</c:v>
                </c:pt>
                <c:pt idx="25">
                  <c:v>108.56122457303493</c:v>
                </c:pt>
                <c:pt idx="26">
                  <c:v>109.40128267418569</c:v>
                </c:pt>
                <c:pt idx="27">
                  <c:v>110.62998488332343</c:v>
                </c:pt>
                <c:pt idx="28">
                  <c:v>111.69783437789521</c:v>
                </c:pt>
                <c:pt idx="29">
                  <c:v>113.20598166805551</c:v>
                </c:pt>
                <c:pt idx="30">
                  <c:v>113.75139844197562</c:v>
                </c:pt>
                <c:pt idx="31">
                  <c:v>113.84080376604832</c:v>
                </c:pt>
                <c:pt idx="32">
                  <c:v>113.486960541504</c:v>
                </c:pt>
                <c:pt idx="33">
                  <c:v>114.17430423272624</c:v>
                </c:pt>
                <c:pt idx="34">
                  <c:v>114.35727118195425</c:v>
                </c:pt>
                <c:pt idx="35">
                  <c:v>113.98599338206726</c:v>
                </c:pt>
                <c:pt idx="36">
                  <c:v>114.20355890353201</c:v>
                </c:pt>
                <c:pt idx="37">
                  <c:v>114.00425305538432</c:v>
                </c:pt>
                <c:pt idx="38">
                  <c:v>114.00525888854894</c:v>
                </c:pt>
                <c:pt idx="39">
                  <c:v>114.16481849843395</c:v>
                </c:pt>
                <c:pt idx="40">
                  <c:v>114.75229237093905</c:v>
                </c:pt>
                <c:pt idx="41">
                  <c:v>115.12995440215059</c:v>
                </c:pt>
                <c:pt idx="42">
                  <c:v>115.48427790680924</c:v>
                </c:pt>
                <c:pt idx="43">
                  <c:v>116.52211637415211</c:v>
                </c:pt>
                <c:pt idx="44">
                  <c:v>117.15173101662528</c:v>
                </c:pt>
                <c:pt idx="45">
                  <c:v>117.46253280005782</c:v>
                </c:pt>
                <c:pt idx="46">
                  <c:v>117.98448454628917</c:v>
                </c:pt>
                <c:pt idx="47">
                  <c:v>119.37803697670337</c:v>
                </c:pt>
                <c:pt idx="48">
                  <c:v>119.24244647221431</c:v>
                </c:pt>
                <c:pt idx="49">
                  <c:v>118.82168224620627</c:v>
                </c:pt>
                <c:pt idx="50">
                  <c:v>118.40462953411379</c:v>
                </c:pt>
                <c:pt idx="51">
                  <c:v>117.73021697909122</c:v>
                </c:pt>
                <c:pt idx="52">
                  <c:v>116.76700461078593</c:v>
                </c:pt>
                <c:pt idx="53">
                  <c:v>116.16538910824231</c:v>
                </c:pt>
                <c:pt idx="54">
                  <c:v>116.32566455701767</c:v>
                </c:pt>
                <c:pt idx="55">
                  <c:v>117.57906186026597</c:v>
                </c:pt>
                <c:pt idx="56">
                  <c:v>118.75909837724733</c:v>
                </c:pt>
                <c:pt idx="57">
                  <c:v>119.94612096748592</c:v>
                </c:pt>
                <c:pt idx="58">
                  <c:v>120.56430600805128</c:v>
                </c:pt>
                <c:pt idx="59">
                  <c:v>121.17773522675333</c:v>
                </c:pt>
                <c:pt idx="60">
                  <c:v>120.87581186221243</c:v>
                </c:pt>
                <c:pt idx="61">
                  <c:v>120.81174286044345</c:v>
                </c:pt>
                <c:pt idx="62">
                  <c:v>120.82595545010324</c:v>
                </c:pt>
                <c:pt idx="63">
                  <c:v>121.03117058596852</c:v>
                </c:pt>
                <c:pt idx="64">
                  <c:v>120.93339787962285</c:v>
                </c:pt>
                <c:pt idx="65">
                  <c:v>121.10156286064961</c:v>
                </c:pt>
              </c:numCache>
            </c:numRef>
          </c:val>
        </c:ser>
        <c:ser>
          <c:idx val="3"/>
          <c:order val="3"/>
          <c:tx>
            <c:strRef>
              <c:f>real_wph!$F$1</c:f>
              <c:strCache>
                <c:ptCount val="1"/>
                <c:pt idx="0">
                  <c:v>Pays Bas</c:v>
                </c:pt>
              </c:strCache>
            </c:strRef>
          </c:tx>
          <c:spPr>
            <a:ln>
              <a:solidFill>
                <a:srgbClr val="FF6600"/>
              </a:solidFill>
            </a:ln>
          </c:spPr>
          <c:marker>
            <c:symbol val="none"/>
          </c:marker>
          <c:cat>
            <c:numRef>
              <c:f>real_wph!$A$2:$A$67</c:f>
              <c:numCache>
                <c:formatCode>mmm\-yy</c:formatCode>
                <c:ptCount val="66"/>
                <c:pt idx="0">
                  <c:v>34759</c:v>
                </c:pt>
                <c:pt idx="1">
                  <c:v>34851</c:v>
                </c:pt>
                <c:pt idx="2">
                  <c:v>34943</c:v>
                </c:pt>
                <c:pt idx="3">
                  <c:v>35034</c:v>
                </c:pt>
                <c:pt idx="4">
                  <c:v>35125</c:v>
                </c:pt>
                <c:pt idx="5">
                  <c:v>35217</c:v>
                </c:pt>
                <c:pt idx="6">
                  <c:v>35309</c:v>
                </c:pt>
                <c:pt idx="7">
                  <c:v>35400</c:v>
                </c:pt>
                <c:pt idx="8">
                  <c:v>35490</c:v>
                </c:pt>
                <c:pt idx="9">
                  <c:v>35582</c:v>
                </c:pt>
                <c:pt idx="10">
                  <c:v>35674</c:v>
                </c:pt>
                <c:pt idx="11">
                  <c:v>35765</c:v>
                </c:pt>
                <c:pt idx="12">
                  <c:v>35855</c:v>
                </c:pt>
                <c:pt idx="13">
                  <c:v>35947</c:v>
                </c:pt>
                <c:pt idx="14">
                  <c:v>36039</c:v>
                </c:pt>
                <c:pt idx="15">
                  <c:v>36130</c:v>
                </c:pt>
                <c:pt idx="16">
                  <c:v>36220</c:v>
                </c:pt>
                <c:pt idx="17">
                  <c:v>36312</c:v>
                </c:pt>
                <c:pt idx="18">
                  <c:v>36404</c:v>
                </c:pt>
                <c:pt idx="19">
                  <c:v>36495</c:v>
                </c:pt>
                <c:pt idx="20">
                  <c:v>36586</c:v>
                </c:pt>
                <c:pt idx="21">
                  <c:v>36678</c:v>
                </c:pt>
                <c:pt idx="22">
                  <c:v>36770</c:v>
                </c:pt>
                <c:pt idx="23">
                  <c:v>36861</c:v>
                </c:pt>
                <c:pt idx="24">
                  <c:v>36951</c:v>
                </c:pt>
                <c:pt idx="25">
                  <c:v>37043</c:v>
                </c:pt>
                <c:pt idx="26">
                  <c:v>37135</c:v>
                </c:pt>
                <c:pt idx="27">
                  <c:v>37226</c:v>
                </c:pt>
                <c:pt idx="28">
                  <c:v>37316</c:v>
                </c:pt>
                <c:pt idx="29">
                  <c:v>37408</c:v>
                </c:pt>
                <c:pt idx="30">
                  <c:v>37500</c:v>
                </c:pt>
                <c:pt idx="31">
                  <c:v>37591</c:v>
                </c:pt>
                <c:pt idx="32">
                  <c:v>37681</c:v>
                </c:pt>
                <c:pt idx="33">
                  <c:v>37773</c:v>
                </c:pt>
                <c:pt idx="34">
                  <c:v>37865</c:v>
                </c:pt>
                <c:pt idx="35">
                  <c:v>37956</c:v>
                </c:pt>
                <c:pt idx="36">
                  <c:v>38047</c:v>
                </c:pt>
                <c:pt idx="37">
                  <c:v>38139</c:v>
                </c:pt>
                <c:pt idx="38">
                  <c:v>38231</c:v>
                </c:pt>
                <c:pt idx="39">
                  <c:v>38322</c:v>
                </c:pt>
                <c:pt idx="40">
                  <c:v>38412</c:v>
                </c:pt>
                <c:pt idx="41">
                  <c:v>38504</c:v>
                </c:pt>
                <c:pt idx="42">
                  <c:v>38596</c:v>
                </c:pt>
                <c:pt idx="43">
                  <c:v>38687</c:v>
                </c:pt>
                <c:pt idx="44">
                  <c:v>38777</c:v>
                </c:pt>
                <c:pt idx="45">
                  <c:v>38869</c:v>
                </c:pt>
                <c:pt idx="46">
                  <c:v>38961</c:v>
                </c:pt>
                <c:pt idx="47">
                  <c:v>39052</c:v>
                </c:pt>
                <c:pt idx="48">
                  <c:v>39142</c:v>
                </c:pt>
                <c:pt idx="49">
                  <c:v>39234</c:v>
                </c:pt>
                <c:pt idx="50">
                  <c:v>39326</c:v>
                </c:pt>
                <c:pt idx="51">
                  <c:v>39417</c:v>
                </c:pt>
                <c:pt idx="52">
                  <c:v>39508</c:v>
                </c:pt>
                <c:pt idx="53">
                  <c:v>39600</c:v>
                </c:pt>
                <c:pt idx="54">
                  <c:v>39692</c:v>
                </c:pt>
                <c:pt idx="55">
                  <c:v>39783</c:v>
                </c:pt>
                <c:pt idx="56">
                  <c:v>39873</c:v>
                </c:pt>
                <c:pt idx="57">
                  <c:v>39965</c:v>
                </c:pt>
                <c:pt idx="58">
                  <c:v>40057</c:v>
                </c:pt>
                <c:pt idx="59">
                  <c:v>40148</c:v>
                </c:pt>
                <c:pt idx="60">
                  <c:v>40238</c:v>
                </c:pt>
                <c:pt idx="61">
                  <c:v>40330</c:v>
                </c:pt>
                <c:pt idx="62">
                  <c:v>40422</c:v>
                </c:pt>
                <c:pt idx="63">
                  <c:v>40513</c:v>
                </c:pt>
                <c:pt idx="64">
                  <c:v>40603</c:v>
                </c:pt>
                <c:pt idx="65">
                  <c:v>40695</c:v>
                </c:pt>
              </c:numCache>
            </c:numRef>
          </c:cat>
          <c:val>
            <c:numRef>
              <c:f>real_wph!$F$2:$F$67</c:f>
              <c:numCache>
                <c:formatCode>General</c:formatCode>
                <c:ptCount val="66"/>
                <c:pt idx="0">
                  <c:v>95.709901698706432</c:v>
                </c:pt>
                <c:pt idx="1">
                  <c:v>95.537279085250916</c:v>
                </c:pt>
                <c:pt idx="2">
                  <c:v>112.13442650278795</c:v>
                </c:pt>
                <c:pt idx="3">
                  <c:v>98.715298014829358</c:v>
                </c:pt>
                <c:pt idx="4">
                  <c:v>98.625028077408984</c:v>
                </c:pt>
                <c:pt idx="5">
                  <c:v>101.025934121712</c:v>
                </c:pt>
                <c:pt idx="6">
                  <c:v>100.50943284372208</c:v>
                </c:pt>
                <c:pt idx="7">
                  <c:v>99.835258996301818</c:v>
                </c:pt>
                <c:pt idx="8">
                  <c:v>100.77890648862135</c:v>
                </c:pt>
                <c:pt idx="9">
                  <c:v>99.689512788686358</c:v>
                </c:pt>
                <c:pt idx="10">
                  <c:v>100.82677395112005</c:v>
                </c:pt>
                <c:pt idx="11">
                  <c:v>101.80952379170895</c:v>
                </c:pt>
                <c:pt idx="12">
                  <c:v>102.28918939322365</c:v>
                </c:pt>
                <c:pt idx="13">
                  <c:v>103.78569840957185</c:v>
                </c:pt>
                <c:pt idx="14">
                  <c:v>104.19887401623303</c:v>
                </c:pt>
                <c:pt idx="15">
                  <c:v>105.22405925313916</c:v>
                </c:pt>
                <c:pt idx="16">
                  <c:v>105.72999176414532</c:v>
                </c:pt>
                <c:pt idx="17">
                  <c:v>106.06203136784325</c:v>
                </c:pt>
                <c:pt idx="18">
                  <c:v>106.06687915564905</c:v>
                </c:pt>
                <c:pt idx="19">
                  <c:v>105.85461345205107</c:v>
                </c:pt>
                <c:pt idx="20">
                  <c:v>107.18977984713725</c:v>
                </c:pt>
                <c:pt idx="21">
                  <c:v>107.72625050015475</c:v>
                </c:pt>
                <c:pt idx="22">
                  <c:v>109.53696353254041</c:v>
                </c:pt>
                <c:pt idx="23">
                  <c:v>110.67698757850455</c:v>
                </c:pt>
                <c:pt idx="24">
                  <c:v>109.03452807389931</c:v>
                </c:pt>
                <c:pt idx="25">
                  <c:v>109.26708539660514</c:v>
                </c:pt>
                <c:pt idx="26">
                  <c:v>109.91863310268008</c:v>
                </c:pt>
                <c:pt idx="27">
                  <c:v>109.58514416991959</c:v>
                </c:pt>
                <c:pt idx="28">
                  <c:v>110.27292245387405</c:v>
                </c:pt>
                <c:pt idx="29">
                  <c:v>110.01557830777831</c:v>
                </c:pt>
                <c:pt idx="30">
                  <c:v>110.27848487894585</c:v>
                </c:pt>
                <c:pt idx="31">
                  <c:v>111.17311085412506</c:v>
                </c:pt>
                <c:pt idx="32">
                  <c:v>110.81232972984922</c:v>
                </c:pt>
                <c:pt idx="33">
                  <c:v>112.00609367419302</c:v>
                </c:pt>
                <c:pt idx="34">
                  <c:v>112.36785044214542</c:v>
                </c:pt>
                <c:pt idx="35">
                  <c:v>114.00739527166625</c:v>
                </c:pt>
                <c:pt idx="36">
                  <c:v>114.07762096404888</c:v>
                </c:pt>
                <c:pt idx="37">
                  <c:v>115.92799301737332</c:v>
                </c:pt>
                <c:pt idx="38">
                  <c:v>115.18266394195926</c:v>
                </c:pt>
                <c:pt idx="39">
                  <c:v>114.25986688769135</c:v>
                </c:pt>
                <c:pt idx="40">
                  <c:v>115.29341878876916</c:v>
                </c:pt>
                <c:pt idx="41">
                  <c:v>113.65677745820206</c:v>
                </c:pt>
                <c:pt idx="42">
                  <c:v>114.55453302296533</c:v>
                </c:pt>
                <c:pt idx="43">
                  <c:v>114.69118232773035</c:v>
                </c:pt>
                <c:pt idx="44">
                  <c:v>114.21357485926536</c:v>
                </c:pt>
                <c:pt idx="45">
                  <c:v>116.22601444440812</c:v>
                </c:pt>
                <c:pt idx="46">
                  <c:v>116.12075882689638</c:v>
                </c:pt>
                <c:pt idx="47">
                  <c:v>116.83123035172405</c:v>
                </c:pt>
                <c:pt idx="48">
                  <c:v>117.30958558149185</c:v>
                </c:pt>
                <c:pt idx="49">
                  <c:v>117.21443350331982</c:v>
                </c:pt>
                <c:pt idx="50">
                  <c:v>118.27844350002201</c:v>
                </c:pt>
                <c:pt idx="51">
                  <c:v>118.58155477007136</c:v>
                </c:pt>
                <c:pt idx="52">
                  <c:v>118.50997034384125</c:v>
                </c:pt>
                <c:pt idx="53">
                  <c:v>117.83632077283085</c:v>
                </c:pt>
                <c:pt idx="54">
                  <c:v>118.48176189843385</c:v>
                </c:pt>
                <c:pt idx="55">
                  <c:v>119.54922560158681</c:v>
                </c:pt>
                <c:pt idx="56">
                  <c:v>120.24693280553088</c:v>
                </c:pt>
                <c:pt idx="57">
                  <c:v>120.29882835354285</c:v>
                </c:pt>
                <c:pt idx="58">
                  <c:v>121.27714160995559</c:v>
                </c:pt>
                <c:pt idx="59">
                  <c:v>120.94633936932023</c:v>
                </c:pt>
                <c:pt idx="60">
                  <c:v>121.02858872608306</c:v>
                </c:pt>
                <c:pt idx="61">
                  <c:v>121.77172902737892</c:v>
                </c:pt>
                <c:pt idx="62">
                  <c:v>121.25822033073138</c:v>
                </c:pt>
                <c:pt idx="63">
                  <c:v>120.67079299456685</c:v>
                </c:pt>
                <c:pt idx="64">
                  <c:v>120.07441472230158</c:v>
                </c:pt>
                <c:pt idx="65">
                  <c:v>119.56051512459203</c:v>
                </c:pt>
              </c:numCache>
            </c:numRef>
          </c:val>
        </c:ser>
        <c:marker val="1"/>
        <c:axId val="98960896"/>
        <c:axId val="98962432"/>
      </c:lineChart>
      <c:dateAx>
        <c:axId val="98960896"/>
        <c:scaling>
          <c:orientation val="minMax"/>
          <c:min val="35125"/>
        </c:scaling>
        <c:axPos val="b"/>
        <c:majorGridlines>
          <c:spPr>
            <a:ln>
              <a:prstDash val="sysDot"/>
            </a:ln>
          </c:spPr>
        </c:majorGridlines>
        <c:numFmt formatCode="yyyy" sourceLinked="0"/>
        <c:tickLblPos val="nextTo"/>
        <c:txPr>
          <a:bodyPr rot="-5400000" vert="horz"/>
          <a:lstStyle/>
          <a:p>
            <a:pPr>
              <a:defRPr/>
            </a:pPr>
            <a:endParaRPr lang="nl-BE"/>
          </a:p>
        </c:txPr>
        <c:crossAx val="98962432"/>
        <c:crosses val="autoZero"/>
        <c:auto val="1"/>
        <c:lblOffset val="100"/>
        <c:majorUnit val="1"/>
        <c:majorTimeUnit val="years"/>
      </c:dateAx>
      <c:valAx>
        <c:axId val="98962432"/>
        <c:scaling>
          <c:orientation val="minMax"/>
          <c:max val="170"/>
          <c:min val="80"/>
        </c:scaling>
        <c:axPos val="l"/>
        <c:majorGridlines>
          <c:spPr>
            <a:ln>
              <a:prstDash val="sysDot"/>
            </a:ln>
          </c:spPr>
        </c:majorGridlines>
        <c:numFmt formatCode="General" sourceLinked="1"/>
        <c:tickLblPos val="nextTo"/>
        <c:crossAx val="98960896"/>
        <c:crosses val="autoZero"/>
        <c:crossBetween val="between"/>
      </c:valAx>
      <c:spPr>
        <a:solidFill>
          <a:srgbClr val="FFFFFF"/>
        </a:solidFill>
      </c:spPr>
    </c:plotArea>
    <c:legend>
      <c:legendPos val="b"/>
      <c:layout>
        <c:manualLayout>
          <c:xMode val="edge"/>
          <c:yMode val="edge"/>
          <c:x val="4.9999961067912414E-2"/>
          <c:y val="0.91368667500776857"/>
          <c:w val="0.89999981831693165"/>
          <c:h val="5.8762740111753434E-2"/>
        </c:manualLayout>
      </c:layout>
    </c:legend>
    <c:plotVisOnly val="1"/>
  </c:chart>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4.1312118742201413E-2"/>
          <c:y val="7.1062661498708934E-2"/>
          <c:w val="0.92110986075713397"/>
          <c:h val="0.68478762919896641"/>
        </c:manualLayout>
      </c:layout>
      <c:lineChart>
        <c:grouping val="standard"/>
        <c:ser>
          <c:idx val="0"/>
          <c:order val="0"/>
          <c:tx>
            <c:strRef>
              <c:f>Sheet1!$R$11</c:f>
              <c:strCache>
                <c:ptCount val="1"/>
                <c:pt idx="0">
                  <c:v>Ecart des salaires par rapport à la moyenne des trois pays voisins</c:v>
                </c:pt>
              </c:strCache>
            </c:strRef>
          </c:tx>
          <c:spPr>
            <a:ln>
              <a:solidFill>
                <a:srgbClr val="0070C0"/>
              </a:solidFill>
            </a:ln>
          </c:spPr>
          <c:marker>
            <c:symbol val="none"/>
          </c:marker>
          <c:cat>
            <c:numRef>
              <c:f>Sheet1!$Q$12:$Q$71</c:f>
              <c:numCache>
                <c:formatCode>mmm/yy</c:formatCode>
                <c:ptCount val="60"/>
                <c:pt idx="0">
                  <c:v>35855</c:v>
                </c:pt>
                <c:pt idx="1">
                  <c:v>35947</c:v>
                </c:pt>
                <c:pt idx="2">
                  <c:v>36039</c:v>
                </c:pt>
                <c:pt idx="3">
                  <c:v>36130</c:v>
                </c:pt>
                <c:pt idx="4">
                  <c:v>36220</c:v>
                </c:pt>
                <c:pt idx="5">
                  <c:v>36312</c:v>
                </c:pt>
                <c:pt idx="6">
                  <c:v>36404</c:v>
                </c:pt>
                <c:pt idx="7">
                  <c:v>36495</c:v>
                </c:pt>
                <c:pt idx="8">
                  <c:v>36586</c:v>
                </c:pt>
                <c:pt idx="9">
                  <c:v>36678</c:v>
                </c:pt>
                <c:pt idx="10">
                  <c:v>36770</c:v>
                </c:pt>
                <c:pt idx="11">
                  <c:v>36861</c:v>
                </c:pt>
                <c:pt idx="12">
                  <c:v>36951</c:v>
                </c:pt>
                <c:pt idx="13">
                  <c:v>37043</c:v>
                </c:pt>
                <c:pt idx="14">
                  <c:v>37135</c:v>
                </c:pt>
                <c:pt idx="15">
                  <c:v>37226</c:v>
                </c:pt>
                <c:pt idx="16">
                  <c:v>37316</c:v>
                </c:pt>
                <c:pt idx="17">
                  <c:v>37408</c:v>
                </c:pt>
                <c:pt idx="18">
                  <c:v>37500</c:v>
                </c:pt>
                <c:pt idx="19">
                  <c:v>37591</c:v>
                </c:pt>
                <c:pt idx="20">
                  <c:v>37681</c:v>
                </c:pt>
                <c:pt idx="21">
                  <c:v>37773</c:v>
                </c:pt>
                <c:pt idx="22">
                  <c:v>37865</c:v>
                </c:pt>
                <c:pt idx="23">
                  <c:v>37956</c:v>
                </c:pt>
                <c:pt idx="24">
                  <c:v>38047</c:v>
                </c:pt>
                <c:pt idx="25">
                  <c:v>38139</c:v>
                </c:pt>
                <c:pt idx="26">
                  <c:v>38231</c:v>
                </c:pt>
                <c:pt idx="27">
                  <c:v>38322</c:v>
                </c:pt>
                <c:pt idx="28">
                  <c:v>38412</c:v>
                </c:pt>
                <c:pt idx="29">
                  <c:v>38504</c:v>
                </c:pt>
                <c:pt idx="30">
                  <c:v>38596</c:v>
                </c:pt>
                <c:pt idx="31">
                  <c:v>38687</c:v>
                </c:pt>
                <c:pt idx="32">
                  <c:v>38777</c:v>
                </c:pt>
                <c:pt idx="33">
                  <c:v>38869</c:v>
                </c:pt>
                <c:pt idx="34">
                  <c:v>38961</c:v>
                </c:pt>
                <c:pt idx="35">
                  <c:v>39052</c:v>
                </c:pt>
                <c:pt idx="36">
                  <c:v>39142</c:v>
                </c:pt>
                <c:pt idx="37">
                  <c:v>39234</c:v>
                </c:pt>
                <c:pt idx="38">
                  <c:v>39326</c:v>
                </c:pt>
                <c:pt idx="39">
                  <c:v>39417</c:v>
                </c:pt>
                <c:pt idx="40">
                  <c:v>39508</c:v>
                </c:pt>
                <c:pt idx="41">
                  <c:v>39600</c:v>
                </c:pt>
                <c:pt idx="42">
                  <c:v>39692</c:v>
                </c:pt>
                <c:pt idx="43">
                  <c:v>39783</c:v>
                </c:pt>
                <c:pt idx="44">
                  <c:v>39873</c:v>
                </c:pt>
                <c:pt idx="45">
                  <c:v>39965</c:v>
                </c:pt>
                <c:pt idx="46">
                  <c:v>40057</c:v>
                </c:pt>
                <c:pt idx="47">
                  <c:v>40148</c:v>
                </c:pt>
                <c:pt idx="48">
                  <c:v>40238</c:v>
                </c:pt>
                <c:pt idx="49">
                  <c:v>40330</c:v>
                </c:pt>
                <c:pt idx="50">
                  <c:v>40422</c:v>
                </c:pt>
                <c:pt idx="51">
                  <c:v>40513</c:v>
                </c:pt>
                <c:pt idx="52">
                  <c:v>40603</c:v>
                </c:pt>
                <c:pt idx="53">
                  <c:v>40695</c:v>
                </c:pt>
                <c:pt idx="54">
                  <c:v>40787</c:v>
                </c:pt>
                <c:pt idx="55">
                  <c:v>40878</c:v>
                </c:pt>
                <c:pt idx="56">
                  <c:v>40969</c:v>
                </c:pt>
                <c:pt idx="57">
                  <c:v>41061</c:v>
                </c:pt>
                <c:pt idx="58">
                  <c:v>41153</c:v>
                </c:pt>
                <c:pt idx="59">
                  <c:v>41244</c:v>
                </c:pt>
              </c:numCache>
            </c:numRef>
          </c:cat>
          <c:val>
            <c:numRef>
              <c:f>Sheet1!$R$12:$R$65</c:f>
              <c:numCache>
                <c:formatCode>0.00</c:formatCode>
                <c:ptCount val="54"/>
                <c:pt idx="0">
                  <c:v>0.55713881705739265</c:v>
                </c:pt>
                <c:pt idx="1">
                  <c:v>-1.7233405967221438</c:v>
                </c:pt>
                <c:pt idx="2">
                  <c:v>-0.76840644162934368</c:v>
                </c:pt>
                <c:pt idx="3">
                  <c:v>-0.29680799689309267</c:v>
                </c:pt>
                <c:pt idx="4">
                  <c:v>0.35907321622057342</c:v>
                </c:pt>
                <c:pt idx="5">
                  <c:v>0.87243754834864751</c:v>
                </c:pt>
                <c:pt idx="6">
                  <c:v>1.1814718419371317</c:v>
                </c:pt>
                <c:pt idx="7">
                  <c:v>1.2820287257791159</c:v>
                </c:pt>
                <c:pt idx="8">
                  <c:v>-0.66058354900997429</c:v>
                </c:pt>
                <c:pt idx="9">
                  <c:v>-1.9302404745754647</c:v>
                </c:pt>
                <c:pt idx="10">
                  <c:v>-3.3960330313322777</c:v>
                </c:pt>
                <c:pt idx="11">
                  <c:v>-3.3269024312143167</c:v>
                </c:pt>
                <c:pt idx="12">
                  <c:v>-1.4444477289150781</c:v>
                </c:pt>
                <c:pt idx="13">
                  <c:v>0.42618400865062411</c:v>
                </c:pt>
                <c:pt idx="14">
                  <c:v>1.8527244965845378</c:v>
                </c:pt>
                <c:pt idx="15">
                  <c:v>1.8985243808035124</c:v>
                </c:pt>
                <c:pt idx="16">
                  <c:v>1.4856051441637601</c:v>
                </c:pt>
                <c:pt idx="17">
                  <c:v>1.4794082519200991</c:v>
                </c:pt>
                <c:pt idx="18">
                  <c:v>0.10263290412722006</c:v>
                </c:pt>
                <c:pt idx="19">
                  <c:v>-0.22619110845045753</c:v>
                </c:pt>
                <c:pt idx="20">
                  <c:v>-0.56233076360988121</c:v>
                </c:pt>
                <c:pt idx="21">
                  <c:v>-0.87842438228562525</c:v>
                </c:pt>
                <c:pt idx="22">
                  <c:v>-0.26793874276946938</c:v>
                </c:pt>
                <c:pt idx="23">
                  <c:v>-0.24753119094237658</c:v>
                </c:pt>
                <c:pt idx="24">
                  <c:v>-0.10968268322547622</c:v>
                </c:pt>
                <c:pt idx="25">
                  <c:v>-1.0405022136746878</c:v>
                </c:pt>
                <c:pt idx="26">
                  <c:v>-0.4330037501955708</c:v>
                </c:pt>
                <c:pt idx="27">
                  <c:v>0.63105455621791373</c:v>
                </c:pt>
                <c:pt idx="28">
                  <c:v>-0.54267803471212961</c:v>
                </c:pt>
                <c:pt idx="29">
                  <c:v>1.4504063264700884</c:v>
                </c:pt>
                <c:pt idx="30">
                  <c:v>1.4873126076414778</c:v>
                </c:pt>
                <c:pt idx="31">
                  <c:v>0.61909420326008702</c:v>
                </c:pt>
                <c:pt idx="32">
                  <c:v>2.1693241906419494</c:v>
                </c:pt>
                <c:pt idx="33">
                  <c:v>0.85326198019701749</c:v>
                </c:pt>
                <c:pt idx="34">
                  <c:v>-0.10696735590012274</c:v>
                </c:pt>
                <c:pt idx="35">
                  <c:v>0.30372609977416526</c:v>
                </c:pt>
                <c:pt idx="36">
                  <c:v>1.0526090219250781</c:v>
                </c:pt>
                <c:pt idx="37">
                  <c:v>1.7861385498953231</c:v>
                </c:pt>
                <c:pt idx="38">
                  <c:v>1.8522001582507241</c:v>
                </c:pt>
                <c:pt idx="39">
                  <c:v>1.6458624599279936</c:v>
                </c:pt>
                <c:pt idx="40">
                  <c:v>1.4899589886441678</c:v>
                </c:pt>
                <c:pt idx="41">
                  <c:v>1.8582340868560143</c:v>
                </c:pt>
                <c:pt idx="42">
                  <c:v>2.2126202721665402</c:v>
                </c:pt>
                <c:pt idx="43">
                  <c:v>1.5744482219578371</c:v>
                </c:pt>
                <c:pt idx="44">
                  <c:v>0.10925084213553322</c:v>
                </c:pt>
                <c:pt idx="45">
                  <c:v>-1.0318030388529076</c:v>
                </c:pt>
                <c:pt idx="46">
                  <c:v>-0.68894777634405791</c:v>
                </c:pt>
                <c:pt idx="47">
                  <c:v>-0.23263439915200099</c:v>
                </c:pt>
                <c:pt idx="48">
                  <c:v>-0.60460758387992353</c:v>
                </c:pt>
                <c:pt idx="49">
                  <c:v>-0.14324016866764674</c:v>
                </c:pt>
                <c:pt idx="50">
                  <c:v>0.38485919548388214</c:v>
                </c:pt>
                <c:pt idx="51">
                  <c:v>0.63263341407321116</c:v>
                </c:pt>
                <c:pt idx="52">
                  <c:v>0.61028772459725456</c:v>
                </c:pt>
                <c:pt idx="53">
                  <c:v>-0.23106596106265975</c:v>
                </c:pt>
              </c:numCache>
            </c:numRef>
          </c:val>
        </c:ser>
        <c:ser>
          <c:idx val="1"/>
          <c:order val="1"/>
          <c:tx>
            <c:strRef>
              <c:f>Sheet1!$S$11</c:f>
              <c:strCache>
                <c:ptCount val="1"/>
                <c:pt idx="0">
                  <c:v>Variation salariale due au choc sur les prix (indice santé)</c:v>
                </c:pt>
              </c:strCache>
            </c:strRef>
          </c:tx>
          <c:spPr>
            <a:ln>
              <a:solidFill>
                <a:srgbClr val="C00000"/>
              </a:solidFill>
            </a:ln>
          </c:spPr>
          <c:marker>
            <c:symbol val="none"/>
          </c:marker>
          <c:cat>
            <c:numRef>
              <c:f>Sheet1!$Q$12:$Q$71</c:f>
              <c:numCache>
                <c:formatCode>mmm/yy</c:formatCode>
                <c:ptCount val="60"/>
                <c:pt idx="0">
                  <c:v>35855</c:v>
                </c:pt>
                <c:pt idx="1">
                  <c:v>35947</c:v>
                </c:pt>
                <c:pt idx="2">
                  <c:v>36039</c:v>
                </c:pt>
                <c:pt idx="3">
                  <c:v>36130</c:v>
                </c:pt>
                <c:pt idx="4">
                  <c:v>36220</c:v>
                </c:pt>
                <c:pt idx="5">
                  <c:v>36312</c:v>
                </c:pt>
                <c:pt idx="6">
                  <c:v>36404</c:v>
                </c:pt>
                <c:pt idx="7">
                  <c:v>36495</c:v>
                </c:pt>
                <c:pt idx="8">
                  <c:v>36586</c:v>
                </c:pt>
                <c:pt idx="9">
                  <c:v>36678</c:v>
                </c:pt>
                <c:pt idx="10">
                  <c:v>36770</c:v>
                </c:pt>
                <c:pt idx="11">
                  <c:v>36861</c:v>
                </c:pt>
                <c:pt idx="12">
                  <c:v>36951</c:v>
                </c:pt>
                <c:pt idx="13">
                  <c:v>37043</c:v>
                </c:pt>
                <c:pt idx="14">
                  <c:v>37135</c:v>
                </c:pt>
                <c:pt idx="15">
                  <c:v>37226</c:v>
                </c:pt>
                <c:pt idx="16">
                  <c:v>37316</c:v>
                </c:pt>
                <c:pt idx="17">
                  <c:v>37408</c:v>
                </c:pt>
                <c:pt idx="18">
                  <c:v>37500</c:v>
                </c:pt>
                <c:pt idx="19">
                  <c:v>37591</c:v>
                </c:pt>
                <c:pt idx="20">
                  <c:v>37681</c:v>
                </c:pt>
                <c:pt idx="21">
                  <c:v>37773</c:v>
                </c:pt>
                <c:pt idx="22">
                  <c:v>37865</c:v>
                </c:pt>
                <c:pt idx="23">
                  <c:v>37956</c:v>
                </c:pt>
                <c:pt idx="24">
                  <c:v>38047</c:v>
                </c:pt>
                <c:pt idx="25">
                  <c:v>38139</c:v>
                </c:pt>
                <c:pt idx="26">
                  <c:v>38231</c:v>
                </c:pt>
                <c:pt idx="27">
                  <c:v>38322</c:v>
                </c:pt>
                <c:pt idx="28">
                  <c:v>38412</c:v>
                </c:pt>
                <c:pt idx="29">
                  <c:v>38504</c:v>
                </c:pt>
                <c:pt idx="30">
                  <c:v>38596</c:v>
                </c:pt>
                <c:pt idx="31">
                  <c:v>38687</c:v>
                </c:pt>
                <c:pt idx="32">
                  <c:v>38777</c:v>
                </c:pt>
                <c:pt idx="33">
                  <c:v>38869</c:v>
                </c:pt>
                <c:pt idx="34">
                  <c:v>38961</c:v>
                </c:pt>
                <c:pt idx="35">
                  <c:v>39052</c:v>
                </c:pt>
                <c:pt idx="36">
                  <c:v>39142</c:v>
                </c:pt>
                <c:pt idx="37">
                  <c:v>39234</c:v>
                </c:pt>
                <c:pt idx="38">
                  <c:v>39326</c:v>
                </c:pt>
                <c:pt idx="39">
                  <c:v>39417</c:v>
                </c:pt>
                <c:pt idx="40">
                  <c:v>39508</c:v>
                </c:pt>
                <c:pt idx="41">
                  <c:v>39600</c:v>
                </c:pt>
                <c:pt idx="42">
                  <c:v>39692</c:v>
                </c:pt>
                <c:pt idx="43">
                  <c:v>39783</c:v>
                </c:pt>
                <c:pt idx="44">
                  <c:v>39873</c:v>
                </c:pt>
                <c:pt idx="45">
                  <c:v>39965</c:v>
                </c:pt>
                <c:pt idx="46">
                  <c:v>40057</c:v>
                </c:pt>
                <c:pt idx="47">
                  <c:v>40148</c:v>
                </c:pt>
                <c:pt idx="48">
                  <c:v>40238</c:v>
                </c:pt>
                <c:pt idx="49">
                  <c:v>40330</c:v>
                </c:pt>
                <c:pt idx="50">
                  <c:v>40422</c:v>
                </c:pt>
                <c:pt idx="51">
                  <c:v>40513</c:v>
                </c:pt>
                <c:pt idx="52">
                  <c:v>40603</c:v>
                </c:pt>
                <c:pt idx="53">
                  <c:v>40695</c:v>
                </c:pt>
                <c:pt idx="54">
                  <c:v>40787</c:v>
                </c:pt>
                <c:pt idx="55">
                  <c:v>40878</c:v>
                </c:pt>
                <c:pt idx="56">
                  <c:v>40969</c:v>
                </c:pt>
                <c:pt idx="57">
                  <c:v>41061</c:v>
                </c:pt>
                <c:pt idx="58">
                  <c:v>41153</c:v>
                </c:pt>
                <c:pt idx="59">
                  <c:v>41244</c:v>
                </c:pt>
              </c:numCache>
            </c:numRef>
          </c:cat>
          <c:val>
            <c:numRef>
              <c:f>Sheet1!$S$12:$S$71</c:f>
              <c:numCache>
                <c:formatCode>0.00000</c:formatCode>
                <c:ptCount val="60"/>
                <c:pt idx="0">
                  <c:v>-0.29900780475119276</c:v>
                </c:pt>
                <c:pt idx="1">
                  <c:v>-0.4734371400920227</c:v>
                </c:pt>
                <c:pt idx="2">
                  <c:v>-0.49421484735941296</c:v>
                </c:pt>
                <c:pt idx="3">
                  <c:v>-0.64027562366031088</c:v>
                </c:pt>
                <c:pt idx="4">
                  <c:v>-0.4897597067055629</c:v>
                </c:pt>
                <c:pt idx="5">
                  <c:v>-0.53722467706760002</c:v>
                </c:pt>
                <c:pt idx="6">
                  <c:v>-0.79337108510011334</c:v>
                </c:pt>
                <c:pt idx="7">
                  <c:v>-0.74306722859777463</c:v>
                </c:pt>
                <c:pt idx="8">
                  <c:v>-0.73385804069281579</c:v>
                </c:pt>
                <c:pt idx="9">
                  <c:v>-0.73196735390187462</c:v>
                </c:pt>
                <c:pt idx="10">
                  <c:v>-0.28883902759741831</c:v>
                </c:pt>
                <c:pt idx="11">
                  <c:v>5.9910034657626468E-2</c:v>
                </c:pt>
                <c:pt idx="12">
                  <c:v>0.13896471458088441</c:v>
                </c:pt>
                <c:pt idx="13">
                  <c:v>0.47258465130421418</c:v>
                </c:pt>
                <c:pt idx="14">
                  <c:v>0.66783495893431244</c:v>
                </c:pt>
                <c:pt idx="15">
                  <c:v>0.45896148309443002</c:v>
                </c:pt>
                <c:pt idx="16">
                  <c:v>0.8453428253798696</c:v>
                </c:pt>
                <c:pt idx="17">
                  <c:v>0.84863534741569036</c:v>
                </c:pt>
                <c:pt idx="18">
                  <c:v>0.29834357634575304</c:v>
                </c:pt>
                <c:pt idx="19">
                  <c:v>0.45720281871922308</c:v>
                </c:pt>
                <c:pt idx="20">
                  <c:v>-0.3160243832469552</c:v>
                </c:pt>
                <c:pt idx="21">
                  <c:v>-0.33108187906533404</c:v>
                </c:pt>
                <c:pt idx="22">
                  <c:v>-0.37969209214493682</c:v>
                </c:pt>
                <c:pt idx="23">
                  <c:v>-0.28978472882680839</c:v>
                </c:pt>
                <c:pt idx="24">
                  <c:v>-0.27069833222512979</c:v>
                </c:pt>
                <c:pt idx="25">
                  <c:v>-0.31983614454107839</c:v>
                </c:pt>
                <c:pt idx="26">
                  <c:v>-0.18407871793696992</c:v>
                </c:pt>
                <c:pt idx="27">
                  <c:v>-0.42587190165573563</c:v>
                </c:pt>
                <c:pt idx="28">
                  <c:v>-5.6046798021795553E-2</c:v>
                </c:pt>
                <c:pt idx="29">
                  <c:v>-9.0828244260737948E-2</c:v>
                </c:pt>
                <c:pt idx="30">
                  <c:v>0.10090332235063892</c:v>
                </c:pt>
                <c:pt idx="31">
                  <c:v>0.23908361844402376</c:v>
                </c:pt>
                <c:pt idx="32">
                  <c:v>8.8300248938223747E-2</c:v>
                </c:pt>
                <c:pt idx="33">
                  <c:v>0.16238340150007846</c:v>
                </c:pt>
                <c:pt idx="34">
                  <c:v>-4.4627256246994693E-2</c:v>
                </c:pt>
                <c:pt idx="35">
                  <c:v>-0.14847307239611296</c:v>
                </c:pt>
                <c:pt idx="36">
                  <c:v>6.4825862479429425E-3</c:v>
                </c:pt>
                <c:pt idx="37">
                  <c:v>-1.4008584992402401E-2</c:v>
                </c:pt>
                <c:pt idx="38">
                  <c:v>-7.2639634401101924E-2</c:v>
                </c:pt>
                <c:pt idx="39">
                  <c:v>6.0511652486885969E-4</c:v>
                </c:pt>
                <c:pt idx="40">
                  <c:v>4.5192226124484834E-2</c:v>
                </c:pt>
                <c:pt idx="41">
                  <c:v>0.37379298438135056</c:v>
                </c:pt>
                <c:pt idx="42">
                  <c:v>1.2790934995289798</c:v>
                </c:pt>
                <c:pt idx="43">
                  <c:v>1.883230664725968</c:v>
                </c:pt>
                <c:pt idx="44">
                  <c:v>2.0258328426844612</c:v>
                </c:pt>
                <c:pt idx="45">
                  <c:v>1.6645279834524833</c:v>
                </c:pt>
                <c:pt idx="46">
                  <c:v>0.4015890883751323</c:v>
                </c:pt>
                <c:pt idx="47">
                  <c:v>-0.6811060256570971</c:v>
                </c:pt>
                <c:pt idx="48">
                  <c:v>-1.515872848288504</c:v>
                </c:pt>
                <c:pt idx="49">
                  <c:v>-1.7075115395355545</c:v>
                </c:pt>
                <c:pt idx="50">
                  <c:v>-1.1112228843002887</c:v>
                </c:pt>
                <c:pt idx="51">
                  <c:v>-0.5340148034210076</c:v>
                </c:pt>
                <c:pt idx="52">
                  <c:v>0.20744397797644998</c:v>
                </c:pt>
                <c:pt idx="53">
                  <c:v>0.59709649347619564</c:v>
                </c:pt>
                <c:pt idx="54">
                  <c:v>0.74871190991580905</c:v>
                </c:pt>
                <c:pt idx="55">
                  <c:v>0.92116049373261433</c:v>
                </c:pt>
                <c:pt idx="56">
                  <c:v>0.94278378207029601</c:v>
                </c:pt>
                <c:pt idx="57">
                  <c:v>1.1172455872051898</c:v>
                </c:pt>
                <c:pt idx="58">
                  <c:v>0.89285412064617065</c:v>
                </c:pt>
                <c:pt idx="59">
                  <c:v>0.90994641492762707</c:v>
                </c:pt>
              </c:numCache>
            </c:numRef>
          </c:val>
        </c:ser>
        <c:marker val="1"/>
        <c:axId val="99001088"/>
        <c:axId val="99002624"/>
      </c:lineChart>
      <c:dateAx>
        <c:axId val="99001088"/>
        <c:scaling>
          <c:orientation val="minMax"/>
        </c:scaling>
        <c:axPos val="b"/>
        <c:majorGridlines>
          <c:spPr>
            <a:ln>
              <a:prstDash val="sysDot"/>
            </a:ln>
          </c:spPr>
        </c:majorGridlines>
        <c:numFmt formatCode="yyyy" sourceLinked="0"/>
        <c:tickLblPos val="low"/>
        <c:crossAx val="99002624"/>
        <c:crosses val="autoZero"/>
        <c:auto val="1"/>
        <c:lblOffset val="100"/>
        <c:majorUnit val="1"/>
        <c:majorTimeUnit val="years"/>
      </c:dateAx>
      <c:valAx>
        <c:axId val="99002624"/>
        <c:scaling>
          <c:orientation val="minMax"/>
        </c:scaling>
        <c:axPos val="l"/>
        <c:majorGridlines>
          <c:spPr>
            <a:ln>
              <a:prstDash val="sysDot"/>
            </a:ln>
          </c:spPr>
        </c:majorGridlines>
        <c:numFmt formatCode="0" sourceLinked="0"/>
        <c:tickLblPos val="nextTo"/>
        <c:crossAx val="99001088"/>
        <c:crosses val="autoZero"/>
        <c:crossBetween val="between"/>
      </c:valAx>
      <c:spPr>
        <a:solidFill>
          <a:srgbClr val="FFFFFF"/>
        </a:solidFill>
      </c:spPr>
    </c:plotArea>
    <c:legend>
      <c:legendPos val="r"/>
      <c:layout>
        <c:manualLayout>
          <c:xMode val="edge"/>
          <c:yMode val="edge"/>
          <c:x val="3.0752715578000432E-2"/>
          <c:y val="0.85914890180879222"/>
          <c:w val="0.96924728442199992"/>
          <c:h val="0.13805340223944873"/>
        </c:manualLayout>
      </c:layout>
    </c:legend>
    <c:plotVisOnly val="1"/>
    <c:dispBlanksAs val="zero"/>
  </c:chart>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4.4131539920037988E-2"/>
          <c:y val="6.5787423914166074E-2"/>
          <c:w val="0.94045783135719874"/>
          <c:h val="0.66114309295369489"/>
        </c:manualLayout>
      </c:layout>
      <c:barChart>
        <c:barDir val="col"/>
        <c:grouping val="clustered"/>
        <c:ser>
          <c:idx val="0"/>
          <c:order val="0"/>
          <c:tx>
            <c:strRef>
              <c:f>Sheet2!$A$6</c:f>
              <c:strCache>
                <c:ptCount val="1"/>
                <c:pt idx="0">
                  <c:v>Niet geanticipeerde indexeringscomponent (tov. de door de sociale partners gehanteerde voorspelling)</c:v>
                </c:pt>
              </c:strCache>
            </c:strRef>
          </c:tx>
          <c:spPr>
            <a:solidFill>
              <a:srgbClr val="92D050"/>
            </a:solidFill>
          </c:spPr>
          <c:cat>
            <c:strRef>
              <c:f>Sheet2!$C$2:$I$2</c:f>
              <c:strCache>
                <c:ptCount val="7"/>
                <c:pt idx="0">
                  <c:v>1999 - 2000</c:v>
                </c:pt>
                <c:pt idx="1">
                  <c:v>2001 - 2002</c:v>
                </c:pt>
                <c:pt idx="2">
                  <c:v>2003 - 2004</c:v>
                </c:pt>
                <c:pt idx="3">
                  <c:v>2005 - 2006</c:v>
                </c:pt>
                <c:pt idx="4">
                  <c:v>2007 - 2008</c:v>
                </c:pt>
                <c:pt idx="5">
                  <c:v>2009 - 2010</c:v>
                </c:pt>
                <c:pt idx="6">
                  <c:v>2011 - 2012</c:v>
                </c:pt>
              </c:strCache>
            </c:strRef>
          </c:cat>
          <c:val>
            <c:numRef>
              <c:f>Sheet2!$C$6:$I$6</c:f>
              <c:numCache>
                <c:formatCode>0.0</c:formatCode>
                <c:ptCount val="7"/>
                <c:pt idx="0">
                  <c:v>-0.5</c:v>
                </c:pt>
                <c:pt idx="1">
                  <c:v>1.7</c:v>
                </c:pt>
                <c:pt idx="2">
                  <c:v>-0.1</c:v>
                </c:pt>
                <c:pt idx="3">
                  <c:v>0.5</c:v>
                </c:pt>
                <c:pt idx="4">
                  <c:v>0.70000000000000062</c:v>
                </c:pt>
                <c:pt idx="5">
                  <c:v>-2</c:v>
                </c:pt>
                <c:pt idx="6">
                  <c:v>1.5</c:v>
                </c:pt>
              </c:numCache>
            </c:numRef>
          </c:val>
        </c:ser>
        <c:ser>
          <c:idx val="1"/>
          <c:order val="1"/>
          <c:tx>
            <c:strRef>
              <c:f>Sheet2!$A$7</c:f>
              <c:strCache>
                <c:ptCount val="1"/>
                <c:pt idx="0">
                  <c:v>Bijdrage prijsschokken in SVAR (afwijking tov. het gemiddelde)</c:v>
                </c:pt>
              </c:strCache>
            </c:strRef>
          </c:tx>
          <c:spPr>
            <a:solidFill>
              <a:srgbClr val="C00000"/>
            </a:solidFill>
          </c:spPr>
          <c:cat>
            <c:strRef>
              <c:f>Sheet2!$C$2:$I$2</c:f>
              <c:strCache>
                <c:ptCount val="7"/>
                <c:pt idx="0">
                  <c:v>1999 - 2000</c:v>
                </c:pt>
                <c:pt idx="1">
                  <c:v>2001 - 2002</c:v>
                </c:pt>
                <c:pt idx="2">
                  <c:v>2003 - 2004</c:v>
                </c:pt>
                <c:pt idx="3">
                  <c:v>2005 - 2006</c:v>
                </c:pt>
                <c:pt idx="4">
                  <c:v>2007 - 2008</c:v>
                </c:pt>
                <c:pt idx="5">
                  <c:v>2009 - 2010</c:v>
                </c:pt>
                <c:pt idx="6">
                  <c:v>2011 - 2012</c:v>
                </c:pt>
              </c:strCache>
            </c:strRef>
          </c:cat>
          <c:val>
            <c:numRef>
              <c:f>Sheet2!$C$7:$I$7</c:f>
              <c:numCache>
                <c:formatCode>0.0</c:formatCode>
                <c:ptCount val="7"/>
                <c:pt idx="0">
                  <c:v>-1.0645442712513808</c:v>
                </c:pt>
                <c:pt idx="1">
                  <c:v>1.0469675939435865</c:v>
                </c:pt>
                <c:pt idx="2">
                  <c:v>-0.62926704491073149</c:v>
                </c:pt>
                <c:pt idx="3">
                  <c:v>6.267380507683068E-2</c:v>
                </c:pt>
                <c:pt idx="4">
                  <c:v>0.87543721453502465</c:v>
                </c:pt>
                <c:pt idx="5">
                  <c:v>-0.36444454667259485</c:v>
                </c:pt>
                <c:pt idx="6">
                  <c:v>1.5843106949875891</c:v>
                </c:pt>
              </c:numCache>
            </c:numRef>
          </c:val>
        </c:ser>
        <c:axId val="99023104"/>
        <c:axId val="99033088"/>
      </c:barChart>
      <c:catAx>
        <c:axId val="99023104"/>
        <c:scaling>
          <c:orientation val="minMax"/>
        </c:scaling>
        <c:axPos val="b"/>
        <c:tickLblPos val="low"/>
        <c:crossAx val="99033088"/>
        <c:crosses val="autoZero"/>
        <c:auto val="1"/>
        <c:lblAlgn val="ctr"/>
        <c:lblOffset val="100"/>
      </c:catAx>
      <c:valAx>
        <c:axId val="99033088"/>
        <c:scaling>
          <c:orientation val="minMax"/>
          <c:max val="3"/>
          <c:min val="-4"/>
        </c:scaling>
        <c:axPos val="l"/>
        <c:majorGridlines>
          <c:spPr>
            <a:ln>
              <a:prstDash val="sysDot"/>
            </a:ln>
          </c:spPr>
        </c:majorGridlines>
        <c:numFmt formatCode="0" sourceLinked="0"/>
        <c:tickLblPos val="nextTo"/>
        <c:crossAx val="99023104"/>
        <c:crosses val="autoZero"/>
        <c:crossBetween val="between"/>
      </c:valAx>
      <c:spPr>
        <a:solidFill>
          <a:srgbClr val="FFFFFF"/>
        </a:solidFill>
      </c:spPr>
    </c:plotArea>
    <c:legend>
      <c:legendPos val="b"/>
      <c:layout>
        <c:manualLayout>
          <c:xMode val="edge"/>
          <c:yMode val="edge"/>
          <c:x val="5.3701104866692682E-2"/>
          <c:y val="0.83480088723822066"/>
          <c:w val="0.92572666092721156"/>
          <c:h val="0.15265861962240793"/>
        </c:manualLayout>
      </c:layout>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7.3566298718154732E-2"/>
          <c:y val="2.8218954986545957E-2"/>
          <c:w val="0.86858181188890005"/>
          <c:h val="0.71308669391948964"/>
        </c:manualLayout>
      </c:layout>
      <c:barChart>
        <c:barDir val="col"/>
        <c:grouping val="clustered"/>
        <c:ser>
          <c:idx val="0"/>
          <c:order val="0"/>
          <c:tx>
            <c:strRef>
              <c:f>Sheet1!$B$1</c:f>
              <c:strCache>
                <c:ptCount val="1"/>
                <c:pt idx="0">
                  <c:v>Aantal exporteurs (linkerschaal)</c:v>
                </c:pt>
              </c:strCache>
            </c:strRef>
          </c:tx>
          <c:spPr>
            <a:solidFill>
              <a:schemeClr val="accent5">
                <a:lumMod val="50000"/>
              </a:schemeClr>
            </a:solidFill>
          </c:spP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Sheet1!$B$2:$B$12</c:f>
              <c:numCache>
                <c:formatCode>General</c:formatCode>
                <c:ptCount val="11"/>
                <c:pt idx="0">
                  <c:v>3484</c:v>
                </c:pt>
                <c:pt idx="1">
                  <c:v>3500</c:v>
                </c:pt>
                <c:pt idx="2">
                  <c:v>3418</c:v>
                </c:pt>
                <c:pt idx="3">
                  <c:v>3357</c:v>
                </c:pt>
                <c:pt idx="4">
                  <c:v>3336</c:v>
                </c:pt>
                <c:pt idx="5">
                  <c:v>3269</c:v>
                </c:pt>
                <c:pt idx="6">
                  <c:v>3245</c:v>
                </c:pt>
                <c:pt idx="7">
                  <c:v>3244</c:v>
                </c:pt>
                <c:pt idx="8">
                  <c:v>3214</c:v>
                </c:pt>
                <c:pt idx="9">
                  <c:v>3048</c:v>
                </c:pt>
                <c:pt idx="10">
                  <c:v>3010</c:v>
                </c:pt>
              </c:numCache>
            </c:numRef>
          </c:val>
        </c:ser>
        <c:axId val="162075392"/>
        <c:axId val="162077312"/>
      </c:barChart>
      <c:lineChart>
        <c:grouping val="standard"/>
        <c:ser>
          <c:idx val="1"/>
          <c:order val="1"/>
          <c:tx>
            <c:strRef>
              <c:f>Sheet1!$C$1</c:f>
              <c:strCache>
                <c:ptCount val="1"/>
                <c:pt idx="0">
                  <c:v>Nieuwe exporteurs (rechterschaal)</c:v>
                </c:pt>
              </c:strCache>
            </c:strRef>
          </c:tx>
          <c:spPr>
            <a:ln>
              <a:solidFill>
                <a:srgbClr val="00B050"/>
              </a:solidFill>
            </a:ln>
          </c:spPr>
          <c:marker>
            <c:symbol val="square"/>
            <c:size val="7"/>
            <c:spPr>
              <a:solidFill>
                <a:srgbClr val="00B050"/>
              </a:solidFill>
              <a:ln>
                <a:solidFill>
                  <a:srgbClr val="00B050"/>
                </a:solidFill>
              </a:ln>
            </c:spPr>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Sheet1!$C$2:$C$12</c:f>
              <c:numCache>
                <c:formatCode>General</c:formatCode>
                <c:ptCount val="11"/>
                <c:pt idx="0">
                  <c:v>405</c:v>
                </c:pt>
                <c:pt idx="1">
                  <c:v>369</c:v>
                </c:pt>
                <c:pt idx="2">
                  <c:v>329</c:v>
                </c:pt>
                <c:pt idx="3">
                  <c:v>328</c:v>
                </c:pt>
                <c:pt idx="4">
                  <c:v>307</c:v>
                </c:pt>
                <c:pt idx="5">
                  <c:v>288</c:v>
                </c:pt>
                <c:pt idx="6">
                  <c:v>277</c:v>
                </c:pt>
                <c:pt idx="7">
                  <c:v>299</c:v>
                </c:pt>
                <c:pt idx="8">
                  <c:v>290</c:v>
                </c:pt>
                <c:pt idx="9">
                  <c:v>254</c:v>
                </c:pt>
                <c:pt idx="10">
                  <c:v>275</c:v>
                </c:pt>
              </c:numCache>
            </c:numRef>
          </c:val>
        </c:ser>
        <c:ser>
          <c:idx val="2"/>
          <c:order val="2"/>
          <c:tx>
            <c:strRef>
              <c:f>Sheet1!$D$1</c:f>
              <c:strCache>
                <c:ptCount val="1"/>
                <c:pt idx="0">
                  <c:v>Gewezen exporteurs (rechterschaal)</c:v>
                </c:pt>
              </c:strCache>
            </c:strRef>
          </c:tx>
          <c:spPr>
            <a:ln>
              <a:solidFill>
                <a:srgbClr val="FF781D"/>
              </a:solidFill>
            </a:ln>
          </c:spPr>
          <c:marker>
            <c:symbol val="triangle"/>
            <c:size val="7"/>
            <c:spPr>
              <a:solidFill>
                <a:srgbClr val="FF781D"/>
              </a:solidFill>
              <a:ln>
                <a:solidFill>
                  <a:srgbClr val="FF781D"/>
                </a:solidFill>
              </a:ln>
            </c:spPr>
          </c:marker>
          <c:cat>
            <c:numRef>
              <c:f>Sheet1!$A$2:$A$12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Sheet1!$D$2:$D$12</c:f>
              <c:numCache>
                <c:formatCode>General</c:formatCode>
                <c:ptCount val="11"/>
                <c:pt idx="0">
                  <c:v>326</c:v>
                </c:pt>
                <c:pt idx="1">
                  <c:v>353</c:v>
                </c:pt>
                <c:pt idx="2">
                  <c:v>411</c:v>
                </c:pt>
                <c:pt idx="3">
                  <c:v>389</c:v>
                </c:pt>
                <c:pt idx="4">
                  <c:v>328</c:v>
                </c:pt>
                <c:pt idx="5">
                  <c:v>355</c:v>
                </c:pt>
                <c:pt idx="6">
                  <c:v>301</c:v>
                </c:pt>
                <c:pt idx="7">
                  <c:v>300</c:v>
                </c:pt>
                <c:pt idx="8">
                  <c:v>320</c:v>
                </c:pt>
                <c:pt idx="9">
                  <c:v>420</c:v>
                </c:pt>
                <c:pt idx="10">
                  <c:v>313</c:v>
                </c:pt>
              </c:numCache>
            </c:numRef>
          </c:val>
        </c:ser>
        <c:marker val="1"/>
        <c:axId val="162092928"/>
        <c:axId val="162091392"/>
      </c:lineChart>
      <c:catAx>
        <c:axId val="162075392"/>
        <c:scaling>
          <c:orientation val="minMax"/>
        </c:scaling>
        <c:axPos val="b"/>
        <c:numFmt formatCode="General" sourceLinked="1"/>
        <c:tickLblPos val="nextTo"/>
        <c:txPr>
          <a:bodyPr/>
          <a:lstStyle/>
          <a:p>
            <a:pPr>
              <a:defRPr sz="1200"/>
            </a:pPr>
            <a:endParaRPr lang="nl-BE"/>
          </a:p>
        </c:txPr>
        <c:crossAx val="162077312"/>
        <c:crosses val="autoZero"/>
        <c:auto val="1"/>
        <c:lblAlgn val="ctr"/>
        <c:lblOffset val="100"/>
      </c:catAx>
      <c:valAx>
        <c:axId val="162077312"/>
        <c:scaling>
          <c:orientation val="minMax"/>
          <c:min val="2700"/>
        </c:scaling>
        <c:axPos val="l"/>
        <c:majorGridlines/>
        <c:numFmt formatCode="#,##0" sourceLinked="0"/>
        <c:tickLblPos val="nextTo"/>
        <c:txPr>
          <a:bodyPr/>
          <a:lstStyle/>
          <a:p>
            <a:pPr>
              <a:defRPr sz="1200"/>
            </a:pPr>
            <a:endParaRPr lang="nl-BE"/>
          </a:p>
        </c:txPr>
        <c:crossAx val="162075392"/>
        <c:crosses val="autoZero"/>
        <c:crossBetween val="between"/>
      </c:valAx>
      <c:valAx>
        <c:axId val="162091392"/>
        <c:scaling>
          <c:orientation val="minMax"/>
        </c:scaling>
        <c:axPos val="r"/>
        <c:numFmt formatCode="General" sourceLinked="1"/>
        <c:tickLblPos val="nextTo"/>
        <c:txPr>
          <a:bodyPr/>
          <a:lstStyle/>
          <a:p>
            <a:pPr>
              <a:defRPr sz="1200"/>
            </a:pPr>
            <a:endParaRPr lang="nl-BE"/>
          </a:p>
        </c:txPr>
        <c:crossAx val="162092928"/>
        <c:crosses val="max"/>
        <c:crossBetween val="between"/>
      </c:valAx>
      <c:catAx>
        <c:axId val="162092928"/>
        <c:scaling>
          <c:orientation val="minMax"/>
        </c:scaling>
        <c:delete val="1"/>
        <c:axPos val="b"/>
        <c:numFmt formatCode="General" sourceLinked="1"/>
        <c:tickLblPos val="none"/>
        <c:crossAx val="162091392"/>
        <c:crosses val="autoZero"/>
        <c:auto val="1"/>
        <c:lblAlgn val="ctr"/>
        <c:lblOffset val="100"/>
      </c:catAx>
      <c:spPr>
        <a:solidFill>
          <a:schemeClr val="bg1"/>
        </a:solidFill>
      </c:spPr>
    </c:plotArea>
    <c:legend>
      <c:legendPos val="b"/>
      <c:layout>
        <c:manualLayout>
          <c:xMode val="edge"/>
          <c:yMode val="edge"/>
          <c:x val="0.21306901197789943"/>
          <c:y val="0.82917677384475752"/>
          <c:w val="0.59270028059679369"/>
          <c:h val="0.15659819360754756"/>
        </c:manualLayout>
      </c:layout>
      <c:txPr>
        <a:bodyPr/>
        <a:lstStyle/>
        <a:p>
          <a:pPr>
            <a:defRPr sz="1200"/>
          </a:pPr>
          <a:endParaRPr lang="nl-BE"/>
        </a:p>
      </c:txPr>
    </c:legend>
    <c:plotVisOnly val="1"/>
    <c:dispBlanksAs val="gap"/>
  </c:chart>
  <c:txPr>
    <a:bodyPr/>
    <a:lstStyle/>
    <a:p>
      <a:pPr>
        <a:defRPr sz="1800"/>
      </a:pPr>
      <a:endParaRPr lang="nl-BE"/>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7.4140935211531922E-2"/>
          <c:y val="3.9120735163589875E-2"/>
          <c:w val="0.91396757206614521"/>
          <c:h val="0.65982246813742873"/>
        </c:manualLayout>
      </c:layout>
      <c:barChart>
        <c:barDir val="col"/>
        <c:grouping val="clustered"/>
        <c:ser>
          <c:idx val="2"/>
          <c:order val="2"/>
          <c:tx>
            <c:strRef>
              <c:f>Sheet1!$D$1</c:f>
              <c:strCache>
                <c:ptCount val="1"/>
                <c:pt idx="0">
                  <c:v>Marge reële loonstijgingen - huidig regime (private sector)</c:v>
                </c:pt>
              </c:strCache>
            </c:strRef>
          </c:tx>
          <c:spPr>
            <a:solidFill>
              <a:srgbClr val="00B050"/>
            </a:solidFill>
          </c:spPr>
          <c:cat>
            <c:strRef>
              <c:f>Sheet1!$A$2:$A$43</c:f>
              <c:strCache>
                <c:ptCount val="40"/>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 r</c:v>
                </c:pt>
              </c:strCache>
            </c:strRef>
          </c:cat>
          <c:val>
            <c:numRef>
              <c:f>Sheet1!$D$2:$D$43</c:f>
              <c:numCache>
                <c:formatCode>General</c:formatCode>
                <c:ptCount val="40"/>
                <c:pt idx="24" formatCode="0.0%">
                  <c:v>1.1724982875921818E-2</c:v>
                </c:pt>
                <c:pt idx="25" formatCode="0.0%">
                  <c:v>9.9671578003108774E-3</c:v>
                </c:pt>
                <c:pt idx="26" formatCode="0.0%">
                  <c:v>1.197525001400424E-2</c:v>
                </c:pt>
                <c:pt idx="27" formatCode="0.0%">
                  <c:v>7.9759239067818469E-3</c:v>
                </c:pt>
                <c:pt idx="28" formatCode="0.0%">
                  <c:v>-2.4976432291069495E-3</c:v>
                </c:pt>
                <c:pt idx="29" formatCode="0.0%">
                  <c:v>7.8533158589220164E-3</c:v>
                </c:pt>
                <c:pt idx="30" formatCode="0.0%">
                  <c:v>1.7048471881231601E-2</c:v>
                </c:pt>
                <c:pt idx="31" formatCode="0.0%">
                  <c:v>2.5038286535762132E-2</c:v>
                </c:pt>
                <c:pt idx="32" formatCode="0.0%">
                  <c:v>1.516584622659334E-2</c:v>
                </c:pt>
                <c:pt idx="33" formatCode="0.0%">
                  <c:v>1.8594759969510287E-2</c:v>
                </c:pt>
                <c:pt idx="34" formatCode="0.0%">
                  <c:v>1.6812352300191069E-2</c:v>
                </c:pt>
                <c:pt idx="35" formatCode="0.0%">
                  <c:v>-3.6941087090836114E-4</c:v>
                </c:pt>
                <c:pt idx="36" formatCode="0.0%">
                  <c:v>-8.2821766854906942E-3</c:v>
                </c:pt>
                <c:pt idx="37" formatCode="0.0%">
                  <c:v>8.7649685293393897E-3</c:v>
                </c:pt>
                <c:pt idx="38" formatCode="0.0%">
                  <c:v>-1.135076107029776E-2</c:v>
                </c:pt>
                <c:pt idx="39" formatCode="0.0%">
                  <c:v>-7.0218320877377723E-3</c:v>
                </c:pt>
              </c:numCache>
            </c:numRef>
          </c:val>
        </c:ser>
        <c:ser>
          <c:idx val="5"/>
          <c:order val="5"/>
          <c:tx>
            <c:strRef>
              <c:f>Sheet1!$G$1</c:f>
              <c:strCache>
                <c:ptCount val="1"/>
                <c:pt idx="0">
                  <c:v>Marge reële loonstijgingen - regime 1971-1996</c:v>
                </c:pt>
              </c:strCache>
            </c:strRef>
          </c:tx>
          <c:spPr>
            <a:solidFill>
              <a:srgbClr val="92D050"/>
            </a:solidFill>
          </c:spPr>
          <c:cat>
            <c:strRef>
              <c:f>Sheet1!$A$2:$A$43</c:f>
              <c:strCache>
                <c:ptCount val="40"/>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 r</c:v>
                </c:pt>
              </c:strCache>
            </c:strRef>
          </c:cat>
          <c:val>
            <c:numRef>
              <c:f>Sheet1!$G$2:$G$43</c:f>
              <c:numCache>
                <c:formatCode>0.0%</c:formatCode>
                <c:ptCount val="40"/>
                <c:pt idx="0">
                  <c:v>5.5840356769212285E-2</c:v>
                </c:pt>
                <c:pt idx="1">
                  <c:v>2.3375303939715552E-2</c:v>
                </c:pt>
                <c:pt idx="2">
                  <c:v>2.0586578781758288E-2</c:v>
                </c:pt>
                <c:pt idx="3">
                  <c:v>5.5057996124704814E-2</c:v>
                </c:pt>
                <c:pt idx="4">
                  <c:v>5.0883011451394122E-2</c:v>
                </c:pt>
                <c:pt idx="5">
                  <c:v>5.7037890996165984E-2</c:v>
                </c:pt>
                <c:pt idx="6">
                  <c:v>3.3011564966616731E-2</c:v>
                </c:pt>
                <c:pt idx="7">
                  <c:v>1.7637507572593192E-2</c:v>
                </c:pt>
                <c:pt idx="8">
                  <c:v>8.2184515977432766E-3</c:v>
                </c:pt>
                <c:pt idx="9">
                  <c:v>7.637942155606342E-3</c:v>
                </c:pt>
                <c:pt idx="10">
                  <c:v>1.3647188352722554E-2</c:v>
                </c:pt>
                <c:pt idx="11">
                  <c:v>3.2490519375326446E-2</c:v>
                </c:pt>
                <c:pt idx="12">
                  <c:v>3.4385430159888708E-2</c:v>
                </c:pt>
                <c:pt idx="13">
                  <c:v>6.0713422693356792E-2</c:v>
                </c:pt>
                <c:pt idx="14">
                  <c:v>3.7935385964876514E-2</c:v>
                </c:pt>
                <c:pt idx="15">
                  <c:v>3.3914388008171814E-2</c:v>
                </c:pt>
                <c:pt idx="16">
                  <c:v>1.6290753756689209E-2</c:v>
                </c:pt>
                <c:pt idx="17">
                  <c:v>1.8429890775187661E-2</c:v>
                </c:pt>
                <c:pt idx="18">
                  <c:v>2.1496890821118192E-2</c:v>
                </c:pt>
                <c:pt idx="19">
                  <c:v>2.4169243157117441E-2</c:v>
                </c:pt>
                <c:pt idx="20">
                  <c:v>1.6448400363590361E-2</c:v>
                </c:pt>
                <c:pt idx="21">
                  <c:v>2.3144917992087063E-2</c:v>
                </c:pt>
                <c:pt idx="22">
                  <c:v>2.9805575862092801E-2</c:v>
                </c:pt>
                <c:pt idx="23">
                  <c:v>1.521799537001778E-2</c:v>
                </c:pt>
              </c:numCache>
            </c:numRef>
          </c:val>
        </c:ser>
        <c:axId val="226167808"/>
        <c:axId val="226194176"/>
      </c:barChart>
      <c:lineChart>
        <c:grouping val="standard"/>
        <c:ser>
          <c:idx val="0"/>
          <c:order val="0"/>
          <c:tx>
            <c:strRef>
              <c:f>Sheet1!$B$1</c:f>
              <c:strCache>
                <c:ptCount val="1"/>
                <c:pt idx="0">
                  <c:v>Nominale toegevoegde waarde per gewerkt uur (driejaarsgemiddelde)</c:v>
                </c:pt>
              </c:strCache>
            </c:strRef>
          </c:tx>
          <c:spPr>
            <a:ln>
              <a:solidFill>
                <a:schemeClr val="tx1"/>
              </a:solidFill>
            </a:ln>
          </c:spPr>
          <c:marker>
            <c:symbol val="none"/>
          </c:marker>
          <c:cat>
            <c:strRef>
              <c:f>Sheet1!$A$2:$A$43</c:f>
              <c:strCache>
                <c:ptCount val="40"/>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 r</c:v>
                </c:pt>
              </c:strCache>
            </c:strRef>
          </c:cat>
          <c:val>
            <c:numRef>
              <c:f>Sheet1!$B$2:$B$43</c:f>
              <c:numCache>
                <c:formatCode>General</c:formatCode>
                <c:ptCount val="40"/>
                <c:pt idx="24" formatCode="0.0%">
                  <c:v>2.6949420418238581E-2</c:v>
                </c:pt>
                <c:pt idx="25" formatCode="0.0%">
                  <c:v>2.2184225524642286E-2</c:v>
                </c:pt>
                <c:pt idx="26" formatCode="0.0%">
                  <c:v>2.3435616726600394E-2</c:v>
                </c:pt>
                <c:pt idx="27" formatCode="0.0%">
                  <c:v>2.2874060056105077E-2</c:v>
                </c:pt>
                <c:pt idx="28" formatCode="0.0%">
                  <c:v>2.2408494365926995E-2</c:v>
                </c:pt>
                <c:pt idx="29" formatCode="0.0%">
                  <c:v>3.0808182980924938E-2</c:v>
                </c:pt>
                <c:pt idx="30" formatCode="0.0%">
                  <c:v>3.1918483326489243E-2</c:v>
                </c:pt>
                <c:pt idx="31" formatCode="0.0%">
                  <c:v>3.9405735678990979E-2</c:v>
                </c:pt>
                <c:pt idx="32" formatCode="0.0%">
                  <c:v>3.5529311727514404E-2</c:v>
                </c:pt>
                <c:pt idx="33" formatCode="0.0%">
                  <c:v>3.7076907240467298E-2</c:v>
                </c:pt>
                <c:pt idx="34" formatCode="0.0%">
                  <c:v>3.3457824710433272E-2</c:v>
                </c:pt>
                <c:pt idx="35" formatCode="0.0%">
                  <c:v>2.8911768345861139E-2</c:v>
                </c:pt>
                <c:pt idx="36" formatCode="0.0%">
                  <c:v>1.6211518044186884E-2</c:v>
                </c:pt>
                <c:pt idx="37" formatCode="0.0%">
                  <c:v>1.3785591777709941E-2</c:v>
                </c:pt>
                <c:pt idx="38" formatCode="0.0%">
                  <c:v>1.5067676730072041E-2</c:v>
                </c:pt>
                <c:pt idx="39" formatCode="0.0%">
                  <c:v>2.2767512949630159E-2</c:v>
                </c:pt>
              </c:numCache>
            </c:numRef>
          </c:val>
        </c:ser>
        <c:ser>
          <c:idx val="1"/>
          <c:order val="1"/>
          <c:tx>
            <c:strRef>
              <c:f>Sheet1!$C$1</c:f>
              <c:strCache>
                <c:ptCount val="1"/>
                <c:pt idx="0">
                  <c:v>Indexering in België (private sector)</c:v>
                </c:pt>
              </c:strCache>
            </c:strRef>
          </c:tx>
          <c:spPr>
            <a:ln>
              <a:solidFill>
                <a:srgbClr val="222FD9"/>
              </a:solidFill>
            </a:ln>
          </c:spPr>
          <c:marker>
            <c:symbol val="none"/>
          </c:marker>
          <c:cat>
            <c:strRef>
              <c:f>Sheet1!$A$2:$A$43</c:f>
              <c:strCache>
                <c:ptCount val="40"/>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 r</c:v>
                </c:pt>
              </c:strCache>
            </c:strRef>
          </c:cat>
          <c:val>
            <c:numRef>
              <c:f>Sheet1!$C$2:$C$43</c:f>
              <c:numCache>
                <c:formatCode>General</c:formatCode>
                <c:ptCount val="40"/>
                <c:pt idx="24" formatCode="0.0%">
                  <c:v>1.5048000000000001E-2</c:v>
                </c:pt>
                <c:pt idx="25" formatCode="0.0%">
                  <c:v>1.20965E-2</c:v>
                </c:pt>
                <c:pt idx="26" formatCode="0.0%">
                  <c:v>1.1324750000000048E-2</c:v>
                </c:pt>
                <c:pt idx="27" formatCode="0.0%">
                  <c:v>1.4780250000000003E-2</c:v>
                </c:pt>
                <c:pt idx="28" formatCode="0.0%">
                  <c:v>2.4968499999999904E-2</c:v>
                </c:pt>
                <c:pt idx="29" formatCode="0.0%">
                  <c:v>2.2776000000000012E-2</c:v>
                </c:pt>
                <c:pt idx="30" formatCode="0.0%">
                  <c:v>1.4620750000000021E-2</c:v>
                </c:pt>
                <c:pt idx="31" formatCode="0.0%">
                  <c:v>1.4016499999999998E-2</c:v>
                </c:pt>
                <c:pt idx="32" formatCode="0.0%">
                  <c:v>2.0059250000000001E-2</c:v>
                </c:pt>
                <c:pt idx="33" formatCode="0.0%">
                  <c:v>1.8144750000000001E-2</c:v>
                </c:pt>
                <c:pt idx="34" formatCode="0.0%">
                  <c:v>1.6370250000000003E-2</c:v>
                </c:pt>
                <c:pt idx="35" formatCode="0.0%">
                  <c:v>2.9292000000000002E-2</c:v>
                </c:pt>
                <c:pt idx="36" formatCode="0.0%">
                  <c:v>2.4698250000000001E-2</c:v>
                </c:pt>
                <c:pt idx="37" formatCode="0.0%">
                  <c:v>4.9770000000000196E-3</c:v>
                </c:pt>
                <c:pt idx="38" formatCode="0.0%">
                  <c:v>2.6721749999999999E-2</c:v>
                </c:pt>
                <c:pt idx="39" formatCode="0.0%">
                  <c:v>3.0000000000000002E-2</c:v>
                </c:pt>
              </c:numCache>
            </c:numRef>
          </c:val>
        </c:ser>
        <c:ser>
          <c:idx val="3"/>
          <c:order val="3"/>
          <c:tx>
            <c:strRef>
              <c:f>Sheet1!$E$1</c:f>
              <c:strCache>
                <c:ptCount val="1"/>
                <c:pt idx="0">
                  <c:v>Nominale  toegevoegde waarde per gewerkt uur (driejaarsgemiddelde)</c:v>
                </c:pt>
              </c:strCache>
            </c:strRef>
          </c:tx>
          <c:spPr>
            <a:ln>
              <a:solidFill>
                <a:srgbClr val="000000"/>
              </a:solidFill>
              <a:prstDash val="sysDash"/>
            </a:ln>
          </c:spPr>
          <c:marker>
            <c:symbol val="none"/>
          </c:marker>
          <c:cat>
            <c:strRef>
              <c:f>Sheet1!$A$2:$A$43</c:f>
              <c:strCache>
                <c:ptCount val="40"/>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 r</c:v>
                </c:pt>
              </c:strCache>
            </c:strRef>
          </c:cat>
          <c:val>
            <c:numRef>
              <c:f>Sheet1!$E$2:$E$43</c:f>
              <c:numCache>
                <c:formatCode>0.0%</c:formatCode>
                <c:ptCount val="40"/>
                <c:pt idx="0">
                  <c:v>0.12931378365779164</c:v>
                </c:pt>
                <c:pt idx="1">
                  <c:v>0.1530667748539857</c:v>
                </c:pt>
                <c:pt idx="2">
                  <c:v>0.15095219906284538</c:v>
                </c:pt>
                <c:pt idx="3">
                  <c:v>0.15176279454271002</c:v>
                </c:pt>
                <c:pt idx="4">
                  <c:v>0.12559514113659145</c:v>
                </c:pt>
                <c:pt idx="5">
                  <c:v>0.10396044279198358</c:v>
                </c:pt>
                <c:pt idx="6">
                  <c:v>7.9493124456200145E-2</c:v>
                </c:pt>
                <c:pt idx="7">
                  <c:v>8.5297043548579532E-2</c:v>
                </c:pt>
                <c:pt idx="8">
                  <c:v>8.5138663409616205E-2</c:v>
                </c:pt>
                <c:pt idx="9">
                  <c:v>9.5540123664498044E-2</c:v>
                </c:pt>
                <c:pt idx="10">
                  <c:v>9.1327753930794314E-2</c:v>
                </c:pt>
                <c:pt idx="11">
                  <c:v>9.8060018475707528E-2</c:v>
                </c:pt>
                <c:pt idx="12">
                  <c:v>8.4731506137397702E-2</c:v>
                </c:pt>
                <c:pt idx="13">
                  <c:v>7.4452998364086434E-2</c:v>
                </c:pt>
                <c:pt idx="14">
                  <c:v>5.4093341621024832E-2</c:v>
                </c:pt>
                <c:pt idx="15">
                  <c:v>4.5936219095157792E-2</c:v>
                </c:pt>
                <c:pt idx="16">
                  <c:v>4.78308940876244E-2</c:v>
                </c:pt>
                <c:pt idx="17">
                  <c:v>5.3558982055577693E-2</c:v>
                </c:pt>
                <c:pt idx="18">
                  <c:v>5.4295027317597423E-2</c:v>
                </c:pt>
                <c:pt idx="19">
                  <c:v>4.9069162239153329E-2</c:v>
                </c:pt>
                <c:pt idx="20">
                  <c:v>4.4423557956879745E-2</c:v>
                </c:pt>
                <c:pt idx="21">
                  <c:v>4.7485476064273793E-2</c:v>
                </c:pt>
                <c:pt idx="22">
                  <c:v>4.4890598529437199E-2</c:v>
                </c:pt>
                <c:pt idx="23">
                  <c:v>3.6066744803315801E-2</c:v>
                </c:pt>
              </c:numCache>
            </c:numRef>
          </c:val>
        </c:ser>
        <c:ser>
          <c:idx val="4"/>
          <c:order val="4"/>
          <c:tx>
            <c:strRef>
              <c:f>Sheet1!$F$1</c:f>
              <c:strCache>
                <c:ptCount val="1"/>
                <c:pt idx="0">
                  <c:v>Inflatie in België (NICP)</c:v>
                </c:pt>
              </c:strCache>
            </c:strRef>
          </c:tx>
          <c:spPr>
            <a:ln>
              <a:solidFill>
                <a:srgbClr val="222FD9"/>
              </a:solidFill>
              <a:prstDash val="sysDash"/>
            </a:ln>
          </c:spPr>
          <c:marker>
            <c:symbol val="none"/>
          </c:marker>
          <c:cat>
            <c:strRef>
              <c:f>Sheet1!$A$2:$A$43</c:f>
              <c:strCache>
                <c:ptCount val="40"/>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 r</c:v>
                </c:pt>
              </c:strCache>
            </c:strRef>
          </c:cat>
          <c:val>
            <c:numRef>
              <c:f>Sheet1!$F$2:$F$43</c:f>
              <c:numCache>
                <c:formatCode>0.0%</c:formatCode>
                <c:ptCount val="40"/>
                <c:pt idx="0">
                  <c:v>6.9587628865979134E-2</c:v>
                </c:pt>
                <c:pt idx="1">
                  <c:v>0.12672913877733244</c:v>
                </c:pt>
                <c:pt idx="2">
                  <c:v>0.12773597359735991</c:v>
                </c:pt>
                <c:pt idx="3">
                  <c:v>9.1658277339451866E-2</c:v>
                </c:pt>
                <c:pt idx="4">
                  <c:v>7.1094621257613552E-2</c:v>
                </c:pt>
                <c:pt idx="5">
                  <c:v>4.4390605290030763E-2</c:v>
                </c:pt>
                <c:pt idx="6">
                  <c:v>4.4996165644171984E-2</c:v>
                </c:pt>
                <c:pt idx="7">
                  <c:v>6.6486873245637873E-2</c:v>
                </c:pt>
                <c:pt idx="8">
                  <c:v>7.6293199841736992E-2</c:v>
                </c:pt>
                <c:pt idx="9">
                  <c:v>8.7235878911869597E-2</c:v>
                </c:pt>
                <c:pt idx="10">
                  <c:v>7.6634717158650112E-2</c:v>
                </c:pt>
                <c:pt idx="11">
                  <c:v>6.3506151262339619E-2</c:v>
                </c:pt>
                <c:pt idx="12">
                  <c:v>4.8672452752670896E-2</c:v>
                </c:pt>
                <c:pt idx="13">
                  <c:v>1.2953145851442693E-2</c:v>
                </c:pt>
                <c:pt idx="14">
                  <c:v>1.5567400316666006E-2</c:v>
                </c:pt>
                <c:pt idx="15">
                  <c:v>1.1627491817911622E-2</c:v>
                </c:pt>
                <c:pt idx="16">
                  <c:v>3.1034563892614202E-2</c:v>
                </c:pt>
                <c:pt idx="17">
                  <c:v>3.4493382017343796E-2</c:v>
                </c:pt>
                <c:pt idx="18">
                  <c:v>3.2107916128961418E-2</c:v>
                </c:pt>
                <c:pt idx="19">
                  <c:v>2.4312308974715046E-2</c:v>
                </c:pt>
                <c:pt idx="20">
                  <c:v>2.7522457198301709E-2</c:v>
                </c:pt>
                <c:pt idx="21">
                  <c:v>2.3789941819732478E-2</c:v>
                </c:pt>
                <c:pt idx="22">
                  <c:v>1.4648418129524998E-2</c:v>
                </c:pt>
                <c:pt idx="23">
                  <c:v>2.0536229192528607E-2</c:v>
                </c:pt>
              </c:numCache>
            </c:numRef>
          </c:val>
        </c:ser>
        <c:marker val="1"/>
        <c:axId val="226167808"/>
        <c:axId val="226194176"/>
      </c:lineChart>
      <c:catAx>
        <c:axId val="226167808"/>
        <c:scaling>
          <c:orientation val="minMax"/>
        </c:scaling>
        <c:axPos val="b"/>
        <c:numFmt formatCode="General" sourceLinked="1"/>
        <c:minorTickMark val="out"/>
        <c:tickLblPos val="low"/>
        <c:txPr>
          <a:bodyPr rot="-5400000" vert="horz"/>
          <a:lstStyle/>
          <a:p>
            <a:pPr>
              <a:defRPr sz="900"/>
            </a:pPr>
            <a:endParaRPr lang="nl-BE"/>
          </a:p>
        </c:txPr>
        <c:crossAx val="226194176"/>
        <c:crosses val="autoZero"/>
        <c:auto val="1"/>
        <c:lblAlgn val="ctr"/>
        <c:lblOffset val="100"/>
      </c:catAx>
      <c:valAx>
        <c:axId val="226194176"/>
        <c:scaling>
          <c:orientation val="minMax"/>
        </c:scaling>
        <c:axPos val="l"/>
        <c:majorGridlines/>
        <c:numFmt formatCode="0.0%" sourceLinked="0"/>
        <c:tickLblPos val="nextTo"/>
        <c:txPr>
          <a:bodyPr/>
          <a:lstStyle/>
          <a:p>
            <a:pPr>
              <a:defRPr sz="900"/>
            </a:pPr>
            <a:endParaRPr lang="nl-BE"/>
          </a:p>
        </c:txPr>
        <c:crossAx val="226167808"/>
        <c:crosses val="autoZero"/>
        <c:crossBetween val="between"/>
        <c:majorUnit val="2.0000000000000011E-2"/>
      </c:valAx>
      <c:spPr>
        <a:noFill/>
      </c:spPr>
    </c:plotArea>
    <c:legend>
      <c:legendPos val="b"/>
      <c:layout>
        <c:manualLayout>
          <c:xMode val="edge"/>
          <c:yMode val="edge"/>
          <c:x val="3.2648886883185006E-2"/>
          <c:y val="0.77720492486119064"/>
          <c:w val="0.65849124832600503"/>
          <c:h val="0.22279487999587858"/>
        </c:manualLayout>
      </c:layout>
      <c:txPr>
        <a:bodyPr/>
        <a:lstStyle/>
        <a:p>
          <a:pPr>
            <a:defRPr sz="1000"/>
          </a:pPr>
          <a:endParaRPr lang="nl-BE"/>
        </a:p>
      </c:txPr>
    </c:legend>
    <c:plotVisOnly val="1"/>
    <c:dispBlanksAs val="gap"/>
  </c:chart>
  <c:txPr>
    <a:bodyPr/>
    <a:lstStyle/>
    <a:p>
      <a:pPr>
        <a:defRPr sz="1800"/>
      </a:pPr>
      <a:endParaRPr lang="nl-BE"/>
    </a:p>
  </c:txPr>
  <c:externalData r:id="rId1"/>
  <c:userShapes r:id="rId2"/>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5.2805722822479723E-2"/>
          <c:y val="2.9500499734664433E-2"/>
          <c:w val="0.92193278279354052"/>
          <c:h val="0.68770516679765259"/>
        </c:manualLayout>
      </c:layout>
      <c:barChart>
        <c:barDir val="col"/>
        <c:grouping val="clustered"/>
        <c:ser>
          <c:idx val="2"/>
          <c:order val="2"/>
          <c:tx>
            <c:strRef>
              <c:f>Sheet1!$D$1</c:f>
              <c:strCache>
                <c:ptCount val="1"/>
                <c:pt idx="0">
                  <c:v>Marge reële loonstijgingen - huidig regime (private sector)</c:v>
                </c:pt>
              </c:strCache>
            </c:strRef>
          </c:tx>
          <c:spPr>
            <a:solidFill>
              <a:srgbClr val="00B050"/>
            </a:solidFill>
          </c:spPr>
          <c:cat>
            <c:strRef>
              <c:f>Sheet1!$A$2:$A$43</c:f>
              <c:strCache>
                <c:ptCount val="42"/>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 r</c:v>
                </c:pt>
              </c:strCache>
            </c:strRef>
          </c:cat>
          <c:val>
            <c:numRef>
              <c:f>Sheet1!$D$2:$D$43</c:f>
              <c:numCache>
                <c:formatCode>General</c:formatCode>
                <c:ptCount val="42"/>
                <c:pt idx="26" formatCode="0.0%">
                  <c:v>-1.6778966223422321E-3</c:v>
                </c:pt>
                <c:pt idx="27" formatCode="0.0%">
                  <c:v>7.1662690904560674E-3</c:v>
                </c:pt>
                <c:pt idx="28" formatCode="0.0%">
                  <c:v>6.4938053374097703E-3</c:v>
                </c:pt>
                <c:pt idx="29" formatCode="0.0%">
                  <c:v>1.9164957363025644E-2</c:v>
                </c:pt>
                <c:pt idx="30" formatCode="0.0%">
                  <c:v>9.036793213074823E-3</c:v>
                </c:pt>
                <c:pt idx="31" formatCode="0.0%">
                  <c:v>9.3833663103507943E-3</c:v>
                </c:pt>
                <c:pt idx="32" formatCode="0.0%">
                  <c:v>1.62459658874229E-2</c:v>
                </c:pt>
                <c:pt idx="33" formatCode="0.0%">
                  <c:v>5.4019490933638675E-3</c:v>
                </c:pt>
                <c:pt idx="34" formatCode="0.0%">
                  <c:v>-4.9839455619156824E-3</c:v>
                </c:pt>
                <c:pt idx="35" formatCode="0.0%">
                  <c:v>4.3979123026688886E-3</c:v>
                </c:pt>
                <c:pt idx="36" formatCode="0.0%">
                  <c:v>5.1798417741408176E-3</c:v>
                </c:pt>
                <c:pt idx="37" formatCode="0.0%">
                  <c:v>-4.1173866165309068E-3</c:v>
                </c:pt>
                <c:pt idx="38" formatCode="0.0%">
                  <c:v>-3.4645918018222943E-3</c:v>
                </c:pt>
                <c:pt idx="39" formatCode="0.0%">
                  <c:v>5.3545865459462992E-3</c:v>
                </c:pt>
                <c:pt idx="40" formatCode="0.0%">
                  <c:v>3.843429805090638E-3</c:v>
                </c:pt>
                <c:pt idx="41" formatCode="0.0%">
                  <c:v>-1.2294204762517541E-3</c:v>
                </c:pt>
              </c:numCache>
            </c:numRef>
          </c:val>
        </c:ser>
        <c:ser>
          <c:idx val="5"/>
          <c:order val="5"/>
          <c:tx>
            <c:strRef>
              <c:f>Sheet1!$G$1</c:f>
              <c:strCache>
                <c:ptCount val="1"/>
                <c:pt idx="0">
                  <c:v>Marge reële loonstijgingen - fictief regime 1971-1996 met stabiele wisselkoers</c:v>
                </c:pt>
              </c:strCache>
            </c:strRef>
          </c:tx>
          <c:spPr>
            <a:solidFill>
              <a:srgbClr val="92D050"/>
            </a:solidFill>
          </c:spPr>
          <c:cat>
            <c:strRef>
              <c:f>Sheet1!$A$2:$A$43</c:f>
              <c:strCache>
                <c:ptCount val="42"/>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 r</c:v>
                </c:pt>
              </c:strCache>
            </c:strRef>
          </c:cat>
          <c:val>
            <c:numRef>
              <c:f>Sheet1!$G$2:$G$43</c:f>
              <c:numCache>
                <c:formatCode>0.0%</c:formatCode>
                <c:ptCount val="42"/>
                <c:pt idx="0">
                  <c:v>5.6163564819330353E-2</c:v>
                </c:pt>
                <c:pt idx="1">
                  <c:v>3.9298033846844493E-2</c:v>
                </c:pt>
                <c:pt idx="2">
                  <c:v>-2.1150762001173246E-2</c:v>
                </c:pt>
                <c:pt idx="3">
                  <c:v>-4.7818015359979982E-2</c:v>
                </c:pt>
                <c:pt idx="4">
                  <c:v>-3.4071875434411383E-2</c:v>
                </c:pt>
                <c:pt idx="5">
                  <c:v>-8.3220412266418728E-2</c:v>
                </c:pt>
                <c:pt idx="6">
                  <c:v>-4.9590597343570582E-2</c:v>
                </c:pt>
                <c:pt idx="7">
                  <c:v>-8.641675513850644E-3</c:v>
                </c:pt>
                <c:pt idx="8">
                  <c:v>7.3335890910537719E-3</c:v>
                </c:pt>
                <c:pt idx="9">
                  <c:v>1.0682457069758171E-2</c:v>
                </c:pt>
                <c:pt idx="10">
                  <c:v>-2.0330846175581011E-2</c:v>
                </c:pt>
                <c:pt idx="11">
                  <c:v>-8.5674437246274507E-2</c:v>
                </c:pt>
                <c:pt idx="12">
                  <c:v>-7.3866542257574941E-2</c:v>
                </c:pt>
                <c:pt idx="13">
                  <c:v>-4.0080880983356403E-2</c:v>
                </c:pt>
                <c:pt idx="14">
                  <c:v>-1.4134669462581351E-2</c:v>
                </c:pt>
                <c:pt idx="15">
                  <c:v>-1.7336859289876941E-2</c:v>
                </c:pt>
                <c:pt idx="16">
                  <c:v>-4.7208345050382405E-3</c:v>
                </c:pt>
                <c:pt idx="17">
                  <c:v>1.7072492696019521E-2</c:v>
                </c:pt>
                <c:pt idx="18">
                  <c:v>2.5933055543985212E-3</c:v>
                </c:pt>
                <c:pt idx="19">
                  <c:v>1.4433935278484357E-2</c:v>
                </c:pt>
                <c:pt idx="20">
                  <c:v>3.6380715160494993E-2</c:v>
                </c:pt>
                <c:pt idx="21">
                  <c:v>3.8281884104706794E-2</c:v>
                </c:pt>
                <c:pt idx="22">
                  <c:v>-1.9799479449748535E-2</c:v>
                </c:pt>
                <c:pt idx="23">
                  <c:v>-1.4047583445823159E-3</c:v>
                </c:pt>
                <c:pt idx="24">
                  <c:v>-1.9314156501089072E-3</c:v>
                </c:pt>
                <c:pt idx="25">
                  <c:v>2.510463000016095E-2</c:v>
                </c:pt>
              </c:numCache>
            </c:numRef>
          </c:val>
        </c:ser>
        <c:axId val="226494336"/>
        <c:axId val="226495872"/>
      </c:barChart>
      <c:lineChart>
        <c:grouping val="standard"/>
        <c:ser>
          <c:idx val="0"/>
          <c:order val="0"/>
          <c:tx>
            <c:strRef>
              <c:f>Sheet1!$B$1</c:f>
              <c:strCache>
                <c:ptCount val="1"/>
                <c:pt idx="0">
                  <c:v>Uurloonkosten drie buurlanden</c:v>
                </c:pt>
              </c:strCache>
            </c:strRef>
          </c:tx>
          <c:spPr>
            <a:ln>
              <a:solidFill>
                <a:prstClr val="black"/>
              </a:solidFill>
            </a:ln>
          </c:spPr>
          <c:marker>
            <c:symbol val="none"/>
          </c:marker>
          <c:cat>
            <c:strRef>
              <c:f>Sheet1!$A$2:$A$43</c:f>
              <c:strCache>
                <c:ptCount val="42"/>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 r</c:v>
                </c:pt>
              </c:strCache>
            </c:strRef>
          </c:cat>
          <c:val>
            <c:numRef>
              <c:f>Sheet1!$B$2:$B$43</c:f>
              <c:numCache>
                <c:formatCode>General</c:formatCode>
                <c:ptCount val="42"/>
                <c:pt idx="26" formatCode="0.0%">
                  <c:v>1.3369676102431187E-2</c:v>
                </c:pt>
                <c:pt idx="27" formatCode="0.0%">
                  <c:v>1.9254122836054443E-2</c:v>
                </c:pt>
                <c:pt idx="28" formatCode="0.0%">
                  <c:v>1.7823311564808143E-2</c:v>
                </c:pt>
                <c:pt idx="29" formatCode="0.0%">
                  <c:v>3.3931941293623424E-2</c:v>
                </c:pt>
                <c:pt idx="30" formatCode="0.0%">
                  <c:v>3.4007022809246001E-2</c:v>
                </c:pt>
                <c:pt idx="31" formatCode="0.0%">
                  <c:v>3.2125200569665738E-2</c:v>
                </c:pt>
                <c:pt idx="32" formatCode="0.0%">
                  <c:v>3.0859832079418878E-2</c:v>
                </c:pt>
                <c:pt idx="33" formatCode="0.0%">
                  <c:v>1.9414529715403601E-2</c:v>
                </c:pt>
                <c:pt idx="34" formatCode="0.0%">
                  <c:v>1.5072586989204934E-2</c:v>
                </c:pt>
                <c:pt idx="35" formatCode="0.0%">
                  <c:v>2.2537106938336382E-2</c:v>
                </c:pt>
                <c:pt idx="36" formatCode="0.0%">
                  <c:v>2.1553434760278073E-2</c:v>
                </c:pt>
                <c:pt idx="37" formatCode="0.0%">
                  <c:v>2.5157067735883241E-2</c:v>
                </c:pt>
                <c:pt idx="38" formatCode="0.0%">
                  <c:v>2.1207147325622532E-2</c:v>
                </c:pt>
                <c:pt idx="39" formatCode="0.0%">
                  <c:v>1.0308957615883881E-2</c:v>
                </c:pt>
                <c:pt idx="40" formatCode="0.0%">
                  <c:v>3.0562136589102631E-2</c:v>
                </c:pt>
                <c:pt idx="41" formatCode="0.0%">
                  <c:v>2.8512697837972598E-2</c:v>
                </c:pt>
              </c:numCache>
            </c:numRef>
          </c:val>
        </c:ser>
        <c:ser>
          <c:idx val="1"/>
          <c:order val="1"/>
          <c:tx>
            <c:strRef>
              <c:f>Sheet1!$C$1</c:f>
              <c:strCache>
                <c:ptCount val="1"/>
                <c:pt idx="0">
                  <c:v>Indexering in België (private sector)</c:v>
                </c:pt>
              </c:strCache>
            </c:strRef>
          </c:tx>
          <c:spPr>
            <a:ln>
              <a:solidFill>
                <a:srgbClr val="222FD9"/>
              </a:solidFill>
            </a:ln>
          </c:spPr>
          <c:marker>
            <c:symbol val="none"/>
          </c:marker>
          <c:cat>
            <c:strRef>
              <c:f>Sheet1!$A$2:$A$43</c:f>
              <c:strCache>
                <c:ptCount val="42"/>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 r</c:v>
                </c:pt>
              </c:strCache>
            </c:strRef>
          </c:cat>
          <c:val>
            <c:numRef>
              <c:f>Sheet1!$C$2:$C$43</c:f>
              <c:numCache>
                <c:formatCode>General</c:formatCode>
                <c:ptCount val="42"/>
                <c:pt idx="26" formatCode="0.0%">
                  <c:v>1.504757272477342E-2</c:v>
                </c:pt>
                <c:pt idx="27" formatCode="0.0%">
                  <c:v>1.2087853745598403E-2</c:v>
                </c:pt>
                <c:pt idx="28" formatCode="0.0%">
                  <c:v>1.1329506227398381E-2</c:v>
                </c:pt>
                <c:pt idx="29" formatCode="0.0%">
                  <c:v>1.4766983930597718E-2</c:v>
                </c:pt>
                <c:pt idx="30" formatCode="0.0%">
                  <c:v>2.4970229596171151E-2</c:v>
                </c:pt>
                <c:pt idx="31" formatCode="0.0%">
                  <c:v>2.2741834259314891E-2</c:v>
                </c:pt>
                <c:pt idx="32" formatCode="0.0%">
                  <c:v>1.4613866191995895E-2</c:v>
                </c:pt>
                <c:pt idx="33" formatCode="0.0%">
                  <c:v>1.4012580622039699E-2</c:v>
                </c:pt>
                <c:pt idx="34" formatCode="0.0%">
                  <c:v>2.0056532551120616E-2</c:v>
                </c:pt>
                <c:pt idx="35" formatCode="0.0%">
                  <c:v>1.813919463566754E-2</c:v>
                </c:pt>
                <c:pt idx="36" formatCode="0.0%">
                  <c:v>1.6373592986137282E-2</c:v>
                </c:pt>
                <c:pt idx="37" formatCode="0.0%">
                  <c:v>2.9274454352414159E-2</c:v>
                </c:pt>
                <c:pt idx="38" formatCode="0.0%">
                  <c:v>2.4671739127444782E-2</c:v>
                </c:pt>
                <c:pt idx="39" formatCode="0.0%">
                  <c:v>4.9543710699375704E-3</c:v>
                </c:pt>
                <c:pt idx="40" formatCode="0.0%">
                  <c:v>2.6718706784012006E-2</c:v>
                </c:pt>
                <c:pt idx="41" formatCode="0.0%">
                  <c:v>2.9742118314224433E-2</c:v>
                </c:pt>
              </c:numCache>
            </c:numRef>
          </c:val>
        </c:ser>
        <c:ser>
          <c:idx val="3"/>
          <c:order val="3"/>
          <c:tx>
            <c:strRef>
              <c:f>Sheet1!$E$1</c:f>
              <c:strCache>
                <c:ptCount val="1"/>
                <c:pt idx="0">
                  <c:v>Uurloonkosten Duitsland en Nederland</c:v>
                </c:pt>
              </c:strCache>
            </c:strRef>
          </c:tx>
          <c:spPr>
            <a:ln>
              <a:solidFill>
                <a:schemeClr val="tx1"/>
              </a:solidFill>
              <a:prstDash val="sysDash"/>
            </a:ln>
          </c:spPr>
          <c:marker>
            <c:symbol val="none"/>
          </c:marker>
          <c:cat>
            <c:strRef>
              <c:f>Sheet1!$A$2:$A$43</c:f>
              <c:strCache>
                <c:ptCount val="42"/>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 r</c:v>
                </c:pt>
              </c:strCache>
            </c:strRef>
          </c:cat>
          <c:val>
            <c:numRef>
              <c:f>Sheet1!$E$2:$E$43</c:f>
              <c:numCache>
                <c:formatCode>0.0%</c:formatCode>
                <c:ptCount val="42"/>
                <c:pt idx="0">
                  <c:v>0.10208532737860226</c:v>
                </c:pt>
                <c:pt idx="1">
                  <c:v>9.5818385202758927E-2</c:v>
                </c:pt>
                <c:pt idx="2">
                  <c:v>4.6965035488435738E-2</c:v>
                </c:pt>
                <c:pt idx="3">
                  <c:v>7.2851187512740084E-2</c:v>
                </c:pt>
                <c:pt idx="4">
                  <c:v>8.9311893982046447E-2</c:v>
                </c:pt>
                <c:pt idx="5">
                  <c:v>8.1002544521435564E-4</c:v>
                </c:pt>
                <c:pt idx="6">
                  <c:v>1.7978399177962685E-2</c:v>
                </c:pt>
                <c:pt idx="7">
                  <c:v>3.5365320569400012E-2</c:v>
                </c:pt>
                <c:pt idx="8">
                  <c:v>5.2659738124733083E-2</c:v>
                </c:pt>
                <c:pt idx="9">
                  <c:v>7.7879573484544953E-2</c:v>
                </c:pt>
                <c:pt idx="10">
                  <c:v>5.4411248355930524E-2</c:v>
                </c:pt>
                <c:pt idx="11">
                  <c:v>-5.9124431678639934E-3</c:v>
                </c:pt>
                <c:pt idx="12">
                  <c:v>-2.892566672321518E-3</c:v>
                </c:pt>
                <c:pt idx="13">
                  <c:v>2.0879887788526428E-2</c:v>
                </c:pt>
                <c:pt idx="14">
                  <c:v>3.3849814258497576E-2</c:v>
                </c:pt>
                <c:pt idx="15">
                  <c:v>-4.6082803054219119E-3</c:v>
                </c:pt>
                <c:pt idx="16">
                  <c:v>1.0773074691059065E-2</c:v>
                </c:pt>
                <c:pt idx="17">
                  <c:v>2.8898494783065398E-2</c:v>
                </c:pt>
                <c:pt idx="18">
                  <c:v>3.3708351553933709E-2</c:v>
                </c:pt>
                <c:pt idx="19">
                  <c:v>4.9425192539402557E-2</c:v>
                </c:pt>
                <c:pt idx="20">
                  <c:v>6.965674024054111E-2</c:v>
                </c:pt>
                <c:pt idx="21">
                  <c:v>6.3524914073909602E-2</c:v>
                </c:pt>
                <c:pt idx="22">
                  <c:v>7.1780474228490092E-3</c:v>
                </c:pt>
                <c:pt idx="23">
                  <c:v>2.2351764355861829E-2</c:v>
                </c:pt>
                <c:pt idx="24">
                  <c:v>1.268871029539132E-2</c:v>
                </c:pt>
                <c:pt idx="25">
                  <c:v>4.6156413628166512E-2</c:v>
                </c:pt>
              </c:numCache>
            </c:numRef>
          </c:val>
        </c:ser>
        <c:ser>
          <c:idx val="4"/>
          <c:order val="4"/>
          <c:tx>
            <c:strRef>
              <c:f>Sheet1!$F$1</c:f>
              <c:strCache>
                <c:ptCount val="1"/>
                <c:pt idx="0">
                  <c:v>Inflatie in België (NICP)</c:v>
                </c:pt>
              </c:strCache>
            </c:strRef>
          </c:tx>
          <c:spPr>
            <a:ln>
              <a:solidFill>
                <a:srgbClr val="222FD9"/>
              </a:solidFill>
              <a:prstDash val="sysDash"/>
            </a:ln>
          </c:spPr>
          <c:marker>
            <c:symbol val="none"/>
          </c:marker>
          <c:cat>
            <c:strRef>
              <c:f>Sheet1!$A$2:$A$43</c:f>
              <c:strCache>
                <c:ptCount val="42"/>
                <c:pt idx="0">
                  <c:v>1971</c:v>
                </c:pt>
                <c:pt idx="1">
                  <c:v>1972</c:v>
                </c:pt>
                <c:pt idx="2">
                  <c:v>1973</c:v>
                </c:pt>
                <c:pt idx="3">
                  <c:v>1974</c:v>
                </c:pt>
                <c:pt idx="4">
                  <c:v>1975</c:v>
                </c:pt>
                <c:pt idx="5">
                  <c:v>1976</c:v>
                </c:pt>
                <c:pt idx="6">
                  <c:v>1977</c:v>
                </c:pt>
                <c:pt idx="7">
                  <c:v>1978</c:v>
                </c:pt>
                <c:pt idx="8">
                  <c:v>1979</c:v>
                </c:pt>
                <c:pt idx="9">
                  <c:v>1980</c:v>
                </c:pt>
                <c:pt idx="10">
                  <c:v>1981</c:v>
                </c:pt>
                <c:pt idx="11">
                  <c:v>1982</c:v>
                </c:pt>
                <c:pt idx="12">
                  <c:v>1983</c:v>
                </c:pt>
                <c:pt idx="13">
                  <c:v>1984</c:v>
                </c:pt>
                <c:pt idx="14">
                  <c:v>1985</c:v>
                </c:pt>
                <c:pt idx="15">
                  <c:v>1986</c:v>
                </c:pt>
                <c:pt idx="16">
                  <c:v>1987</c:v>
                </c:pt>
                <c:pt idx="17">
                  <c:v>1988</c:v>
                </c:pt>
                <c:pt idx="18">
                  <c:v>1989</c:v>
                </c:pt>
                <c:pt idx="19">
                  <c:v>1990</c:v>
                </c:pt>
                <c:pt idx="20">
                  <c:v>1991</c:v>
                </c:pt>
                <c:pt idx="21">
                  <c:v>1992</c:v>
                </c:pt>
                <c:pt idx="22">
                  <c:v>1993</c:v>
                </c:pt>
                <c:pt idx="23">
                  <c:v>1994</c:v>
                </c:pt>
                <c:pt idx="24">
                  <c:v>1995</c:v>
                </c:pt>
                <c:pt idx="25">
                  <c:v>1996</c:v>
                </c:pt>
                <c:pt idx="26">
                  <c:v>1997</c:v>
                </c:pt>
                <c:pt idx="27">
                  <c:v>1998</c:v>
                </c:pt>
                <c:pt idx="28">
                  <c:v>1999</c:v>
                </c:pt>
                <c:pt idx="29">
                  <c:v>2000</c:v>
                </c:pt>
                <c:pt idx="30">
                  <c:v>2001</c:v>
                </c:pt>
                <c:pt idx="31">
                  <c:v>2002</c:v>
                </c:pt>
                <c:pt idx="32">
                  <c:v>2003</c:v>
                </c:pt>
                <c:pt idx="33">
                  <c:v>2004</c:v>
                </c:pt>
                <c:pt idx="34">
                  <c:v>2005</c:v>
                </c:pt>
                <c:pt idx="35">
                  <c:v>2006</c:v>
                </c:pt>
                <c:pt idx="36">
                  <c:v>2007</c:v>
                </c:pt>
                <c:pt idx="37">
                  <c:v>2008</c:v>
                </c:pt>
                <c:pt idx="38">
                  <c:v>2009</c:v>
                </c:pt>
                <c:pt idx="39">
                  <c:v>2010</c:v>
                </c:pt>
                <c:pt idx="40">
                  <c:v>2011</c:v>
                </c:pt>
                <c:pt idx="41">
                  <c:v>2012 r</c:v>
                </c:pt>
              </c:strCache>
            </c:strRef>
          </c:cat>
          <c:val>
            <c:numRef>
              <c:f>Sheet1!$F$2:$F$43</c:f>
              <c:numCache>
                <c:formatCode>0.0%</c:formatCode>
                <c:ptCount val="42"/>
                <c:pt idx="0">
                  <c:v>4.3479782951163962E-2</c:v>
                </c:pt>
                <c:pt idx="1">
                  <c:v>5.4383198577515633E-2</c:v>
                </c:pt>
                <c:pt idx="2">
                  <c:v>6.9587628865979134E-2</c:v>
                </c:pt>
                <c:pt idx="3">
                  <c:v>0.12672913877733219</c:v>
                </c:pt>
                <c:pt idx="4">
                  <c:v>0.12773597359735991</c:v>
                </c:pt>
                <c:pt idx="5">
                  <c:v>9.1658277339451866E-2</c:v>
                </c:pt>
                <c:pt idx="6">
                  <c:v>7.1094621257613455E-2</c:v>
                </c:pt>
                <c:pt idx="7">
                  <c:v>4.4390605290030673E-2</c:v>
                </c:pt>
                <c:pt idx="8">
                  <c:v>4.4996165644171984E-2</c:v>
                </c:pt>
                <c:pt idx="9">
                  <c:v>6.6486873245637873E-2</c:v>
                </c:pt>
                <c:pt idx="10">
                  <c:v>7.6293199841736922E-2</c:v>
                </c:pt>
                <c:pt idx="11">
                  <c:v>8.7235878911869444E-2</c:v>
                </c:pt>
                <c:pt idx="12">
                  <c:v>7.6634717158650112E-2</c:v>
                </c:pt>
                <c:pt idx="13">
                  <c:v>6.3506151262339619E-2</c:v>
                </c:pt>
                <c:pt idx="14">
                  <c:v>4.8672452752670896E-2</c:v>
                </c:pt>
                <c:pt idx="15">
                  <c:v>1.2953145851442693E-2</c:v>
                </c:pt>
                <c:pt idx="16">
                  <c:v>1.5567400316665982E-2</c:v>
                </c:pt>
                <c:pt idx="17">
                  <c:v>1.1627491817911605E-2</c:v>
                </c:pt>
                <c:pt idx="18">
                  <c:v>3.1034563892614202E-2</c:v>
                </c:pt>
                <c:pt idx="19">
                  <c:v>3.4493382017343747E-2</c:v>
                </c:pt>
                <c:pt idx="20">
                  <c:v>3.2107916128961363E-2</c:v>
                </c:pt>
                <c:pt idx="21">
                  <c:v>2.4312308974715046E-2</c:v>
                </c:pt>
                <c:pt idx="22">
                  <c:v>2.7522457198301709E-2</c:v>
                </c:pt>
                <c:pt idx="23">
                  <c:v>2.3789941819732478E-2</c:v>
                </c:pt>
                <c:pt idx="24">
                  <c:v>1.4648418129524998E-2</c:v>
                </c:pt>
                <c:pt idx="25">
                  <c:v>2.0536229192528607E-2</c:v>
                </c:pt>
              </c:numCache>
            </c:numRef>
          </c:val>
        </c:ser>
        <c:marker val="1"/>
        <c:axId val="226494336"/>
        <c:axId val="226495872"/>
      </c:lineChart>
      <c:catAx>
        <c:axId val="226494336"/>
        <c:scaling>
          <c:orientation val="minMax"/>
        </c:scaling>
        <c:axPos val="b"/>
        <c:numFmt formatCode="General" sourceLinked="1"/>
        <c:minorTickMark val="out"/>
        <c:tickLblPos val="low"/>
        <c:txPr>
          <a:bodyPr rot="-5400000" vert="horz"/>
          <a:lstStyle/>
          <a:p>
            <a:pPr>
              <a:defRPr sz="1000"/>
            </a:pPr>
            <a:endParaRPr lang="nl-BE"/>
          </a:p>
        </c:txPr>
        <c:crossAx val="226495872"/>
        <c:crosses val="autoZero"/>
        <c:auto val="1"/>
        <c:lblAlgn val="ctr"/>
        <c:lblOffset val="100"/>
      </c:catAx>
      <c:valAx>
        <c:axId val="226495872"/>
        <c:scaling>
          <c:orientation val="minMax"/>
          <c:max val="0.14000000000000001"/>
          <c:min val="-0.1"/>
        </c:scaling>
        <c:axPos val="l"/>
        <c:majorGridlines/>
        <c:numFmt formatCode="0.0%" sourceLinked="0"/>
        <c:tickLblPos val="nextTo"/>
        <c:txPr>
          <a:bodyPr/>
          <a:lstStyle/>
          <a:p>
            <a:pPr>
              <a:defRPr sz="1000"/>
            </a:pPr>
            <a:endParaRPr lang="nl-BE"/>
          </a:p>
        </c:txPr>
        <c:crossAx val="226494336"/>
        <c:crosses val="autoZero"/>
        <c:crossBetween val="between"/>
        <c:majorUnit val="2.0000000000000011E-2"/>
      </c:valAx>
      <c:spPr>
        <a:noFill/>
      </c:spPr>
    </c:plotArea>
    <c:legend>
      <c:legendPos val="b"/>
      <c:layout>
        <c:manualLayout>
          <c:xMode val="edge"/>
          <c:yMode val="edge"/>
          <c:x val="5.9851956707658721E-3"/>
          <c:y val="0.80277098131095159"/>
          <c:w val="0.72278026482644731"/>
          <c:h val="0.18311095293879226"/>
        </c:manualLayout>
      </c:layout>
      <c:txPr>
        <a:bodyPr/>
        <a:lstStyle/>
        <a:p>
          <a:pPr>
            <a:defRPr sz="900"/>
          </a:pPr>
          <a:endParaRPr lang="nl-BE"/>
        </a:p>
      </c:txPr>
    </c:legend>
    <c:plotVisOnly val="1"/>
    <c:dispBlanksAs val="gap"/>
  </c:chart>
  <c:txPr>
    <a:bodyPr/>
    <a:lstStyle/>
    <a:p>
      <a:pPr>
        <a:defRPr sz="1800"/>
      </a:pPr>
      <a:endParaRPr lang="nl-BE"/>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3.3402397635962894E-2"/>
          <c:y val="3.4899879088147692E-2"/>
          <c:w val="0.96256337979774331"/>
          <c:h val="0.75961983699406943"/>
        </c:manualLayout>
      </c:layout>
      <c:lineChart>
        <c:grouping val="standard"/>
        <c:ser>
          <c:idx val="0"/>
          <c:order val="0"/>
          <c:tx>
            <c:strRef>
              <c:f>'CHARTtoPPT-G3-Loyers Chart 1'!$B$6</c:f>
              <c:strCache>
                <c:ptCount val="1"/>
                <c:pt idx="0">
                  <c:v>Huurprijzen in België</c:v>
                </c:pt>
              </c:strCache>
            </c:strRef>
          </c:tx>
          <c:spPr>
            <a:ln w="28575">
              <a:solidFill>
                <a:srgbClr val="000080"/>
              </a:solidFill>
              <a:prstDash val="solid"/>
            </a:ln>
          </c:spPr>
          <c:marker>
            <c:symbol val="none"/>
          </c:marker>
          <c:cat>
            <c:numRef>
              <c:f>'CHARTtoPPT-G3-Loyers Chart 1'!$A$7:$A$210</c:f>
              <c:numCache>
                <c:formatCode>yyyy\-mm\-dd;@</c:formatCode>
                <c:ptCount val="204"/>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numCache>
            </c:numRef>
          </c:cat>
          <c:val>
            <c:numRef>
              <c:f>'CHARTtoPPT-G3-Loyers Chart 1'!$B$7:$B$210</c:f>
              <c:numCache>
                <c:formatCode>General</c:formatCode>
                <c:ptCount val="204"/>
                <c:pt idx="12">
                  <c:v>1.5895278167368021</c:v>
                </c:pt>
                <c:pt idx="13">
                  <c:v>1.7846728099848441</c:v>
                </c:pt>
                <c:pt idx="14">
                  <c:v>1.6880093131548257</c:v>
                </c:pt>
                <c:pt idx="15">
                  <c:v>1.6746133271310821</c:v>
                </c:pt>
                <c:pt idx="16">
                  <c:v>1.6746133271310821</c:v>
                </c:pt>
                <c:pt idx="17">
                  <c:v>1.5784586815227541</c:v>
                </c:pt>
                <c:pt idx="18">
                  <c:v>1.4710992702421</c:v>
                </c:pt>
                <c:pt idx="19">
                  <c:v>1.4710992702421</c:v>
                </c:pt>
                <c:pt idx="20">
                  <c:v>1.4813100335609342</c:v>
                </c:pt>
                <c:pt idx="21">
                  <c:v>1.4682080924855339</c:v>
                </c:pt>
                <c:pt idx="22">
                  <c:v>1.5722543352601148</c:v>
                </c:pt>
                <c:pt idx="23">
                  <c:v>1.478401478401481</c:v>
                </c:pt>
                <c:pt idx="24">
                  <c:v>1.4726184997698955</c:v>
                </c:pt>
                <c:pt idx="25">
                  <c:v>1.3637405454962181</c:v>
                </c:pt>
                <c:pt idx="26">
                  <c:v>1.4539210074413162</c:v>
                </c:pt>
                <c:pt idx="27">
                  <c:v>1.4640283655495738</c:v>
                </c:pt>
                <c:pt idx="28">
                  <c:v>1.4640283655495738</c:v>
                </c:pt>
                <c:pt idx="29">
                  <c:v>1.4510968921389447</c:v>
                </c:pt>
                <c:pt idx="30">
                  <c:v>1.4611872146118587</c:v>
                </c:pt>
                <c:pt idx="31">
                  <c:v>1.4611872146118587</c:v>
                </c:pt>
                <c:pt idx="32">
                  <c:v>1.4482837267647541</c:v>
                </c:pt>
                <c:pt idx="33">
                  <c:v>1.4583570696137869</c:v>
                </c:pt>
                <c:pt idx="34">
                  <c:v>1.354427498292732</c:v>
                </c:pt>
                <c:pt idx="35">
                  <c:v>1.4454814477577937</c:v>
                </c:pt>
                <c:pt idx="36">
                  <c:v>1.4399092970521299</c:v>
                </c:pt>
                <c:pt idx="37">
                  <c:v>1.4471452798191058</c:v>
                </c:pt>
                <c:pt idx="38">
                  <c:v>1.4443692168810696</c:v>
                </c:pt>
                <c:pt idx="39">
                  <c:v>1.4316311577048655</c:v>
                </c:pt>
                <c:pt idx="40">
                  <c:v>1.533085334235152</c:v>
                </c:pt>
                <c:pt idx="41">
                  <c:v>1.5317040207230459</c:v>
                </c:pt>
                <c:pt idx="42">
                  <c:v>1.6201620162016321</c:v>
                </c:pt>
                <c:pt idx="43">
                  <c:v>1.6201620162016321</c:v>
                </c:pt>
                <c:pt idx="44">
                  <c:v>1.7198741007193981</c:v>
                </c:pt>
                <c:pt idx="45">
                  <c:v>1.6170690623245276</c:v>
                </c:pt>
                <c:pt idx="46">
                  <c:v>1.7181358787198286</c:v>
                </c:pt>
                <c:pt idx="47">
                  <c:v>1.7165937394816533</c:v>
                </c:pt>
                <c:pt idx="48">
                  <c:v>1.7100704146641332</c:v>
                </c:pt>
                <c:pt idx="49">
                  <c:v>1.7942717040008827</c:v>
                </c:pt>
                <c:pt idx="50">
                  <c:v>1.7908787541712989</c:v>
                </c:pt>
                <c:pt idx="51">
                  <c:v>1.8893087352745086</c:v>
                </c:pt>
                <c:pt idx="52">
                  <c:v>1.787498612190509</c:v>
                </c:pt>
                <c:pt idx="53">
                  <c:v>1.8857459789240141</c:v>
                </c:pt>
                <c:pt idx="54">
                  <c:v>1.7936226749335482</c:v>
                </c:pt>
                <c:pt idx="55">
                  <c:v>1.8821966341895369</c:v>
                </c:pt>
                <c:pt idx="56">
                  <c:v>1.8786606254834748</c:v>
                </c:pt>
                <c:pt idx="57">
                  <c:v>2.0665266880318232</c:v>
                </c:pt>
                <c:pt idx="58">
                  <c:v>2.0534334290130167</c:v>
                </c:pt>
                <c:pt idx="59">
                  <c:v>2.1508934480476642</c:v>
                </c:pt>
                <c:pt idx="60">
                  <c:v>2.2417582417582516</c:v>
                </c:pt>
                <c:pt idx="61">
                  <c:v>2.4195314210641468</c:v>
                </c:pt>
                <c:pt idx="62">
                  <c:v>2.4150366080209817</c:v>
                </c:pt>
                <c:pt idx="63">
                  <c:v>2.4105584642233588</c:v>
                </c:pt>
                <c:pt idx="64">
                  <c:v>2.5959860383944156</c:v>
                </c:pt>
                <c:pt idx="65">
                  <c:v>2.493195427327155</c:v>
                </c:pt>
                <c:pt idx="66">
                  <c:v>2.5777681096367187</c:v>
                </c:pt>
                <c:pt idx="67">
                  <c:v>2.7711367094110222</c:v>
                </c:pt>
                <c:pt idx="68">
                  <c:v>2.5816249050873412</c:v>
                </c:pt>
                <c:pt idx="69">
                  <c:v>2.5768731052403377</c:v>
                </c:pt>
                <c:pt idx="70">
                  <c:v>2.6720034617048767</c:v>
                </c:pt>
                <c:pt idx="71">
                  <c:v>2.5699168556311291</c:v>
                </c:pt>
                <c:pt idx="72">
                  <c:v>2.4613069647463401</c:v>
                </c:pt>
                <c:pt idx="73">
                  <c:v>2.1806520577231536</c:v>
                </c:pt>
                <c:pt idx="74">
                  <c:v>2.2620571916346588</c:v>
                </c:pt>
                <c:pt idx="75">
                  <c:v>2.2579614442432607</c:v>
                </c:pt>
                <c:pt idx="76">
                  <c:v>2.2538805018073971</c:v>
                </c:pt>
                <c:pt idx="77">
                  <c:v>2.2625876354365859</c:v>
                </c:pt>
                <c:pt idx="78">
                  <c:v>2.1630792068709783</c:v>
                </c:pt>
                <c:pt idx="79">
                  <c:v>2.0619646822459612</c:v>
                </c:pt>
                <c:pt idx="80">
                  <c:v>2.1571322829650152</c:v>
                </c:pt>
                <c:pt idx="81">
                  <c:v>2.0582647245091827</c:v>
                </c:pt>
                <c:pt idx="82">
                  <c:v>2.0545780212833264</c:v>
                </c:pt>
                <c:pt idx="83">
                  <c:v>1.8844088851458061</c:v>
                </c:pt>
                <c:pt idx="84">
                  <c:v>1.8776880310500401</c:v>
                </c:pt>
                <c:pt idx="85">
                  <c:v>2.1341144471178852</c:v>
                </c:pt>
                <c:pt idx="86">
                  <c:v>2.045075125208661</c:v>
                </c:pt>
                <c:pt idx="87">
                  <c:v>1.9477137798145971</c:v>
                </c:pt>
                <c:pt idx="88">
                  <c:v>1.9442711582449368</c:v>
                </c:pt>
                <c:pt idx="89">
                  <c:v>1.8489664485301858</c:v>
                </c:pt>
                <c:pt idx="90">
                  <c:v>1.9408406850025759</c:v>
                </c:pt>
                <c:pt idx="91">
                  <c:v>1.761292996270214</c:v>
                </c:pt>
                <c:pt idx="92">
                  <c:v>1.7596522099161627</c:v>
                </c:pt>
                <c:pt idx="93">
                  <c:v>1.8512772778984439</c:v>
                </c:pt>
                <c:pt idx="94">
                  <c:v>1.6725170348957483</c:v>
                </c:pt>
                <c:pt idx="95">
                  <c:v>1.8392229799545361</c:v>
                </c:pt>
                <c:pt idx="96">
                  <c:v>1.9254530477759602</c:v>
                </c:pt>
                <c:pt idx="97">
                  <c:v>1.7412680528526081</c:v>
                </c:pt>
                <c:pt idx="98">
                  <c:v>1.6462167689161724</c:v>
                </c:pt>
                <c:pt idx="99">
                  <c:v>1.8287699223539011</c:v>
                </c:pt>
                <c:pt idx="100">
                  <c:v>1.733809280979087</c:v>
                </c:pt>
                <c:pt idx="101">
                  <c:v>1.9071902090770139</c:v>
                </c:pt>
                <c:pt idx="102">
                  <c:v>1.9038892282630782</c:v>
                </c:pt>
                <c:pt idx="103">
                  <c:v>2.0769700671960942</c:v>
                </c:pt>
                <c:pt idx="104">
                  <c:v>2.1564439019428177</c:v>
                </c:pt>
                <c:pt idx="105">
                  <c:v>2.1527213647441146</c:v>
                </c:pt>
                <c:pt idx="106">
                  <c:v>2.2441104792851219</c:v>
                </c:pt>
                <c:pt idx="107">
                  <c:v>2.3336038961038632</c:v>
                </c:pt>
                <c:pt idx="108">
                  <c:v>2.3537731083947744</c:v>
                </c:pt>
                <c:pt idx="109">
                  <c:v>2.0839625490788332</c:v>
                </c:pt>
                <c:pt idx="110">
                  <c:v>2.1828789860174997</c:v>
                </c:pt>
                <c:pt idx="111">
                  <c:v>1.9965887428514102</c:v>
                </c:pt>
                <c:pt idx="112">
                  <c:v>2.0852130325814455</c:v>
                </c:pt>
                <c:pt idx="113">
                  <c:v>2.1317053642914372</c:v>
                </c:pt>
                <c:pt idx="114">
                  <c:v>2.0881206913777612</c:v>
                </c:pt>
                <c:pt idx="115">
                  <c:v>2.0147616197885521</c:v>
                </c:pt>
                <c:pt idx="116">
                  <c:v>2.1308373991835161</c:v>
                </c:pt>
                <c:pt idx="117">
                  <c:v>1.9184890656063533</c:v>
                </c:pt>
                <c:pt idx="118">
                  <c:v>1.9267057304598323</c:v>
                </c:pt>
                <c:pt idx="119">
                  <c:v>1.8837993257981398</c:v>
                </c:pt>
                <c:pt idx="120">
                  <c:v>1.7370706671930414</c:v>
                </c:pt>
                <c:pt idx="121">
                  <c:v>1.7652859960552103</c:v>
                </c:pt>
                <c:pt idx="122">
                  <c:v>1.8507580232329361</c:v>
                </c:pt>
                <c:pt idx="123">
                  <c:v>1.859138304151098</c:v>
                </c:pt>
                <c:pt idx="124">
                  <c:v>1.8560345674162761</c:v>
                </c:pt>
                <c:pt idx="125">
                  <c:v>1.7442430181283664</c:v>
                </c:pt>
                <c:pt idx="126">
                  <c:v>1.8007437854765884</c:v>
                </c:pt>
                <c:pt idx="127">
                  <c:v>1.7892061008994908</c:v>
                </c:pt>
                <c:pt idx="128">
                  <c:v>1.5989080627863981</c:v>
                </c:pt>
                <c:pt idx="129">
                  <c:v>1.8628694040768501</c:v>
                </c:pt>
                <c:pt idx="130">
                  <c:v>1.7538731365098092</c:v>
                </c:pt>
                <c:pt idx="131">
                  <c:v>1.6738030362008605</c:v>
                </c:pt>
                <c:pt idx="132">
                  <c:v>1.6298020954598418</c:v>
                </c:pt>
                <c:pt idx="133">
                  <c:v>1.8703362728946558</c:v>
                </c:pt>
                <c:pt idx="134">
                  <c:v>1.8364585346994122</c:v>
                </c:pt>
                <c:pt idx="135">
                  <c:v>1.9507484307098222</c:v>
                </c:pt>
                <c:pt idx="136">
                  <c:v>1.8897030466640918</c:v>
                </c:pt>
                <c:pt idx="137">
                  <c:v>1.868438794182792</c:v>
                </c:pt>
                <c:pt idx="138">
                  <c:v>1.8073447413958998</c:v>
                </c:pt>
                <c:pt idx="139">
                  <c:v>1.9690711747190521</c:v>
                </c:pt>
                <c:pt idx="140">
                  <c:v>1.9096056040686982</c:v>
                </c:pt>
                <c:pt idx="141">
                  <c:v>1.8288012255840858</c:v>
                </c:pt>
                <c:pt idx="142">
                  <c:v>2.0396437805228373</c:v>
                </c:pt>
                <c:pt idx="143">
                  <c:v>2.0482388973966259</c:v>
                </c:pt>
                <c:pt idx="144">
                  <c:v>2.2336769759450088</c:v>
                </c:pt>
                <c:pt idx="145">
                  <c:v>1.997716894977164</c:v>
                </c:pt>
                <c:pt idx="146">
                  <c:v>2.031131359149585</c:v>
                </c:pt>
                <c:pt idx="147">
                  <c:v>2.0270910296485756</c:v>
                </c:pt>
                <c:pt idx="148">
                  <c:v>1.996593489780474</c:v>
                </c:pt>
                <c:pt idx="149">
                  <c:v>2.2028930698686047</c:v>
                </c:pt>
                <c:pt idx="150">
                  <c:v>2.2568460812086641</c:v>
                </c:pt>
                <c:pt idx="151">
                  <c:v>1.883948756593812</c:v>
                </c:pt>
                <c:pt idx="152">
                  <c:v>2.0338983050847337</c:v>
                </c:pt>
                <c:pt idx="153">
                  <c:v>1.9275975552421218</c:v>
                </c:pt>
                <c:pt idx="154">
                  <c:v>1.6704204204204265</c:v>
                </c:pt>
                <c:pt idx="155">
                  <c:v>1.6507221909585423</c:v>
                </c:pt>
                <c:pt idx="156">
                  <c:v>1.4752567693744112</c:v>
                </c:pt>
                <c:pt idx="157">
                  <c:v>1.4083193434060837</c:v>
                </c:pt>
                <c:pt idx="158">
                  <c:v>1.3302325581395325</c:v>
                </c:pt>
                <c:pt idx="159">
                  <c:v>1.1326710611828001</c:v>
                </c:pt>
                <c:pt idx="160">
                  <c:v>1.1503850078856903</c:v>
                </c:pt>
                <c:pt idx="161">
                  <c:v>0.96207215541164159</c:v>
                </c:pt>
                <c:pt idx="162">
                  <c:v>0.81263274540586128</c:v>
                </c:pt>
                <c:pt idx="163">
                  <c:v>1.0077662721893303</c:v>
                </c:pt>
                <c:pt idx="164">
                  <c:v>0.85825027685493271</c:v>
                </c:pt>
                <c:pt idx="165">
                  <c:v>0.867158671586714</c:v>
                </c:pt>
                <c:pt idx="166">
                  <c:v>0.96917112793058402</c:v>
                </c:pt>
                <c:pt idx="167">
                  <c:v>1.0149474072707281</c:v>
                </c:pt>
                <c:pt idx="168">
                  <c:v>0.89252852410745664</c:v>
                </c:pt>
                <c:pt idx="169">
                  <c:v>1.0116803090223438</c:v>
                </c:pt>
                <c:pt idx="170">
                  <c:v>0.94556136968694793</c:v>
                </c:pt>
                <c:pt idx="171">
                  <c:v>1.0557238593592138</c:v>
                </c:pt>
                <c:pt idx="172">
                  <c:v>1.1373016600935371</c:v>
                </c:pt>
                <c:pt idx="173">
                  <c:v>1.0903426791277395</c:v>
                </c:pt>
                <c:pt idx="174">
                  <c:v>1.08088302647249</c:v>
                </c:pt>
                <c:pt idx="175">
                  <c:v>1.0068649885583536</c:v>
                </c:pt>
                <c:pt idx="176">
                  <c:v>1.0888461890383283</c:v>
                </c:pt>
                <c:pt idx="177">
                  <c:v>1.2163892445582469</c:v>
                </c:pt>
                <c:pt idx="178">
                  <c:v>1.1518420330925982</c:v>
                </c:pt>
                <c:pt idx="179">
                  <c:v>1.0869565217391381</c:v>
                </c:pt>
                <c:pt idx="180">
                  <c:v>1.2950296397628898</c:v>
                </c:pt>
                <c:pt idx="181">
                  <c:v>1.5387416917053578</c:v>
                </c:pt>
                <c:pt idx="182">
                  <c:v>1.4096034921789635</c:v>
                </c:pt>
                <c:pt idx="183">
                  <c:v>1.4534883720930258</c:v>
                </c:pt>
                <c:pt idx="184">
                  <c:v>1.5390625828811233</c:v>
                </c:pt>
              </c:numCache>
            </c:numRef>
          </c:val>
        </c:ser>
        <c:ser>
          <c:idx val="1"/>
          <c:order val="1"/>
          <c:tx>
            <c:strRef>
              <c:f>'CHARTtoPPT-G3-Loyers Chart 1'!$C$6</c:f>
              <c:strCache>
                <c:ptCount val="1"/>
                <c:pt idx="0">
                  <c:v>Indexeringsindicator: gemiddelde van de 12 vorige maanden van de gezondheidsindex</c:v>
                </c:pt>
              </c:strCache>
            </c:strRef>
          </c:tx>
          <c:spPr>
            <a:ln w="15875">
              <a:solidFill>
                <a:srgbClr val="FF0000"/>
              </a:solidFill>
              <a:prstDash val="solid"/>
            </a:ln>
          </c:spPr>
          <c:marker>
            <c:symbol val="none"/>
          </c:marker>
          <c:cat>
            <c:numRef>
              <c:f>'CHARTtoPPT-G3-Loyers Chart 1'!$A$7:$A$210</c:f>
              <c:numCache>
                <c:formatCode>yyyy\-mm\-dd;@</c:formatCode>
                <c:ptCount val="204"/>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numCache>
            </c:numRef>
          </c:cat>
          <c:val>
            <c:numRef>
              <c:f>'CHARTtoPPT-G3-Loyers Chart 1'!$C$7:$C$210</c:f>
              <c:numCache>
                <c:formatCode>General</c:formatCode>
                <c:ptCount val="204"/>
                <c:pt idx="12">
                  <c:v>1.2918332422382195</c:v>
                </c:pt>
                <c:pt idx="13">
                  <c:v>1.2219316420701367</c:v>
                </c:pt>
                <c:pt idx="14">
                  <c:v>1.1966289836195707</c:v>
                </c:pt>
                <c:pt idx="15">
                  <c:v>1.2400144729272957</c:v>
                </c:pt>
                <c:pt idx="16">
                  <c:v>1.2866815478323652</c:v>
                </c:pt>
                <c:pt idx="17">
                  <c:v>1.3120809345650826</c:v>
                </c:pt>
                <c:pt idx="18">
                  <c:v>1.3176341839284338</c:v>
                </c:pt>
                <c:pt idx="19">
                  <c:v>1.2931666820814673</c:v>
                </c:pt>
                <c:pt idx="20">
                  <c:v>1.3137391275654058</c:v>
                </c:pt>
                <c:pt idx="21">
                  <c:v>1.3029736504223892</c:v>
                </c:pt>
                <c:pt idx="22">
                  <c:v>1.2967458537040586</c:v>
                </c:pt>
                <c:pt idx="23">
                  <c:v>1.2639273154275141</c:v>
                </c:pt>
                <c:pt idx="24">
                  <c:v>1.2664971045606621</c:v>
                </c:pt>
                <c:pt idx="25">
                  <c:v>1.3005787143751224</c:v>
                </c:pt>
                <c:pt idx="26">
                  <c:v>1.3085290086730719</c:v>
                </c:pt>
                <c:pt idx="27">
                  <c:v>1.3068567640120765</c:v>
                </c:pt>
                <c:pt idx="28">
                  <c:v>1.2735411781173178</c:v>
                </c:pt>
                <c:pt idx="29">
                  <c:v>1.2038055035611359</c:v>
                </c:pt>
                <c:pt idx="30">
                  <c:v>1.1374277905690318</c:v>
                </c:pt>
                <c:pt idx="31">
                  <c:v>1.0556969026310699</c:v>
                </c:pt>
                <c:pt idx="32">
                  <c:v>0.98127464034096357</c:v>
                </c:pt>
                <c:pt idx="33">
                  <c:v>0.94535156801828768</c:v>
                </c:pt>
                <c:pt idx="34">
                  <c:v>0.92688321327938006</c:v>
                </c:pt>
                <c:pt idx="35">
                  <c:v>0.93406430339199209</c:v>
                </c:pt>
                <c:pt idx="36">
                  <c:v>0.94500435628198165</c:v>
                </c:pt>
                <c:pt idx="37">
                  <c:v>0.94228383050460762</c:v>
                </c:pt>
                <c:pt idx="38">
                  <c:v>0.94171590952762951</c:v>
                </c:pt>
                <c:pt idx="39">
                  <c:v>0.94808883755635864</c:v>
                </c:pt>
                <c:pt idx="40">
                  <c:v>0.97779728907728292</c:v>
                </c:pt>
                <c:pt idx="41">
                  <c:v>1.0351263358970118</c:v>
                </c:pt>
                <c:pt idx="42">
                  <c:v>1.1317460846268661</c:v>
                </c:pt>
                <c:pt idx="43">
                  <c:v>1.2660294180125817</c:v>
                </c:pt>
                <c:pt idx="44">
                  <c:v>1.4113881893057567</c:v>
                </c:pt>
                <c:pt idx="45">
                  <c:v>1.5590624301817551</c:v>
                </c:pt>
                <c:pt idx="46">
                  <c:v>1.6756201773503012</c:v>
                </c:pt>
                <c:pt idx="47">
                  <c:v>1.794935867871158</c:v>
                </c:pt>
                <c:pt idx="48">
                  <c:v>1.8791235554355152</c:v>
                </c:pt>
                <c:pt idx="49">
                  <c:v>1.9556976146144798</c:v>
                </c:pt>
                <c:pt idx="50">
                  <c:v>2.036492189520192</c:v>
                </c:pt>
                <c:pt idx="51">
                  <c:v>2.1046818720954046</c:v>
                </c:pt>
                <c:pt idx="52">
                  <c:v>2.2098391989541035</c:v>
                </c:pt>
                <c:pt idx="53">
                  <c:v>2.3486544454516269</c:v>
                </c:pt>
                <c:pt idx="54">
                  <c:v>2.4658369147837567</c:v>
                </c:pt>
                <c:pt idx="55">
                  <c:v>2.5502615893133238</c:v>
                </c:pt>
                <c:pt idx="56">
                  <c:v>2.6134890698928861</c:v>
                </c:pt>
                <c:pt idx="57">
                  <c:v>2.6318338088425381</c:v>
                </c:pt>
                <c:pt idx="58">
                  <c:v>2.6896829740062933</c:v>
                </c:pt>
                <c:pt idx="59">
                  <c:v>2.7123423557892137</c:v>
                </c:pt>
                <c:pt idx="60">
                  <c:v>2.7432278778721679</c:v>
                </c:pt>
                <c:pt idx="61">
                  <c:v>2.83826718706815</c:v>
                </c:pt>
                <c:pt idx="62">
                  <c:v>2.9108209035429597</c:v>
                </c:pt>
                <c:pt idx="63">
                  <c:v>2.9718020469414781</c:v>
                </c:pt>
                <c:pt idx="64">
                  <c:v>2.9125770259327317</c:v>
                </c:pt>
                <c:pt idx="65">
                  <c:v>2.8005555123456687</c:v>
                </c:pt>
                <c:pt idx="66">
                  <c:v>2.6307876012843812</c:v>
                </c:pt>
                <c:pt idx="67">
                  <c:v>2.4934918534950259</c:v>
                </c:pt>
                <c:pt idx="68">
                  <c:v>2.343153427931925</c:v>
                </c:pt>
                <c:pt idx="69">
                  <c:v>2.2220937449061973</c:v>
                </c:pt>
                <c:pt idx="70">
                  <c:v>2.064620938590465</c:v>
                </c:pt>
                <c:pt idx="71">
                  <c:v>1.9100350119411371</c:v>
                </c:pt>
                <c:pt idx="72">
                  <c:v>1.7891131731332224</c:v>
                </c:pt>
                <c:pt idx="73">
                  <c:v>1.5950327802927287</c:v>
                </c:pt>
                <c:pt idx="74">
                  <c:v>1.4530296753337537</c:v>
                </c:pt>
                <c:pt idx="75">
                  <c:v>1.3182120291155814</c:v>
                </c:pt>
                <c:pt idx="76">
                  <c:v>1.2730543703086898</c:v>
                </c:pt>
                <c:pt idx="77">
                  <c:v>1.2201833603534089</c:v>
                </c:pt>
                <c:pt idx="78">
                  <c:v>1.2557800370537295</c:v>
                </c:pt>
                <c:pt idx="79">
                  <c:v>1.2606717911103538</c:v>
                </c:pt>
                <c:pt idx="80">
                  <c:v>1.290891339376643</c:v>
                </c:pt>
                <c:pt idx="81">
                  <c:v>1.3188670590324278</c:v>
                </c:pt>
                <c:pt idx="82">
                  <c:v>1.3565532570948398</c:v>
                </c:pt>
                <c:pt idx="83">
                  <c:v>1.4218170168693618</c:v>
                </c:pt>
                <c:pt idx="84">
                  <c:v>1.4552845733039679</c:v>
                </c:pt>
                <c:pt idx="85">
                  <c:v>1.5092823168606568</c:v>
                </c:pt>
                <c:pt idx="86">
                  <c:v>1.5061826113534513</c:v>
                </c:pt>
                <c:pt idx="87">
                  <c:v>1.4853057776460012</c:v>
                </c:pt>
                <c:pt idx="88">
                  <c:v>1.4940119715626643</c:v>
                </c:pt>
                <c:pt idx="89">
                  <c:v>1.5590456511595958</c:v>
                </c:pt>
                <c:pt idx="90">
                  <c:v>1.5594890517029114</c:v>
                </c:pt>
                <c:pt idx="91">
                  <c:v>1.5824559408417564</c:v>
                </c:pt>
                <c:pt idx="92">
                  <c:v>1.581578790032159</c:v>
                </c:pt>
                <c:pt idx="93">
                  <c:v>1.5608466953685192</c:v>
                </c:pt>
                <c:pt idx="94">
                  <c:v>1.6048029856383621</c:v>
                </c:pt>
                <c:pt idx="95">
                  <c:v>1.6175314536595558</c:v>
                </c:pt>
                <c:pt idx="96">
                  <c:v>1.6266609058490886</c:v>
                </c:pt>
                <c:pt idx="97">
                  <c:v>1.6447255343231277</c:v>
                </c:pt>
                <c:pt idx="98">
                  <c:v>1.7029295217700653</c:v>
                </c:pt>
                <c:pt idx="99">
                  <c:v>1.8210642331308298</c:v>
                </c:pt>
                <c:pt idx="100">
                  <c:v>1.864498479635128</c:v>
                </c:pt>
                <c:pt idx="101">
                  <c:v>1.8843116312972721</c:v>
                </c:pt>
                <c:pt idx="102">
                  <c:v>1.9435347136191055</c:v>
                </c:pt>
                <c:pt idx="103">
                  <c:v>2.0005846676787802</c:v>
                </c:pt>
                <c:pt idx="104">
                  <c:v>2.0655640328898976</c:v>
                </c:pt>
                <c:pt idx="105">
                  <c:v>2.1346472849966638</c:v>
                </c:pt>
                <c:pt idx="106">
                  <c:v>2.10369224749099</c:v>
                </c:pt>
                <c:pt idx="107">
                  <c:v>2.1170513988323778</c:v>
                </c:pt>
                <c:pt idx="108">
                  <c:v>2.167226919398002</c:v>
                </c:pt>
                <c:pt idx="109">
                  <c:v>2.184651745384464</c:v>
                </c:pt>
                <c:pt idx="110">
                  <c:v>2.178626064964003</c:v>
                </c:pt>
                <c:pt idx="111">
                  <c:v>2.0771346802578052</c:v>
                </c:pt>
                <c:pt idx="112">
                  <c:v>2.0435619454585692</c:v>
                </c:pt>
                <c:pt idx="113">
                  <c:v>2.0198126404785373</c:v>
                </c:pt>
                <c:pt idx="114">
                  <c:v>1.964366678081042</c:v>
                </c:pt>
                <c:pt idx="115">
                  <c:v>1.89171306403555</c:v>
                </c:pt>
                <c:pt idx="116">
                  <c:v>1.8294910611505657</c:v>
                </c:pt>
                <c:pt idx="117">
                  <c:v>1.7878984534058411</c:v>
                </c:pt>
                <c:pt idx="118">
                  <c:v>1.8023487214191301</c:v>
                </c:pt>
                <c:pt idx="119">
                  <c:v>1.7844257016897231</c:v>
                </c:pt>
                <c:pt idx="120">
                  <c:v>1.7452729853696638</c:v>
                </c:pt>
                <c:pt idx="121">
                  <c:v>1.749791012646136</c:v>
                </c:pt>
                <c:pt idx="122">
                  <c:v>1.7630215107619318</c:v>
                </c:pt>
                <c:pt idx="123">
                  <c:v>1.8156740278922372</c:v>
                </c:pt>
                <c:pt idx="124">
                  <c:v>1.833790371135241</c:v>
                </c:pt>
                <c:pt idx="125">
                  <c:v>1.7923072821678636</c:v>
                </c:pt>
                <c:pt idx="126">
                  <c:v>1.7625743537369738</c:v>
                </c:pt>
                <c:pt idx="127">
                  <c:v>1.7497017561842791</c:v>
                </c:pt>
                <c:pt idx="128">
                  <c:v>1.7142330685995428</c:v>
                </c:pt>
                <c:pt idx="129">
                  <c:v>1.675249197042934</c:v>
                </c:pt>
                <c:pt idx="130">
                  <c:v>1.6670480871603033</c:v>
                </c:pt>
                <c:pt idx="131">
                  <c:v>1.7025107461609439</c:v>
                </c:pt>
                <c:pt idx="132">
                  <c:v>1.7675689118494686</c:v>
                </c:pt>
                <c:pt idx="133">
                  <c:v>1.8302943962976328</c:v>
                </c:pt>
                <c:pt idx="134">
                  <c:v>1.9126096630157141</c:v>
                </c:pt>
                <c:pt idx="135">
                  <c:v>2.0751242561170069</c:v>
                </c:pt>
                <c:pt idx="136">
                  <c:v>2.2248765659750602</c:v>
                </c:pt>
                <c:pt idx="137">
                  <c:v>2.4972068213836773</c:v>
                </c:pt>
                <c:pt idx="138">
                  <c:v>2.8120712881001597</c:v>
                </c:pt>
                <c:pt idx="139">
                  <c:v>3.1310014800744597</c:v>
                </c:pt>
                <c:pt idx="140">
                  <c:v>3.4386755195883967</c:v>
                </c:pt>
                <c:pt idx="141">
                  <c:v>3.7604359363822262</c:v>
                </c:pt>
                <c:pt idx="142">
                  <c:v>4.0109645943537613</c:v>
                </c:pt>
                <c:pt idx="143">
                  <c:v>4.1475108147548658</c:v>
                </c:pt>
                <c:pt idx="144">
                  <c:v>4.223397835930041</c:v>
                </c:pt>
                <c:pt idx="145">
                  <c:v>4.2683872208644695</c:v>
                </c:pt>
                <c:pt idx="146">
                  <c:v>4.2453005578932945</c:v>
                </c:pt>
                <c:pt idx="147">
                  <c:v>4.0545572256445697</c:v>
                </c:pt>
                <c:pt idx="148">
                  <c:v>3.8733365188743329</c:v>
                </c:pt>
                <c:pt idx="149">
                  <c:v>3.5465220241984388</c:v>
                </c:pt>
                <c:pt idx="150">
                  <c:v>3.1143856545488777</c:v>
                </c:pt>
                <c:pt idx="151">
                  <c:v>2.6239169088650276</c:v>
                </c:pt>
                <c:pt idx="152">
                  <c:v>2.1968036254849177</c:v>
                </c:pt>
                <c:pt idx="153">
                  <c:v>1.7159595412902897</c:v>
                </c:pt>
                <c:pt idx="154">
                  <c:v>1.26730121278204</c:v>
                </c:pt>
                <c:pt idx="155">
                  <c:v>0.91775089281148936</c:v>
                </c:pt>
                <c:pt idx="156">
                  <c:v>0.6017743887431326</c:v>
                </c:pt>
                <c:pt idx="157">
                  <c:v>0.31704812325243464</c:v>
                </c:pt>
                <c:pt idx="158">
                  <c:v>9.5288367511279767E-2</c:v>
                </c:pt>
                <c:pt idx="159">
                  <c:v>4.0423636230615546E-2</c:v>
                </c:pt>
                <c:pt idx="160">
                  <c:v>4.8586584333599163E-4</c:v>
                </c:pt>
                <c:pt idx="161">
                  <c:v>7.5613840541027821E-2</c:v>
                </c:pt>
                <c:pt idx="162">
                  <c:v>0.25374088195076111</c:v>
                </c:pt>
                <c:pt idx="163">
                  <c:v>0.48843133187048782</c:v>
                </c:pt>
                <c:pt idx="164">
                  <c:v>0.67626264043126749</c:v>
                </c:pt>
                <c:pt idx="165">
                  <c:v>0.94141054125307644</c:v>
                </c:pt>
                <c:pt idx="166">
                  <c:v>1.2030660362248038</c:v>
                </c:pt>
                <c:pt idx="167">
                  <c:v>1.4398324400866738</c:v>
                </c:pt>
                <c:pt idx="168">
                  <c:v>1.6764065181313921</c:v>
                </c:pt>
                <c:pt idx="169">
                  <c:v>1.9093674846781505</c:v>
                </c:pt>
                <c:pt idx="170">
                  <c:v>2.1319072826429366</c:v>
                </c:pt>
                <c:pt idx="171">
                  <c:v>2.2975358427149231</c:v>
                </c:pt>
                <c:pt idx="172">
                  <c:v>2.4493919565775366</c:v>
                </c:pt>
                <c:pt idx="173">
                  <c:v>2.5571972782882892</c:v>
                </c:pt>
                <c:pt idx="174">
                  <c:v>2.6611446746841088</c:v>
                </c:pt>
                <c:pt idx="175">
                  <c:v>2.7590910408566778</c:v>
                </c:pt>
                <c:pt idx="176">
                  <c:v>2.8496807241489304</c:v>
                </c:pt>
                <c:pt idx="177">
                  <c:v>2.8892771249523048</c:v>
                </c:pt>
                <c:pt idx="178">
                  <c:v>2.9331781375148367</c:v>
                </c:pt>
                <c:pt idx="179">
                  <c:v>3.0038484743270177</c:v>
                </c:pt>
                <c:pt idx="180">
                  <c:v>3.0576198002090798</c:v>
                </c:pt>
                <c:pt idx="181">
                  <c:v>3.1135311965046002</c:v>
                </c:pt>
                <c:pt idx="182">
                  <c:v>3.1635242845304159</c:v>
                </c:pt>
                <c:pt idx="183">
                  <c:v>3.1805449268376882</c:v>
                </c:pt>
                <c:pt idx="184">
                  <c:v>3.1871481244712827</c:v>
                </c:pt>
              </c:numCache>
            </c:numRef>
          </c:val>
        </c:ser>
        <c:ser>
          <c:idx val="2"/>
          <c:order val="2"/>
          <c:tx>
            <c:strRef>
              <c:f>'CHARTtoPPT-G3-Loyers Chart 1'!$D$6</c:f>
              <c:strCache>
                <c:ptCount val="1"/>
                <c:pt idx="0">
                  <c:v>p.m. Huurprijzen in het eurogebied (HICP)</c:v>
                </c:pt>
              </c:strCache>
            </c:strRef>
          </c:tx>
          <c:spPr>
            <a:ln w="28575">
              <a:solidFill>
                <a:srgbClr val="92D050"/>
              </a:solidFill>
              <a:prstDash val="solid"/>
            </a:ln>
          </c:spPr>
          <c:marker>
            <c:symbol val="none"/>
          </c:marker>
          <c:cat>
            <c:numRef>
              <c:f>'CHARTtoPPT-G3-Loyers Chart 1'!$A$7:$A$210</c:f>
              <c:numCache>
                <c:formatCode>yyyy\-mm\-dd;@</c:formatCode>
                <c:ptCount val="204"/>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numCache>
            </c:numRef>
          </c:cat>
          <c:val>
            <c:numRef>
              <c:f>'CHARTtoPPT-G3-Loyers Chart 1'!$D$7:$D$210</c:f>
              <c:numCache>
                <c:formatCode>General</c:formatCode>
                <c:ptCount val="204"/>
                <c:pt idx="0">
                  <c:v>3.0303030303030467</c:v>
                </c:pt>
                <c:pt idx="1">
                  <c:v>3.132125285011389</c:v>
                </c:pt>
                <c:pt idx="2">
                  <c:v>3.0303030303030267</c:v>
                </c:pt>
                <c:pt idx="3">
                  <c:v>2.9134328358208768</c:v>
                </c:pt>
                <c:pt idx="4">
                  <c:v>3.0180126446379685</c:v>
                </c:pt>
                <c:pt idx="5">
                  <c:v>2.9047619047618989</c:v>
                </c:pt>
                <c:pt idx="6">
                  <c:v>2.7928994082840197</c:v>
                </c:pt>
                <c:pt idx="7">
                  <c:v>2.7872918389040118</c:v>
                </c:pt>
                <c:pt idx="8">
                  <c:v>2.6874115983027096</c:v>
                </c:pt>
                <c:pt idx="9">
                  <c:v>2.6795158067927982</c:v>
                </c:pt>
                <c:pt idx="10">
                  <c:v>2.6649448227283452</c:v>
                </c:pt>
                <c:pt idx="11">
                  <c:v>2.5659050966608143</c:v>
                </c:pt>
                <c:pt idx="12">
                  <c:v>2.2642390289449255</c:v>
                </c:pt>
                <c:pt idx="13">
                  <c:v>2.1526646497556534</c:v>
                </c:pt>
                <c:pt idx="14">
                  <c:v>2.1506626365961568</c:v>
                </c:pt>
                <c:pt idx="15">
                  <c:v>2.2508411648683113</c:v>
                </c:pt>
                <c:pt idx="16">
                  <c:v>2.1421954608615192</c:v>
                </c:pt>
                <c:pt idx="17">
                  <c:v>2.1517815826006612</c:v>
                </c:pt>
                <c:pt idx="18">
                  <c:v>2.0377619157264442</c:v>
                </c:pt>
                <c:pt idx="19">
                  <c:v>2.0337814546707911</c:v>
                </c:pt>
                <c:pt idx="20">
                  <c:v>2.0316804407713551</c:v>
                </c:pt>
                <c:pt idx="21">
                  <c:v>1.9228568158406789</c:v>
                </c:pt>
                <c:pt idx="22">
                  <c:v>1.9325328759290941</c:v>
                </c:pt>
                <c:pt idx="23">
                  <c:v>1.9191226867717461</c:v>
                </c:pt>
                <c:pt idx="24">
                  <c:v>1.928783382789323</c:v>
                </c:pt>
                <c:pt idx="25">
                  <c:v>1.8225310399817871</c:v>
                </c:pt>
                <c:pt idx="26">
                  <c:v>1.832252190736317</c:v>
                </c:pt>
                <c:pt idx="27">
                  <c:v>1.7133779643708411</c:v>
                </c:pt>
                <c:pt idx="28">
                  <c:v>1.7231606393832919</c:v>
                </c:pt>
                <c:pt idx="29">
                  <c:v>1.7100792751981866</c:v>
                </c:pt>
                <c:pt idx="30">
                  <c:v>1.7149949227124017</c:v>
                </c:pt>
                <c:pt idx="31">
                  <c:v>1.6103603603603744</c:v>
                </c:pt>
                <c:pt idx="32">
                  <c:v>1.6087298908763699</c:v>
                </c:pt>
                <c:pt idx="33">
                  <c:v>1.516002245929271</c:v>
                </c:pt>
                <c:pt idx="34">
                  <c:v>1.514471617680049</c:v>
                </c:pt>
                <c:pt idx="35">
                  <c:v>1.5131136516476118</c:v>
                </c:pt>
                <c:pt idx="36">
                  <c:v>1.3212406225506568</c:v>
                </c:pt>
                <c:pt idx="37">
                  <c:v>1.3200581720550575</c:v>
                </c:pt>
                <c:pt idx="38">
                  <c:v>1.3187304425569919</c:v>
                </c:pt>
                <c:pt idx="39">
                  <c:v>1.3163766175814378</c:v>
                </c:pt>
                <c:pt idx="40">
                  <c:v>1.3150562799509657</c:v>
                </c:pt>
                <c:pt idx="41">
                  <c:v>1.2248079278476709</c:v>
                </c:pt>
                <c:pt idx="42">
                  <c:v>1.2090959511924437</c:v>
                </c:pt>
                <c:pt idx="43">
                  <c:v>1.2191067272525598</c:v>
                </c:pt>
                <c:pt idx="44">
                  <c:v>1.2068201948626898</c:v>
                </c:pt>
                <c:pt idx="45">
                  <c:v>1.2168141592920234</c:v>
                </c:pt>
                <c:pt idx="46">
                  <c:v>1.2045529892806017</c:v>
                </c:pt>
                <c:pt idx="47">
                  <c:v>1.2145301976371659</c:v>
                </c:pt>
                <c:pt idx="48">
                  <c:v>1.3040114929826478</c:v>
                </c:pt>
                <c:pt idx="49">
                  <c:v>1.3911891354753125</c:v>
                </c:pt>
                <c:pt idx="50">
                  <c:v>1.3898080741231</c:v>
                </c:pt>
                <c:pt idx="51">
                  <c:v>1.299273287822057</c:v>
                </c:pt>
                <c:pt idx="52">
                  <c:v>1.2979870201297983</c:v>
                </c:pt>
                <c:pt idx="53">
                  <c:v>1.484985150148499</c:v>
                </c:pt>
                <c:pt idx="54">
                  <c:v>1.3919333625602937</c:v>
                </c:pt>
                <c:pt idx="55">
                  <c:v>1.4781561370853069</c:v>
                </c:pt>
                <c:pt idx="56">
                  <c:v>1.4768624876928316</c:v>
                </c:pt>
                <c:pt idx="57">
                  <c:v>1.5628415300546594</c:v>
                </c:pt>
                <c:pt idx="58">
                  <c:v>1.5614763048700686</c:v>
                </c:pt>
                <c:pt idx="59">
                  <c:v>1.5599432747900099</c:v>
                </c:pt>
                <c:pt idx="60">
                  <c:v>1.7453910766881178</c:v>
                </c:pt>
                <c:pt idx="61">
                  <c:v>1.8403571817489017</c:v>
                </c:pt>
                <c:pt idx="62">
                  <c:v>1.9255874673629103</c:v>
                </c:pt>
                <c:pt idx="63">
                  <c:v>2.1086956521739086</c:v>
                </c:pt>
                <c:pt idx="64">
                  <c:v>2.1066348137691371</c:v>
                </c:pt>
                <c:pt idx="65">
                  <c:v>2.0052026880554847</c:v>
                </c:pt>
                <c:pt idx="66">
                  <c:v>2.0970705869635786</c:v>
                </c:pt>
                <c:pt idx="67">
                  <c:v>2.0824341821320602</c:v>
                </c:pt>
                <c:pt idx="68">
                  <c:v>2.0914187149633428</c:v>
                </c:pt>
                <c:pt idx="69">
                  <c:v>2.0875928117938258</c:v>
                </c:pt>
                <c:pt idx="70">
                  <c:v>2.1825610149446284</c:v>
                </c:pt>
                <c:pt idx="71">
                  <c:v>2.1697099892588367</c:v>
                </c:pt>
                <c:pt idx="72">
                  <c:v>2.1657553339766467</c:v>
                </c:pt>
                <c:pt idx="73">
                  <c:v>2.0744225834046177</c:v>
                </c:pt>
                <c:pt idx="74">
                  <c:v>2.0706585548084133</c:v>
                </c:pt>
                <c:pt idx="75">
                  <c:v>2.0651479667873378</c:v>
                </c:pt>
                <c:pt idx="76">
                  <c:v>2.0525364245453703</c:v>
                </c:pt>
                <c:pt idx="77">
                  <c:v>2.0614174901710798</c:v>
                </c:pt>
                <c:pt idx="78">
                  <c:v>1.9587083112758041</c:v>
                </c:pt>
                <c:pt idx="79">
                  <c:v>1.8708381777824634</c:v>
                </c:pt>
                <c:pt idx="80">
                  <c:v>1.953537486800428</c:v>
                </c:pt>
                <c:pt idx="81">
                  <c:v>1.8657109729102841</c:v>
                </c:pt>
                <c:pt idx="82">
                  <c:v>1.8623737373737241</c:v>
                </c:pt>
                <c:pt idx="83">
                  <c:v>1.8608074011774667</c:v>
                </c:pt>
                <c:pt idx="84">
                  <c:v>1.8574876692202784</c:v>
                </c:pt>
                <c:pt idx="85">
                  <c:v>1.9379844961240338</c:v>
                </c:pt>
                <c:pt idx="86">
                  <c:v>1.8508836139286888</c:v>
                </c:pt>
                <c:pt idx="87">
                  <c:v>1.7521902377972458</c:v>
                </c:pt>
                <c:pt idx="88">
                  <c:v>1.7611504793664023</c:v>
                </c:pt>
                <c:pt idx="89">
                  <c:v>1.7490890161374317</c:v>
                </c:pt>
                <c:pt idx="90">
                  <c:v>1.9210799584631344</c:v>
                </c:pt>
                <c:pt idx="91">
                  <c:v>2.0128657397800329</c:v>
                </c:pt>
                <c:pt idx="92">
                  <c:v>1.9264629725530857</c:v>
                </c:pt>
                <c:pt idx="93">
                  <c:v>2.0902317880794756</c:v>
                </c:pt>
                <c:pt idx="94">
                  <c:v>2.0865613056502372</c:v>
                </c:pt>
                <c:pt idx="95">
                  <c:v>2.0848384766229802</c:v>
                </c:pt>
                <c:pt idx="96">
                  <c:v>2.1636101380589245</c:v>
                </c:pt>
                <c:pt idx="97">
                  <c:v>1.993628609598197</c:v>
                </c:pt>
                <c:pt idx="98">
                  <c:v>2.0739219712525778</c:v>
                </c:pt>
                <c:pt idx="99">
                  <c:v>2.0807708077080802</c:v>
                </c:pt>
                <c:pt idx="100">
                  <c:v>2.1505376344085998</c:v>
                </c:pt>
                <c:pt idx="101">
                  <c:v>2.1590095160135103</c:v>
                </c:pt>
                <c:pt idx="102">
                  <c:v>2.0682628629648425</c:v>
                </c:pt>
                <c:pt idx="103">
                  <c:v>2.054515866558182</c:v>
                </c:pt>
                <c:pt idx="104">
                  <c:v>2.0526369271415708</c:v>
                </c:pt>
                <c:pt idx="105">
                  <c:v>1.8751266977498366</c:v>
                </c:pt>
                <c:pt idx="106">
                  <c:v>1.8719012445613799</c:v>
                </c:pt>
                <c:pt idx="107">
                  <c:v>1.9613790314427415</c:v>
                </c:pt>
                <c:pt idx="108">
                  <c:v>1.9665187575635301</c:v>
                </c:pt>
                <c:pt idx="109">
                  <c:v>2.0654911838790868</c:v>
                </c:pt>
                <c:pt idx="110">
                  <c:v>2.0619593643130147</c:v>
                </c:pt>
                <c:pt idx="111">
                  <c:v>2.0986042775379414</c:v>
                </c:pt>
                <c:pt idx="112">
                  <c:v>2.0952380952380967</c:v>
                </c:pt>
                <c:pt idx="113">
                  <c:v>2.1334134615384581</c:v>
                </c:pt>
                <c:pt idx="114">
                  <c:v>2.1261728888001485</c:v>
                </c:pt>
                <c:pt idx="115">
                  <c:v>2.1028503089495665</c:v>
                </c:pt>
                <c:pt idx="116">
                  <c:v>2.1009658468585046</c:v>
                </c:pt>
                <c:pt idx="117">
                  <c:v>2.1788876728683801</c:v>
                </c:pt>
                <c:pt idx="118">
                  <c:v>2.1255462852602269</c:v>
                </c:pt>
                <c:pt idx="119">
                  <c:v>2.0624690133862167</c:v>
                </c:pt>
                <c:pt idx="120">
                  <c:v>2.0373850262090709</c:v>
                </c:pt>
                <c:pt idx="121">
                  <c:v>2.0236920039486739</c:v>
                </c:pt>
                <c:pt idx="122">
                  <c:v>2.0400118261555202</c:v>
                </c:pt>
                <c:pt idx="123">
                  <c:v>2.0751376868607396</c:v>
                </c:pt>
                <c:pt idx="124">
                  <c:v>2.0424194815396577</c:v>
                </c:pt>
                <c:pt idx="125">
                  <c:v>2.0202020202020332</c:v>
                </c:pt>
                <c:pt idx="126">
                  <c:v>1.9450689082201045</c:v>
                </c:pt>
                <c:pt idx="127">
                  <c:v>2.0009760858955592</c:v>
                </c:pt>
                <c:pt idx="128">
                  <c:v>1.9602106495026261</c:v>
                </c:pt>
                <c:pt idx="129">
                  <c:v>1.976630963972752</c:v>
                </c:pt>
                <c:pt idx="130">
                  <c:v>1.9743240614666557</c:v>
                </c:pt>
                <c:pt idx="131">
                  <c:v>1.9624987855824338</c:v>
                </c:pt>
                <c:pt idx="132">
                  <c:v>1.9482407676650293</c:v>
                </c:pt>
                <c:pt idx="133">
                  <c:v>1.9351717464924918</c:v>
                </c:pt>
                <c:pt idx="134">
                  <c:v>1.9316206297083305</c:v>
                </c:pt>
                <c:pt idx="135">
                  <c:v>1.8498891993448339</c:v>
                </c:pt>
                <c:pt idx="136">
                  <c:v>1.8764434180138521</c:v>
                </c:pt>
                <c:pt idx="137">
                  <c:v>1.8936845140824718</c:v>
                </c:pt>
                <c:pt idx="138">
                  <c:v>1.9079578139980924</c:v>
                </c:pt>
                <c:pt idx="139">
                  <c:v>1.8564593301435341</c:v>
                </c:pt>
                <c:pt idx="140">
                  <c:v>1.8938307030129218</c:v>
                </c:pt>
                <c:pt idx="141">
                  <c:v>1.9001241287119297</c:v>
                </c:pt>
                <c:pt idx="142">
                  <c:v>1.8407248450166718</c:v>
                </c:pt>
                <c:pt idx="143">
                  <c:v>1.8389709385421504</c:v>
                </c:pt>
                <c:pt idx="144">
                  <c:v>1.7208594789884124</c:v>
                </c:pt>
                <c:pt idx="145">
                  <c:v>1.7655434266729886</c:v>
                </c:pt>
                <c:pt idx="146">
                  <c:v>1.7528898995641458</c:v>
                </c:pt>
                <c:pt idx="147">
                  <c:v>1.8257496925550767</c:v>
                </c:pt>
                <c:pt idx="148">
                  <c:v>1.7663171814489596</c:v>
                </c:pt>
                <c:pt idx="149">
                  <c:v>1.7547169811320762</c:v>
                </c:pt>
                <c:pt idx="150">
                  <c:v>1.8440116661962633</c:v>
                </c:pt>
                <c:pt idx="151">
                  <c:v>1.8038331454340339</c:v>
                </c:pt>
                <c:pt idx="152">
                  <c:v>1.7741481272880901</c:v>
                </c:pt>
                <c:pt idx="153">
                  <c:v>1.6398050974512746</c:v>
                </c:pt>
                <c:pt idx="154">
                  <c:v>1.7138040831616321</c:v>
                </c:pt>
                <c:pt idx="155">
                  <c:v>1.7028443113772598</c:v>
                </c:pt>
                <c:pt idx="156">
                  <c:v>1.6356668847555822</c:v>
                </c:pt>
                <c:pt idx="157">
                  <c:v>1.5856729782669501</c:v>
                </c:pt>
                <c:pt idx="158">
                  <c:v>1.5830151783220003</c:v>
                </c:pt>
                <c:pt idx="159">
                  <c:v>1.532887402452632</c:v>
                </c:pt>
                <c:pt idx="160">
                  <c:v>1.4664934100612648</c:v>
                </c:pt>
                <c:pt idx="161">
                  <c:v>1.5297608010383934</c:v>
                </c:pt>
                <c:pt idx="162">
                  <c:v>1.5427251732101688</c:v>
                </c:pt>
                <c:pt idx="163">
                  <c:v>1.7718715393133966</c:v>
                </c:pt>
                <c:pt idx="164">
                  <c:v>1.4019553587898761</c:v>
                </c:pt>
                <c:pt idx="165">
                  <c:v>1.2906794505393338</c:v>
                </c:pt>
                <c:pt idx="166">
                  <c:v>1.2429794678206596</c:v>
                </c:pt>
                <c:pt idx="167">
                  <c:v>1.2971481140754415</c:v>
                </c:pt>
                <c:pt idx="168">
                  <c:v>1.2506897185948098</c:v>
                </c:pt>
                <c:pt idx="169">
                  <c:v>1.3130107428151794</c:v>
                </c:pt>
                <c:pt idx="170">
                  <c:v>1.3016775139792935</c:v>
                </c:pt>
                <c:pt idx="171">
                  <c:v>1.3999451001921459</c:v>
                </c:pt>
                <c:pt idx="172">
                  <c:v>1.4452982070984066</c:v>
                </c:pt>
                <c:pt idx="173">
                  <c:v>1.4701853711989843</c:v>
                </c:pt>
                <c:pt idx="174">
                  <c:v>1.473799126637565</c:v>
                </c:pt>
                <c:pt idx="175">
                  <c:v>1.4508523757707621</c:v>
                </c:pt>
                <c:pt idx="176">
                  <c:v>1.4280516645442942</c:v>
                </c:pt>
                <c:pt idx="177">
                  <c:v>1.3561481751160545</c:v>
                </c:pt>
                <c:pt idx="178">
                  <c:v>1.3095671153146458</c:v>
                </c:pt>
                <c:pt idx="179">
                  <c:v>1.4258468803923241</c:v>
                </c:pt>
                <c:pt idx="180">
                  <c:v>1.4895549500454053</c:v>
                </c:pt>
                <c:pt idx="181">
                  <c:v>1.4591263367772278</c:v>
                </c:pt>
                <c:pt idx="182">
                  <c:v>1.4116369559315818</c:v>
                </c:pt>
                <c:pt idx="183">
                  <c:v>1.4528063526439217</c:v>
                </c:pt>
              </c:numCache>
            </c:numRef>
          </c:val>
        </c:ser>
        <c:marker val="1"/>
        <c:axId val="226514048"/>
        <c:axId val="226515584"/>
      </c:lineChart>
      <c:dateAx>
        <c:axId val="226514048"/>
        <c:scaling>
          <c:orientation val="minMax"/>
          <c:max val="41274"/>
          <c:min val="36892"/>
        </c:scaling>
        <c:axPos val="b"/>
        <c:majorGridlines>
          <c:spPr>
            <a:ln w="3175">
              <a:solidFill>
                <a:srgbClr val="808080"/>
              </a:solidFill>
              <a:prstDash val="solid"/>
            </a:ln>
          </c:spPr>
        </c:majorGridlines>
        <c:numFmt formatCode="_____________ayy" sourceLinked="0"/>
        <c:tickLblPos val="low"/>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nl-BE"/>
          </a:p>
        </c:txPr>
        <c:crossAx val="226515584"/>
        <c:crosses val="autoZero"/>
        <c:auto val="1"/>
        <c:lblOffset val="100"/>
        <c:baseTimeUnit val="months"/>
        <c:majorUnit val="12"/>
        <c:majorTimeUnit val="months"/>
        <c:minorUnit val="6"/>
        <c:minorTimeUnit val="months"/>
      </c:dateAx>
      <c:valAx>
        <c:axId val="226515584"/>
        <c:scaling>
          <c:orientation val="minMax"/>
          <c:max val="5"/>
          <c:min val="-1"/>
        </c:scaling>
        <c:axPos val="l"/>
        <c:majorGridlines>
          <c:spPr>
            <a:ln w="3175">
              <a:solidFill>
                <a:srgbClr val="808080"/>
              </a:solidFill>
              <a:prstDash val="solid"/>
            </a:ln>
          </c:spPr>
        </c:majorGridlines>
        <c:numFmt formatCode="General" sourceLinked="1"/>
        <c:tickLblPos val="nextTo"/>
        <c:spPr>
          <a:ln w="3175">
            <a:solidFill>
              <a:srgbClr val="000000"/>
            </a:solidFill>
            <a:prstDash val="solid"/>
          </a:ln>
        </c:spPr>
        <c:txPr>
          <a:bodyPr rot="0" vert="horz"/>
          <a:lstStyle/>
          <a:p>
            <a:pPr>
              <a:defRPr sz="1050" b="0" i="0" u="none" strike="noStrike" baseline="0">
                <a:solidFill>
                  <a:srgbClr val="000000"/>
                </a:solidFill>
                <a:latin typeface="Arial"/>
                <a:ea typeface="Arial"/>
                <a:cs typeface="Arial"/>
              </a:defRPr>
            </a:pPr>
            <a:endParaRPr lang="nl-BE"/>
          </a:p>
        </c:txPr>
        <c:crossAx val="226514048"/>
        <c:crosses val="autoZero"/>
        <c:crossBetween val="between"/>
      </c:valAx>
      <c:spPr>
        <a:solidFill>
          <a:srgbClr val="FFFFFF"/>
        </a:solidFill>
        <a:ln w="12700">
          <a:solidFill>
            <a:srgbClr val="808080"/>
          </a:solidFill>
          <a:prstDash val="solid"/>
        </a:ln>
      </c:spPr>
    </c:plotArea>
    <c:legend>
      <c:legendPos val="r"/>
      <c:layout>
        <c:manualLayout>
          <c:xMode val="edge"/>
          <c:yMode val="edge"/>
          <c:x val="1.1308587762189825E-2"/>
          <c:y val="0.84815305981489164"/>
          <c:w val="0.98061474141257388"/>
          <c:h val="0.15148685361698241"/>
        </c:manualLayout>
      </c:layout>
      <c:spPr>
        <a:noFill/>
        <a:ln w="25400">
          <a:noFill/>
        </a:ln>
      </c:spPr>
      <c:txPr>
        <a:bodyPr/>
        <a:lstStyle/>
        <a:p>
          <a:pPr>
            <a:defRPr sz="900" b="0" i="0" u="none" strike="noStrike" baseline="0">
              <a:solidFill>
                <a:srgbClr val="000000"/>
              </a:solidFill>
              <a:latin typeface="Arial"/>
              <a:ea typeface="Arial"/>
              <a:cs typeface="Arial"/>
            </a:defRPr>
          </a:pPr>
          <a:endParaRPr lang="nl-BE"/>
        </a:p>
      </c:txPr>
    </c:legend>
    <c:plotVisOnly val="1"/>
    <c:dispBlanksAs val="gap"/>
  </c:chart>
  <c:spPr>
    <a:noFill/>
    <a:ln w="9525">
      <a:noFill/>
    </a:ln>
  </c:spPr>
  <c:txPr>
    <a:bodyPr/>
    <a:lstStyle/>
    <a:p>
      <a:pPr>
        <a:defRPr sz="975" b="0" i="0" u="none" strike="noStrike" baseline="0">
          <a:solidFill>
            <a:srgbClr val="000000"/>
          </a:solidFill>
          <a:latin typeface="Arial"/>
          <a:ea typeface="Arial"/>
          <a:cs typeface="Arial"/>
        </a:defRPr>
      </a:pPr>
      <a:endParaRPr lang="nl-BE"/>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3.4045035150747999E-2"/>
          <c:y val="2.00988572483079E-2"/>
          <c:w val="0.9169519033050868"/>
          <c:h val="0.74563190475992902"/>
        </c:manualLayout>
      </c:layout>
      <c:lineChart>
        <c:grouping val="standard"/>
        <c:ser>
          <c:idx val="1"/>
          <c:order val="0"/>
          <c:tx>
            <c:strRef>
              <c:f>'CHARTtoPPT-G- ind Chart 2'!$C$6</c:f>
              <c:strCache>
                <c:ptCount val="1"/>
                <c:pt idx="0">
                  <c:v>Indexeringsindicator (gewogen gemiddelde van de indicatoren voor de geselecteerde producten)</c:v>
                </c:pt>
              </c:strCache>
            </c:strRef>
          </c:tx>
          <c:spPr>
            <a:ln w="15875">
              <a:solidFill>
                <a:srgbClr val="FF0000"/>
              </a:solidFill>
              <a:prstDash val="sysDash"/>
            </a:ln>
          </c:spPr>
          <c:marker>
            <c:symbol val="none"/>
          </c:marker>
          <c:cat>
            <c:numRef>
              <c:f>'CHARTtoPPT-G- ind Chart 2'!$A$7:$A$210</c:f>
              <c:numCache>
                <c:formatCode>yyyy\-mm\-dd;@</c:formatCode>
                <c:ptCount val="204"/>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numCache>
            </c:numRef>
          </c:cat>
          <c:val>
            <c:numRef>
              <c:f>'CHARTtoPPT-G- ind Chart 2'!$C$7:$C$210</c:f>
              <c:numCache>
                <c:formatCode>General</c:formatCode>
                <c:ptCount val="204"/>
                <c:pt idx="13">
                  <c:v>0.5986914638809625</c:v>
                </c:pt>
                <c:pt idx="14">
                  <c:v>0.5986914638809625</c:v>
                </c:pt>
                <c:pt idx="15">
                  <c:v>0.5986914638809625</c:v>
                </c:pt>
                <c:pt idx="16">
                  <c:v>0.5986914638809625</c:v>
                </c:pt>
                <c:pt idx="17">
                  <c:v>0.5986914638809625</c:v>
                </c:pt>
                <c:pt idx="18">
                  <c:v>1.0168673182250338</c:v>
                </c:pt>
                <c:pt idx="19">
                  <c:v>1.0168673182250338</c:v>
                </c:pt>
                <c:pt idx="20">
                  <c:v>1.0168673182250338</c:v>
                </c:pt>
                <c:pt idx="21">
                  <c:v>1.3433764990946557</c:v>
                </c:pt>
                <c:pt idx="22">
                  <c:v>1.3433764990946557</c:v>
                </c:pt>
                <c:pt idx="23">
                  <c:v>1.3433764990946557</c:v>
                </c:pt>
                <c:pt idx="24">
                  <c:v>1.6581505652575208</c:v>
                </c:pt>
                <c:pt idx="25">
                  <c:v>1.6450393945216302</c:v>
                </c:pt>
                <c:pt idx="26">
                  <c:v>1.6450393945216302</c:v>
                </c:pt>
                <c:pt idx="27">
                  <c:v>1.6450393945216302</c:v>
                </c:pt>
                <c:pt idx="28">
                  <c:v>1.6450393945216302</c:v>
                </c:pt>
                <c:pt idx="29">
                  <c:v>1.6450393945216302</c:v>
                </c:pt>
                <c:pt idx="30">
                  <c:v>1.9517312868658758</c:v>
                </c:pt>
                <c:pt idx="31">
                  <c:v>1.9517312868658758</c:v>
                </c:pt>
                <c:pt idx="32">
                  <c:v>1.9517312868658758</c:v>
                </c:pt>
                <c:pt idx="33">
                  <c:v>1.8660278593227122</c:v>
                </c:pt>
                <c:pt idx="34">
                  <c:v>1.8660278593227122</c:v>
                </c:pt>
                <c:pt idx="35">
                  <c:v>1.8660278593227122</c:v>
                </c:pt>
                <c:pt idx="36">
                  <c:v>1.5993411266680695</c:v>
                </c:pt>
                <c:pt idx="37">
                  <c:v>1.4510763890668739</c:v>
                </c:pt>
                <c:pt idx="38">
                  <c:v>1.4510763890668739</c:v>
                </c:pt>
                <c:pt idx="39">
                  <c:v>1.4510763890668739</c:v>
                </c:pt>
                <c:pt idx="40">
                  <c:v>1.4510763890668739</c:v>
                </c:pt>
                <c:pt idx="41">
                  <c:v>1.4510763890668739</c:v>
                </c:pt>
                <c:pt idx="42">
                  <c:v>2.3457307086908212</c:v>
                </c:pt>
                <c:pt idx="43">
                  <c:v>2.3457307086908212</c:v>
                </c:pt>
                <c:pt idx="44">
                  <c:v>2.3457307086908212</c:v>
                </c:pt>
                <c:pt idx="45">
                  <c:v>2.3590454099116944</c:v>
                </c:pt>
                <c:pt idx="46">
                  <c:v>2.3590454099116944</c:v>
                </c:pt>
                <c:pt idx="47">
                  <c:v>2.3590454099116944</c:v>
                </c:pt>
                <c:pt idx="48">
                  <c:v>2.6193994733669572</c:v>
                </c:pt>
                <c:pt idx="49">
                  <c:v>2.9226168215736177</c:v>
                </c:pt>
                <c:pt idx="50">
                  <c:v>2.9226168215736177</c:v>
                </c:pt>
                <c:pt idx="51">
                  <c:v>2.9226168215736177</c:v>
                </c:pt>
                <c:pt idx="52">
                  <c:v>2.9226168215736177</c:v>
                </c:pt>
                <c:pt idx="53">
                  <c:v>2.9226168215736177</c:v>
                </c:pt>
                <c:pt idx="54">
                  <c:v>3.1584626388760237</c:v>
                </c:pt>
                <c:pt idx="55">
                  <c:v>3.1584626388760237</c:v>
                </c:pt>
                <c:pt idx="56">
                  <c:v>3.1584626388760237</c:v>
                </c:pt>
                <c:pt idx="57">
                  <c:v>3.5535628566801591</c:v>
                </c:pt>
                <c:pt idx="58">
                  <c:v>3.5535628566801591</c:v>
                </c:pt>
                <c:pt idx="59">
                  <c:v>3.5535628566801591</c:v>
                </c:pt>
                <c:pt idx="60">
                  <c:v>4.0296392150374061</c:v>
                </c:pt>
                <c:pt idx="61">
                  <c:v>4.2696504656342524</c:v>
                </c:pt>
                <c:pt idx="62">
                  <c:v>4.2696504656342524</c:v>
                </c:pt>
                <c:pt idx="63">
                  <c:v>4.2696504656342524</c:v>
                </c:pt>
                <c:pt idx="64">
                  <c:v>4.2696504656342524</c:v>
                </c:pt>
                <c:pt idx="65">
                  <c:v>4.2696504656342524</c:v>
                </c:pt>
                <c:pt idx="66">
                  <c:v>2.7116043056561345</c:v>
                </c:pt>
                <c:pt idx="67">
                  <c:v>2.7116043056561345</c:v>
                </c:pt>
                <c:pt idx="68">
                  <c:v>2.7116043056561345</c:v>
                </c:pt>
                <c:pt idx="69">
                  <c:v>2.6523273000895298</c:v>
                </c:pt>
                <c:pt idx="70">
                  <c:v>2.6523273000895298</c:v>
                </c:pt>
                <c:pt idx="71">
                  <c:v>2.6523273000895298</c:v>
                </c:pt>
                <c:pt idx="72">
                  <c:v>1.9954957309741062</c:v>
                </c:pt>
                <c:pt idx="73">
                  <c:v>1.5583473826294978</c:v>
                </c:pt>
                <c:pt idx="74">
                  <c:v>1.5583473826294978</c:v>
                </c:pt>
                <c:pt idx="75">
                  <c:v>1.5583473826294978</c:v>
                </c:pt>
                <c:pt idx="76">
                  <c:v>1.5583473826294978</c:v>
                </c:pt>
                <c:pt idx="77">
                  <c:v>1.5583473826294978</c:v>
                </c:pt>
                <c:pt idx="78">
                  <c:v>2.007997113364679</c:v>
                </c:pt>
                <c:pt idx="79">
                  <c:v>2.007997113364679</c:v>
                </c:pt>
                <c:pt idx="80">
                  <c:v>2.007997113364679</c:v>
                </c:pt>
                <c:pt idx="81">
                  <c:v>1.7081766160626117</c:v>
                </c:pt>
                <c:pt idx="82">
                  <c:v>1.7081766160626117</c:v>
                </c:pt>
                <c:pt idx="83">
                  <c:v>1.7081766160626117</c:v>
                </c:pt>
                <c:pt idx="84">
                  <c:v>1.8009175238175783</c:v>
                </c:pt>
                <c:pt idx="85">
                  <c:v>1.8940797386038721</c:v>
                </c:pt>
                <c:pt idx="86">
                  <c:v>1.8940797386038721</c:v>
                </c:pt>
                <c:pt idx="87">
                  <c:v>1.8940797386038721</c:v>
                </c:pt>
                <c:pt idx="88">
                  <c:v>1.8940797386038721</c:v>
                </c:pt>
                <c:pt idx="89">
                  <c:v>1.8940797386038721</c:v>
                </c:pt>
                <c:pt idx="90">
                  <c:v>3.1152749396709867</c:v>
                </c:pt>
                <c:pt idx="91">
                  <c:v>3.1152749396709867</c:v>
                </c:pt>
                <c:pt idx="92">
                  <c:v>3.1152749396709867</c:v>
                </c:pt>
                <c:pt idx="93">
                  <c:v>3.2329106711086237</c:v>
                </c:pt>
                <c:pt idx="94">
                  <c:v>3.2329106711086237</c:v>
                </c:pt>
                <c:pt idx="95">
                  <c:v>3.2329106711086237</c:v>
                </c:pt>
                <c:pt idx="96">
                  <c:v>3.4586161185348177</c:v>
                </c:pt>
                <c:pt idx="97">
                  <c:v>3.5060754110964627</c:v>
                </c:pt>
                <c:pt idx="98">
                  <c:v>3.5060754110964627</c:v>
                </c:pt>
                <c:pt idx="99">
                  <c:v>3.5060754110964627</c:v>
                </c:pt>
                <c:pt idx="100">
                  <c:v>3.5060754110964627</c:v>
                </c:pt>
                <c:pt idx="101">
                  <c:v>3.5060754110964627</c:v>
                </c:pt>
                <c:pt idx="102">
                  <c:v>2.3303628472015192</c:v>
                </c:pt>
                <c:pt idx="103">
                  <c:v>2.3303628472015192</c:v>
                </c:pt>
                <c:pt idx="104">
                  <c:v>2.3303628472015192</c:v>
                </c:pt>
                <c:pt idx="105">
                  <c:v>2.3599847694961262</c:v>
                </c:pt>
                <c:pt idx="106">
                  <c:v>2.3599847694961262</c:v>
                </c:pt>
                <c:pt idx="107">
                  <c:v>2.3599847694961262</c:v>
                </c:pt>
                <c:pt idx="108">
                  <c:v>2.7831591439214129</c:v>
                </c:pt>
                <c:pt idx="109">
                  <c:v>2.9360319726889017</c:v>
                </c:pt>
                <c:pt idx="110">
                  <c:v>2.9360319726889017</c:v>
                </c:pt>
                <c:pt idx="111">
                  <c:v>2.9360319726889017</c:v>
                </c:pt>
                <c:pt idx="112">
                  <c:v>2.9360319726889017</c:v>
                </c:pt>
                <c:pt idx="113">
                  <c:v>2.9360319726889017</c:v>
                </c:pt>
                <c:pt idx="114">
                  <c:v>3.1622429724783987</c:v>
                </c:pt>
                <c:pt idx="115">
                  <c:v>3.1622429724783987</c:v>
                </c:pt>
                <c:pt idx="116">
                  <c:v>3.1622429724783987</c:v>
                </c:pt>
                <c:pt idx="117">
                  <c:v>3.2804266488397995</c:v>
                </c:pt>
                <c:pt idx="118">
                  <c:v>3.2804266488397995</c:v>
                </c:pt>
                <c:pt idx="119">
                  <c:v>3.2804266488397995</c:v>
                </c:pt>
                <c:pt idx="120">
                  <c:v>4.0634288408908965</c:v>
                </c:pt>
                <c:pt idx="121">
                  <c:v>3.8932495745001772</c:v>
                </c:pt>
                <c:pt idx="122">
                  <c:v>3.8932495745001772</c:v>
                </c:pt>
                <c:pt idx="123">
                  <c:v>3.8932495745001772</c:v>
                </c:pt>
                <c:pt idx="124">
                  <c:v>3.8932495745001772</c:v>
                </c:pt>
                <c:pt idx="125">
                  <c:v>3.8932495745001772</c:v>
                </c:pt>
                <c:pt idx="126">
                  <c:v>3.6172497397778387</c:v>
                </c:pt>
                <c:pt idx="127">
                  <c:v>3.6172497397778387</c:v>
                </c:pt>
                <c:pt idx="128">
                  <c:v>3.6172497397778387</c:v>
                </c:pt>
                <c:pt idx="129">
                  <c:v>3.446543718992201</c:v>
                </c:pt>
                <c:pt idx="130">
                  <c:v>3.446543718992201</c:v>
                </c:pt>
                <c:pt idx="131">
                  <c:v>3.446543718992201</c:v>
                </c:pt>
                <c:pt idx="132">
                  <c:v>2.1190939710958423</c:v>
                </c:pt>
                <c:pt idx="133">
                  <c:v>2.0372606422230488</c:v>
                </c:pt>
                <c:pt idx="134">
                  <c:v>2.0372606422230488</c:v>
                </c:pt>
                <c:pt idx="135">
                  <c:v>2.0372606422230488</c:v>
                </c:pt>
                <c:pt idx="136">
                  <c:v>2.0372606422230488</c:v>
                </c:pt>
                <c:pt idx="137">
                  <c:v>2.0372606422230488</c:v>
                </c:pt>
                <c:pt idx="138">
                  <c:v>3.5849082628422066</c:v>
                </c:pt>
                <c:pt idx="139">
                  <c:v>3.5849082628422066</c:v>
                </c:pt>
                <c:pt idx="140">
                  <c:v>3.5849082628422066</c:v>
                </c:pt>
                <c:pt idx="141">
                  <c:v>3.6550095767756474</c:v>
                </c:pt>
                <c:pt idx="142">
                  <c:v>3.6550095767756474</c:v>
                </c:pt>
                <c:pt idx="143">
                  <c:v>3.6550095767756474</c:v>
                </c:pt>
                <c:pt idx="144">
                  <c:v>3.2050697611007095</c:v>
                </c:pt>
                <c:pt idx="145">
                  <c:v>4.0767880437334814</c:v>
                </c:pt>
                <c:pt idx="146">
                  <c:v>4.0767880437334814</c:v>
                </c:pt>
                <c:pt idx="147">
                  <c:v>4.0767880437334814</c:v>
                </c:pt>
                <c:pt idx="148">
                  <c:v>4.0767880437334814</c:v>
                </c:pt>
                <c:pt idx="149">
                  <c:v>4.0767880437334814</c:v>
                </c:pt>
                <c:pt idx="150">
                  <c:v>1.3246010352194904</c:v>
                </c:pt>
                <c:pt idx="151">
                  <c:v>1.3246010352194904</c:v>
                </c:pt>
                <c:pt idx="152">
                  <c:v>1.3246010352194904</c:v>
                </c:pt>
                <c:pt idx="153">
                  <c:v>1.8831130130169127</c:v>
                </c:pt>
                <c:pt idx="154">
                  <c:v>1.8831130130169127</c:v>
                </c:pt>
                <c:pt idx="155">
                  <c:v>1.8831130130169127</c:v>
                </c:pt>
                <c:pt idx="156">
                  <c:v>0.44650266059664995</c:v>
                </c:pt>
                <c:pt idx="157">
                  <c:v>-0.78969233143607664</c:v>
                </c:pt>
                <c:pt idx="158">
                  <c:v>-0.78969233143607664</c:v>
                </c:pt>
                <c:pt idx="159">
                  <c:v>-0.78969233143607664</c:v>
                </c:pt>
                <c:pt idx="160">
                  <c:v>-0.78969233143607664</c:v>
                </c:pt>
                <c:pt idx="161">
                  <c:v>-0.78969233143607664</c:v>
                </c:pt>
                <c:pt idx="162">
                  <c:v>0.17617776415679298</c:v>
                </c:pt>
                <c:pt idx="163">
                  <c:v>0.17617776415679298</c:v>
                </c:pt>
                <c:pt idx="164">
                  <c:v>0.17617776415679298</c:v>
                </c:pt>
                <c:pt idx="165">
                  <c:v>-0.93502222186967454</c:v>
                </c:pt>
                <c:pt idx="166">
                  <c:v>-0.93502222186967454</c:v>
                </c:pt>
                <c:pt idx="167">
                  <c:v>-0.93502222186967454</c:v>
                </c:pt>
                <c:pt idx="168">
                  <c:v>1.4060275601923911</c:v>
                </c:pt>
                <c:pt idx="169">
                  <c:v>1.9253101313672827</c:v>
                </c:pt>
                <c:pt idx="170">
                  <c:v>1.9253101313672827</c:v>
                </c:pt>
                <c:pt idx="171">
                  <c:v>1.9253101313672827</c:v>
                </c:pt>
                <c:pt idx="172">
                  <c:v>1.9253101313672827</c:v>
                </c:pt>
                <c:pt idx="173">
                  <c:v>1.9253101313672827</c:v>
                </c:pt>
                <c:pt idx="174">
                  <c:v>1.9910060003008441</c:v>
                </c:pt>
                <c:pt idx="175">
                  <c:v>1.9910060003008441</c:v>
                </c:pt>
                <c:pt idx="176">
                  <c:v>1.9910060003008441</c:v>
                </c:pt>
                <c:pt idx="177">
                  <c:v>2.7145728548943202</c:v>
                </c:pt>
                <c:pt idx="178">
                  <c:v>2.7145728548943202</c:v>
                </c:pt>
                <c:pt idx="179">
                  <c:v>2.7145728548943202</c:v>
                </c:pt>
                <c:pt idx="180">
                  <c:v>2.308234410690968</c:v>
                </c:pt>
                <c:pt idx="181">
                  <c:v>2.6120150207690167</c:v>
                </c:pt>
                <c:pt idx="182">
                  <c:v>2.6120150207690167</c:v>
                </c:pt>
                <c:pt idx="183">
                  <c:v>2.6120150207690167</c:v>
                </c:pt>
                <c:pt idx="184">
                  <c:v>2.6120150207690167</c:v>
                </c:pt>
              </c:numCache>
            </c:numRef>
          </c:val>
        </c:ser>
        <c:ser>
          <c:idx val="2"/>
          <c:order val="1"/>
          <c:tx>
            <c:strRef>
              <c:f>'CHARTtoPPT-G- ind Chart 2'!$D$6</c:f>
              <c:strCache>
                <c:ptCount val="1"/>
                <c:pt idx="0">
                  <c:v>Diensten zonder min of meer formele indexering</c:v>
                </c:pt>
              </c:strCache>
            </c:strRef>
          </c:tx>
          <c:spPr>
            <a:ln>
              <a:solidFill>
                <a:schemeClr val="accent1"/>
              </a:solidFill>
            </a:ln>
          </c:spPr>
          <c:marker>
            <c:symbol val="none"/>
          </c:marker>
          <c:cat>
            <c:numRef>
              <c:f>'CHARTtoPPT-G- ind Chart 2'!$A$7:$A$210</c:f>
              <c:numCache>
                <c:formatCode>yyyy\-mm\-dd;@</c:formatCode>
                <c:ptCount val="204"/>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numCache>
            </c:numRef>
          </c:cat>
          <c:val>
            <c:numRef>
              <c:f>'CHARTtoPPT-G- ind Chart 2'!$D$7:$D$210</c:f>
              <c:numCache>
                <c:formatCode>General</c:formatCode>
                <c:ptCount val="204"/>
                <c:pt idx="12">
                  <c:v>1.610364281054468</c:v>
                </c:pt>
                <c:pt idx="13">
                  <c:v>1.7962968064558105</c:v>
                </c:pt>
                <c:pt idx="14">
                  <c:v>1.5880588877857771</c:v>
                </c:pt>
                <c:pt idx="15">
                  <c:v>1.8609036795096399</c:v>
                </c:pt>
                <c:pt idx="16">
                  <c:v>2.2718122497424442</c:v>
                </c:pt>
                <c:pt idx="17">
                  <c:v>2.4139564336914177</c:v>
                </c:pt>
                <c:pt idx="18">
                  <c:v>2.6727057303213675</c:v>
                </c:pt>
                <c:pt idx="19">
                  <c:v>3.3552554526240126</c:v>
                </c:pt>
                <c:pt idx="20">
                  <c:v>2.9955862235207387</c:v>
                </c:pt>
                <c:pt idx="21">
                  <c:v>2.8414592118001427</c:v>
                </c:pt>
                <c:pt idx="22">
                  <c:v>2.5444059929497387</c:v>
                </c:pt>
                <c:pt idx="23">
                  <c:v>2.5351049757529802</c:v>
                </c:pt>
                <c:pt idx="24">
                  <c:v>2.3721085379719176</c:v>
                </c:pt>
                <c:pt idx="25">
                  <c:v>2.3905195426382253</c:v>
                </c:pt>
                <c:pt idx="26">
                  <c:v>2.5216072845786863</c:v>
                </c:pt>
                <c:pt idx="27">
                  <c:v>2.2183503319560782</c:v>
                </c:pt>
                <c:pt idx="28">
                  <c:v>1.720980080511026</c:v>
                </c:pt>
                <c:pt idx="29">
                  <c:v>1.6037805188066967</c:v>
                </c:pt>
                <c:pt idx="30">
                  <c:v>1.2418185844820906</c:v>
                </c:pt>
                <c:pt idx="31">
                  <c:v>1.2643648146196658</c:v>
                </c:pt>
                <c:pt idx="32">
                  <c:v>1.4466860488481004</c:v>
                </c:pt>
                <c:pt idx="33">
                  <c:v>1.3845960471883239</c:v>
                </c:pt>
                <c:pt idx="34">
                  <c:v>2.1747580409244192</c:v>
                </c:pt>
                <c:pt idx="35">
                  <c:v>2.4055571695038327</c:v>
                </c:pt>
                <c:pt idx="36">
                  <c:v>2.4793279844599336</c:v>
                </c:pt>
                <c:pt idx="37">
                  <c:v>1.8398112862842917</c:v>
                </c:pt>
                <c:pt idx="38">
                  <c:v>2.7103670529917201</c:v>
                </c:pt>
                <c:pt idx="39">
                  <c:v>2.9076341827522412</c:v>
                </c:pt>
                <c:pt idx="40">
                  <c:v>2.5284044338856777</c:v>
                </c:pt>
                <c:pt idx="41">
                  <c:v>2.6796028755528867</c:v>
                </c:pt>
                <c:pt idx="42">
                  <c:v>3.2959943552422852</c:v>
                </c:pt>
                <c:pt idx="43">
                  <c:v>3.6772578193889238</c:v>
                </c:pt>
                <c:pt idx="44">
                  <c:v>2.6165672110713092</c:v>
                </c:pt>
                <c:pt idx="45">
                  <c:v>2.1423906197002962</c:v>
                </c:pt>
                <c:pt idx="46">
                  <c:v>1.6317491635947867</c:v>
                </c:pt>
                <c:pt idx="47">
                  <c:v>2.0352031916615037</c:v>
                </c:pt>
                <c:pt idx="48">
                  <c:v>1.505567706233202</c:v>
                </c:pt>
                <c:pt idx="49">
                  <c:v>1.6656599540518628</c:v>
                </c:pt>
                <c:pt idx="50">
                  <c:v>1.0400009700940682</c:v>
                </c:pt>
                <c:pt idx="51">
                  <c:v>1.5162491244988228</c:v>
                </c:pt>
                <c:pt idx="52">
                  <c:v>1.5738573339135153</c:v>
                </c:pt>
                <c:pt idx="53">
                  <c:v>1.8651560625077461</c:v>
                </c:pt>
                <c:pt idx="54">
                  <c:v>2.1786797734037133</c:v>
                </c:pt>
                <c:pt idx="55">
                  <c:v>1.7635044561989868</c:v>
                </c:pt>
                <c:pt idx="56">
                  <c:v>2.0721167432218532</c:v>
                </c:pt>
                <c:pt idx="57">
                  <c:v>2.8664500674611348</c:v>
                </c:pt>
                <c:pt idx="58">
                  <c:v>3.5978855753121541</c:v>
                </c:pt>
                <c:pt idx="59">
                  <c:v>3.3270060274420032</c:v>
                </c:pt>
                <c:pt idx="60">
                  <c:v>3.3900631418767757</c:v>
                </c:pt>
                <c:pt idx="61">
                  <c:v>4.0231797082239673</c:v>
                </c:pt>
                <c:pt idx="62">
                  <c:v>4.0655911567805347</c:v>
                </c:pt>
                <c:pt idx="63">
                  <c:v>2.4233408259419802</c:v>
                </c:pt>
                <c:pt idx="64">
                  <c:v>2.797696348664684</c:v>
                </c:pt>
                <c:pt idx="65">
                  <c:v>2.8829849285605835</c:v>
                </c:pt>
                <c:pt idx="66">
                  <c:v>2.6142282555714282</c:v>
                </c:pt>
                <c:pt idx="67">
                  <c:v>2.9808478057532386</c:v>
                </c:pt>
                <c:pt idx="68">
                  <c:v>2.5412760290679959</c:v>
                </c:pt>
                <c:pt idx="69">
                  <c:v>1.468293474779081</c:v>
                </c:pt>
                <c:pt idx="70">
                  <c:v>1.2355410671837759</c:v>
                </c:pt>
                <c:pt idx="71">
                  <c:v>1.4656029976317875</c:v>
                </c:pt>
                <c:pt idx="72">
                  <c:v>1.0518530922838158</c:v>
                </c:pt>
                <c:pt idx="73">
                  <c:v>0.74414092355015549</c:v>
                </c:pt>
                <c:pt idx="74">
                  <c:v>0.82754478547655252</c:v>
                </c:pt>
                <c:pt idx="75">
                  <c:v>2.7670635831982477</c:v>
                </c:pt>
                <c:pt idx="76">
                  <c:v>2.0300978650422685</c:v>
                </c:pt>
                <c:pt idx="77">
                  <c:v>2.0376828381705403</c:v>
                </c:pt>
                <c:pt idx="78">
                  <c:v>1.6913628652283521</c:v>
                </c:pt>
                <c:pt idx="79">
                  <c:v>1.5968886585846054</c:v>
                </c:pt>
                <c:pt idx="80">
                  <c:v>1.7866977835981013</c:v>
                </c:pt>
                <c:pt idx="81">
                  <c:v>2.5555967646320212</c:v>
                </c:pt>
                <c:pt idx="82">
                  <c:v>2.7935509545025812</c:v>
                </c:pt>
                <c:pt idx="83">
                  <c:v>2.4302033838025983</c:v>
                </c:pt>
                <c:pt idx="84">
                  <c:v>2.5802493713697361</c:v>
                </c:pt>
                <c:pt idx="85">
                  <c:v>2.6457868606084411</c:v>
                </c:pt>
                <c:pt idx="86">
                  <c:v>2.2268420823818778</c:v>
                </c:pt>
                <c:pt idx="87">
                  <c:v>1.9751625651725861</c:v>
                </c:pt>
                <c:pt idx="88">
                  <c:v>2.3470366474848152</c:v>
                </c:pt>
                <c:pt idx="89">
                  <c:v>1.9845231759849868</c:v>
                </c:pt>
                <c:pt idx="90">
                  <c:v>2.3331221067148578</c:v>
                </c:pt>
                <c:pt idx="91">
                  <c:v>2.2057124181009482</c:v>
                </c:pt>
                <c:pt idx="92">
                  <c:v>2.3018771650863634</c:v>
                </c:pt>
                <c:pt idx="93">
                  <c:v>2.3409694300027581</c:v>
                </c:pt>
                <c:pt idx="94">
                  <c:v>1.8958600988424756</c:v>
                </c:pt>
                <c:pt idx="95">
                  <c:v>1.6297272031609238</c:v>
                </c:pt>
                <c:pt idx="96">
                  <c:v>2.5464401634829326</c:v>
                </c:pt>
                <c:pt idx="97">
                  <c:v>2.0627648732806088</c:v>
                </c:pt>
                <c:pt idx="98">
                  <c:v>2.5492499287747177</c:v>
                </c:pt>
                <c:pt idx="99">
                  <c:v>1.3014268106140627</c:v>
                </c:pt>
                <c:pt idx="100">
                  <c:v>1.7954698128212376</c:v>
                </c:pt>
                <c:pt idx="101">
                  <c:v>2.0868840581989692</c:v>
                </c:pt>
                <c:pt idx="102">
                  <c:v>2.3513411594417333</c:v>
                </c:pt>
                <c:pt idx="103">
                  <c:v>2.0669620423988437</c:v>
                </c:pt>
                <c:pt idx="104">
                  <c:v>1.9959406679612501</c:v>
                </c:pt>
                <c:pt idx="105">
                  <c:v>2.2637125234484152</c:v>
                </c:pt>
                <c:pt idx="106">
                  <c:v>2.4605260516842602</c:v>
                </c:pt>
                <c:pt idx="107">
                  <c:v>2.447185750627058</c:v>
                </c:pt>
                <c:pt idx="108">
                  <c:v>1.6194342037730178</c:v>
                </c:pt>
                <c:pt idx="109">
                  <c:v>2.0773217014437155</c:v>
                </c:pt>
                <c:pt idx="110">
                  <c:v>1.5533005767069961</c:v>
                </c:pt>
                <c:pt idx="111">
                  <c:v>2.2616776706276012</c:v>
                </c:pt>
                <c:pt idx="112">
                  <c:v>1.9879314375921038</c:v>
                </c:pt>
                <c:pt idx="113">
                  <c:v>2.1092210688096329</c:v>
                </c:pt>
                <c:pt idx="114">
                  <c:v>1.8576147820732238</c:v>
                </c:pt>
                <c:pt idx="115">
                  <c:v>2.247985756615964</c:v>
                </c:pt>
                <c:pt idx="116">
                  <c:v>2.0498274582072402</c:v>
                </c:pt>
                <c:pt idx="117">
                  <c:v>1.5112647560996986</c:v>
                </c:pt>
                <c:pt idx="118">
                  <c:v>1.177282199002128</c:v>
                </c:pt>
                <c:pt idx="119">
                  <c:v>1.4378788280863031</c:v>
                </c:pt>
                <c:pt idx="120">
                  <c:v>1.8479381834569208</c:v>
                </c:pt>
                <c:pt idx="121">
                  <c:v>2.1113781181459679</c:v>
                </c:pt>
                <c:pt idx="122">
                  <c:v>2.6106580786855007</c:v>
                </c:pt>
                <c:pt idx="123">
                  <c:v>2.4490587943699387</c:v>
                </c:pt>
                <c:pt idx="124">
                  <c:v>2.4896283064992777</c:v>
                </c:pt>
                <c:pt idx="125">
                  <c:v>2.1396048775544472</c:v>
                </c:pt>
                <c:pt idx="126">
                  <c:v>2.2842542255126612</c:v>
                </c:pt>
                <c:pt idx="127">
                  <c:v>2.0484997416288202</c:v>
                </c:pt>
                <c:pt idx="128">
                  <c:v>1.5516517304299478</c:v>
                </c:pt>
                <c:pt idx="129">
                  <c:v>1.672982490514352</c:v>
                </c:pt>
                <c:pt idx="130">
                  <c:v>1.5817215008218533</c:v>
                </c:pt>
                <c:pt idx="131">
                  <c:v>2.2002013561087672</c:v>
                </c:pt>
                <c:pt idx="132">
                  <c:v>1.7180005437977601</c:v>
                </c:pt>
                <c:pt idx="133">
                  <c:v>1.5600543730094558</c:v>
                </c:pt>
                <c:pt idx="134">
                  <c:v>2.0191511333664787</c:v>
                </c:pt>
                <c:pt idx="135">
                  <c:v>1.0019669714936397</c:v>
                </c:pt>
                <c:pt idx="136">
                  <c:v>1.4682136715704397</c:v>
                </c:pt>
                <c:pt idx="137">
                  <c:v>2.3594447125016238</c:v>
                </c:pt>
                <c:pt idx="138">
                  <c:v>2.4392899122287743</c:v>
                </c:pt>
                <c:pt idx="139">
                  <c:v>2.7493338715000237</c:v>
                </c:pt>
                <c:pt idx="140">
                  <c:v>3.1685398681545758</c:v>
                </c:pt>
                <c:pt idx="141">
                  <c:v>3.6756083489677849</c:v>
                </c:pt>
                <c:pt idx="142">
                  <c:v>3.6060899577291083</c:v>
                </c:pt>
                <c:pt idx="143">
                  <c:v>3.4846977218001602</c:v>
                </c:pt>
                <c:pt idx="144">
                  <c:v>3.0881526490734501</c:v>
                </c:pt>
                <c:pt idx="145">
                  <c:v>3.5385617962478992</c:v>
                </c:pt>
                <c:pt idx="146">
                  <c:v>2.7837192495493226</c:v>
                </c:pt>
                <c:pt idx="147">
                  <c:v>3.9169164561359437</c:v>
                </c:pt>
                <c:pt idx="148">
                  <c:v>3.2612307515023859</c:v>
                </c:pt>
                <c:pt idx="149">
                  <c:v>2.7364116840653772</c:v>
                </c:pt>
                <c:pt idx="150">
                  <c:v>2.8312029711303737</c:v>
                </c:pt>
                <c:pt idx="151">
                  <c:v>2.4252312936886344</c:v>
                </c:pt>
                <c:pt idx="152">
                  <c:v>2.9871882103787342</c:v>
                </c:pt>
                <c:pt idx="153">
                  <c:v>2.2364165521533419</c:v>
                </c:pt>
                <c:pt idx="154">
                  <c:v>1.8856924217698801</c:v>
                </c:pt>
                <c:pt idx="155">
                  <c:v>1.7606676625524893</c:v>
                </c:pt>
                <c:pt idx="156">
                  <c:v>1.8816597806059259</c:v>
                </c:pt>
                <c:pt idx="157">
                  <c:v>1.313477443397804</c:v>
                </c:pt>
                <c:pt idx="158">
                  <c:v>1.3711880002675647</c:v>
                </c:pt>
                <c:pt idx="159">
                  <c:v>1.3364952098036342</c:v>
                </c:pt>
                <c:pt idx="160">
                  <c:v>1.7651805050038061</c:v>
                </c:pt>
                <c:pt idx="161">
                  <c:v>1.5159018676414338</c:v>
                </c:pt>
                <c:pt idx="162">
                  <c:v>1.0362943706074528</c:v>
                </c:pt>
                <c:pt idx="163">
                  <c:v>1.2001149277763421</c:v>
                </c:pt>
                <c:pt idx="164">
                  <c:v>1.3890114926814459</c:v>
                </c:pt>
                <c:pt idx="165">
                  <c:v>1.8014621952531658</c:v>
                </c:pt>
                <c:pt idx="166">
                  <c:v>2.2710868575429055</c:v>
                </c:pt>
                <c:pt idx="167">
                  <c:v>1.7821576484836843</c:v>
                </c:pt>
                <c:pt idx="168">
                  <c:v>2.8597385183607438</c:v>
                </c:pt>
                <c:pt idx="169">
                  <c:v>2.4682966243714244</c:v>
                </c:pt>
                <c:pt idx="170">
                  <c:v>2.9990550725794929</c:v>
                </c:pt>
                <c:pt idx="171">
                  <c:v>2.852603249073153</c:v>
                </c:pt>
                <c:pt idx="172">
                  <c:v>2.3581347870993805</c:v>
                </c:pt>
                <c:pt idx="173">
                  <c:v>2.3161614862564837</c:v>
                </c:pt>
                <c:pt idx="174">
                  <c:v>2.1722550709480331</c:v>
                </c:pt>
                <c:pt idx="175">
                  <c:v>2.1678059833224239</c:v>
                </c:pt>
                <c:pt idx="176">
                  <c:v>1.9666327547409601</c:v>
                </c:pt>
                <c:pt idx="177">
                  <c:v>2.0805789420626293</c:v>
                </c:pt>
                <c:pt idx="178">
                  <c:v>2.2058155807205049</c:v>
                </c:pt>
                <c:pt idx="179">
                  <c:v>2.3611186571160592</c:v>
                </c:pt>
                <c:pt idx="180">
                  <c:v>2.7668072564094452</c:v>
                </c:pt>
                <c:pt idx="181">
                  <c:v>2.7079484343034177</c:v>
                </c:pt>
                <c:pt idx="182">
                  <c:v>2.4073447357451792</c:v>
                </c:pt>
                <c:pt idx="183">
                  <c:v>2.3087796573185049</c:v>
                </c:pt>
                <c:pt idx="184">
                  <c:v>2.8425796261720477</c:v>
                </c:pt>
              </c:numCache>
            </c:numRef>
          </c:val>
        </c:ser>
        <c:ser>
          <c:idx val="0"/>
          <c:order val="2"/>
          <c:tx>
            <c:strRef>
              <c:f>'CHARTtoPPT-G- ind Chart 2'!$B$6</c:f>
              <c:strCache>
                <c:ptCount val="1"/>
                <c:pt idx="0">
                  <c:v>Andere geïndexeerde diensten (m.u.v. huurprijzen)</c:v>
                </c:pt>
              </c:strCache>
            </c:strRef>
          </c:tx>
          <c:spPr>
            <a:ln w="31750">
              <a:solidFill>
                <a:srgbClr val="000080"/>
              </a:solidFill>
              <a:prstDash val="solid"/>
            </a:ln>
          </c:spPr>
          <c:marker>
            <c:symbol val="none"/>
          </c:marker>
          <c:cat>
            <c:numRef>
              <c:f>'CHARTtoPPT-G- ind Chart 2'!$A$7:$A$210</c:f>
              <c:numCache>
                <c:formatCode>yyyy\-mm\-dd;@</c:formatCode>
                <c:ptCount val="204"/>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pt idx="185">
                  <c:v>41061</c:v>
                </c:pt>
                <c:pt idx="186">
                  <c:v>41091</c:v>
                </c:pt>
                <c:pt idx="187">
                  <c:v>41122</c:v>
                </c:pt>
                <c:pt idx="188">
                  <c:v>41153</c:v>
                </c:pt>
                <c:pt idx="189">
                  <c:v>41183</c:v>
                </c:pt>
                <c:pt idx="190">
                  <c:v>41214</c:v>
                </c:pt>
                <c:pt idx="191">
                  <c:v>41244</c:v>
                </c:pt>
                <c:pt idx="192">
                  <c:v>41275</c:v>
                </c:pt>
                <c:pt idx="193">
                  <c:v>41306</c:v>
                </c:pt>
                <c:pt idx="194">
                  <c:v>41334</c:v>
                </c:pt>
                <c:pt idx="195">
                  <c:v>41365</c:v>
                </c:pt>
                <c:pt idx="196">
                  <c:v>41395</c:v>
                </c:pt>
                <c:pt idx="197">
                  <c:v>41426</c:v>
                </c:pt>
                <c:pt idx="198">
                  <c:v>41456</c:v>
                </c:pt>
                <c:pt idx="199">
                  <c:v>41487</c:v>
                </c:pt>
                <c:pt idx="200">
                  <c:v>41518</c:v>
                </c:pt>
                <c:pt idx="201">
                  <c:v>41548</c:v>
                </c:pt>
                <c:pt idx="202">
                  <c:v>41579</c:v>
                </c:pt>
                <c:pt idx="203">
                  <c:v>41609</c:v>
                </c:pt>
              </c:numCache>
            </c:numRef>
          </c:cat>
          <c:val>
            <c:numRef>
              <c:f>'CHARTtoPPT-G- ind Chart 2'!$B$7:$B$210</c:f>
              <c:numCache>
                <c:formatCode>General</c:formatCode>
                <c:ptCount val="204"/>
                <c:pt idx="12">
                  <c:v>0.85440846396866998</c:v>
                </c:pt>
                <c:pt idx="13">
                  <c:v>1.0760473604595926</c:v>
                </c:pt>
                <c:pt idx="14">
                  <c:v>1.0760144050963927</c:v>
                </c:pt>
                <c:pt idx="15">
                  <c:v>1.0760473604595926</c:v>
                </c:pt>
                <c:pt idx="16">
                  <c:v>1.0760473604595926</c:v>
                </c:pt>
                <c:pt idx="17">
                  <c:v>1.0760473604595926</c:v>
                </c:pt>
                <c:pt idx="18">
                  <c:v>1.1377649747229102</c:v>
                </c:pt>
                <c:pt idx="19">
                  <c:v>1.1377649747229102</c:v>
                </c:pt>
                <c:pt idx="20">
                  <c:v>0.52141349152439176</c:v>
                </c:pt>
                <c:pt idx="21">
                  <c:v>1.3655186457894586</c:v>
                </c:pt>
                <c:pt idx="22">
                  <c:v>1.1844046008029796</c:v>
                </c:pt>
                <c:pt idx="23">
                  <c:v>1.6289981752545699</c:v>
                </c:pt>
                <c:pt idx="24">
                  <c:v>1.7232919489414906</c:v>
                </c:pt>
                <c:pt idx="25">
                  <c:v>1.0465810016082437</c:v>
                </c:pt>
                <c:pt idx="26">
                  <c:v>1.0465810016082437</c:v>
                </c:pt>
                <c:pt idx="27">
                  <c:v>1.0465810016082437</c:v>
                </c:pt>
                <c:pt idx="28">
                  <c:v>1.0465810016082437</c:v>
                </c:pt>
                <c:pt idx="29">
                  <c:v>1.0465810016082437</c:v>
                </c:pt>
                <c:pt idx="30">
                  <c:v>1.5730942123655027</c:v>
                </c:pt>
                <c:pt idx="31">
                  <c:v>1.5730942123655027</c:v>
                </c:pt>
                <c:pt idx="32">
                  <c:v>2.2062178030157753</c:v>
                </c:pt>
                <c:pt idx="33">
                  <c:v>1.2813377955989964</c:v>
                </c:pt>
                <c:pt idx="34">
                  <c:v>1.4666841568633959</c:v>
                </c:pt>
                <c:pt idx="35">
                  <c:v>1.6127223052146298</c:v>
                </c:pt>
                <c:pt idx="36">
                  <c:v>1.0499528546112751</c:v>
                </c:pt>
                <c:pt idx="37">
                  <c:v>1.3593462019735325</c:v>
                </c:pt>
                <c:pt idx="38">
                  <c:v>1.3593462019735325</c:v>
                </c:pt>
                <c:pt idx="39">
                  <c:v>1.3593462019735325</c:v>
                </c:pt>
                <c:pt idx="40">
                  <c:v>1.3593462019735325</c:v>
                </c:pt>
                <c:pt idx="41">
                  <c:v>1.3593462019735325</c:v>
                </c:pt>
                <c:pt idx="42">
                  <c:v>1.8097623259587747</c:v>
                </c:pt>
                <c:pt idx="43">
                  <c:v>1.8097623259587747</c:v>
                </c:pt>
                <c:pt idx="44">
                  <c:v>1.5758937393419048</c:v>
                </c:pt>
                <c:pt idx="45">
                  <c:v>1.5612000426237005</c:v>
                </c:pt>
                <c:pt idx="46">
                  <c:v>1.5612000426237005</c:v>
                </c:pt>
                <c:pt idx="47">
                  <c:v>1.5829620451533355</c:v>
                </c:pt>
                <c:pt idx="48">
                  <c:v>1.6896806828304398</c:v>
                </c:pt>
                <c:pt idx="49">
                  <c:v>1.6753416049203107</c:v>
                </c:pt>
                <c:pt idx="50">
                  <c:v>1.6753416049203107</c:v>
                </c:pt>
                <c:pt idx="51">
                  <c:v>1.6753416049203107</c:v>
                </c:pt>
                <c:pt idx="52">
                  <c:v>1.6753416049203107</c:v>
                </c:pt>
                <c:pt idx="53">
                  <c:v>1.6753416049203107</c:v>
                </c:pt>
                <c:pt idx="54">
                  <c:v>1.9309047988251777</c:v>
                </c:pt>
                <c:pt idx="55">
                  <c:v>1.9309047988251777</c:v>
                </c:pt>
                <c:pt idx="56">
                  <c:v>1.9246886509107561</c:v>
                </c:pt>
                <c:pt idx="57">
                  <c:v>2.3777826316824457</c:v>
                </c:pt>
                <c:pt idx="58">
                  <c:v>2.3777826316824457</c:v>
                </c:pt>
                <c:pt idx="59">
                  <c:v>2.3777826316824457</c:v>
                </c:pt>
                <c:pt idx="60">
                  <c:v>2.8071489787117043</c:v>
                </c:pt>
                <c:pt idx="61">
                  <c:v>3.0604548205499515</c:v>
                </c:pt>
                <c:pt idx="62">
                  <c:v>3.0604548205499515</c:v>
                </c:pt>
                <c:pt idx="63">
                  <c:v>3.0604548205499515</c:v>
                </c:pt>
                <c:pt idx="64">
                  <c:v>3.0604548205499515</c:v>
                </c:pt>
                <c:pt idx="65">
                  <c:v>3.0604548205499515</c:v>
                </c:pt>
                <c:pt idx="66">
                  <c:v>1.6164498397212343</c:v>
                </c:pt>
                <c:pt idx="67">
                  <c:v>1.6164498397212343</c:v>
                </c:pt>
                <c:pt idx="68">
                  <c:v>1.8377975337783081</c:v>
                </c:pt>
                <c:pt idx="69">
                  <c:v>1.4073671837740998</c:v>
                </c:pt>
                <c:pt idx="70">
                  <c:v>1.7600810930357813</c:v>
                </c:pt>
                <c:pt idx="71">
                  <c:v>2.2214118148464612</c:v>
                </c:pt>
                <c:pt idx="72">
                  <c:v>1.8547501409176941</c:v>
                </c:pt>
                <c:pt idx="73">
                  <c:v>1.5760852937853453</c:v>
                </c:pt>
                <c:pt idx="74">
                  <c:v>1.5760852937853453</c:v>
                </c:pt>
                <c:pt idx="75">
                  <c:v>1.5760852937853453</c:v>
                </c:pt>
                <c:pt idx="76">
                  <c:v>1.5760852937853453</c:v>
                </c:pt>
                <c:pt idx="77">
                  <c:v>1.5760852937853453</c:v>
                </c:pt>
                <c:pt idx="78">
                  <c:v>2.2660522921844395</c:v>
                </c:pt>
                <c:pt idx="79">
                  <c:v>2.2660522921844395</c:v>
                </c:pt>
                <c:pt idx="80">
                  <c:v>2.2660522921844395</c:v>
                </c:pt>
                <c:pt idx="81">
                  <c:v>1.9821104494461503</c:v>
                </c:pt>
                <c:pt idx="82">
                  <c:v>1.5970289976755536</c:v>
                </c:pt>
                <c:pt idx="83">
                  <c:v>1.1653155257253489</c:v>
                </c:pt>
                <c:pt idx="84">
                  <c:v>1.1155853891016143</c:v>
                </c:pt>
                <c:pt idx="85">
                  <c:v>1.2826136924020288</c:v>
                </c:pt>
                <c:pt idx="86">
                  <c:v>1.2826136924020288</c:v>
                </c:pt>
                <c:pt idx="87">
                  <c:v>1.2826136924020288</c:v>
                </c:pt>
                <c:pt idx="88">
                  <c:v>1.3826293973474226</c:v>
                </c:pt>
                <c:pt idx="89">
                  <c:v>1.3826293973474226</c:v>
                </c:pt>
                <c:pt idx="90">
                  <c:v>2.2391288232880724</c:v>
                </c:pt>
                <c:pt idx="91">
                  <c:v>2.2391288232880724</c:v>
                </c:pt>
                <c:pt idx="92">
                  <c:v>2.2391288232880724</c:v>
                </c:pt>
                <c:pt idx="93">
                  <c:v>2.6814048551660212</c:v>
                </c:pt>
                <c:pt idx="94">
                  <c:v>2.6814048551660212</c:v>
                </c:pt>
                <c:pt idx="95">
                  <c:v>2.6814048551660212</c:v>
                </c:pt>
                <c:pt idx="96">
                  <c:v>2.859976770691941</c:v>
                </c:pt>
                <c:pt idx="97">
                  <c:v>3.0539838098569811</c:v>
                </c:pt>
                <c:pt idx="98">
                  <c:v>3.0539838098569811</c:v>
                </c:pt>
                <c:pt idx="99">
                  <c:v>3.0539838098569811</c:v>
                </c:pt>
                <c:pt idx="100">
                  <c:v>2.9539681049115747</c:v>
                </c:pt>
                <c:pt idx="101">
                  <c:v>2.9539681049115747</c:v>
                </c:pt>
                <c:pt idx="102">
                  <c:v>2.1530113191146505</c:v>
                </c:pt>
                <c:pt idx="103">
                  <c:v>2.1530113191146505</c:v>
                </c:pt>
                <c:pt idx="104">
                  <c:v>2.1530113191146505</c:v>
                </c:pt>
                <c:pt idx="105">
                  <c:v>1.9712454699760593</c:v>
                </c:pt>
                <c:pt idx="106">
                  <c:v>1.9867418839836681</c:v>
                </c:pt>
                <c:pt idx="107">
                  <c:v>1.9867418839836681</c:v>
                </c:pt>
                <c:pt idx="108">
                  <c:v>3.3057980788327792</c:v>
                </c:pt>
                <c:pt idx="109">
                  <c:v>2.758348045463177</c:v>
                </c:pt>
                <c:pt idx="110">
                  <c:v>2.9284578956494389</c:v>
                </c:pt>
                <c:pt idx="111">
                  <c:v>2.9284578956494389</c:v>
                </c:pt>
                <c:pt idx="112">
                  <c:v>2.9284578956494389</c:v>
                </c:pt>
                <c:pt idx="113">
                  <c:v>2.9284578956494389</c:v>
                </c:pt>
                <c:pt idx="114">
                  <c:v>3.1814370733363484</c:v>
                </c:pt>
                <c:pt idx="115">
                  <c:v>3.1814370733363484</c:v>
                </c:pt>
                <c:pt idx="116">
                  <c:v>3.1814370733363484</c:v>
                </c:pt>
                <c:pt idx="117">
                  <c:v>3.3742610007029952</c:v>
                </c:pt>
                <c:pt idx="118">
                  <c:v>3.3586240213002467</c:v>
                </c:pt>
                <c:pt idx="119">
                  <c:v>3.3586240213002467</c:v>
                </c:pt>
                <c:pt idx="120">
                  <c:v>3.1220473085443072</c:v>
                </c:pt>
                <c:pt idx="121">
                  <c:v>2.6058587323610549</c:v>
                </c:pt>
                <c:pt idx="122">
                  <c:v>2.4309184924004024</c:v>
                </c:pt>
                <c:pt idx="123">
                  <c:v>2.4309184924004024</c:v>
                </c:pt>
                <c:pt idx="124">
                  <c:v>2.4309184924004024</c:v>
                </c:pt>
                <c:pt idx="125">
                  <c:v>2.4309184924004024</c:v>
                </c:pt>
                <c:pt idx="126">
                  <c:v>2.2063951904987991</c:v>
                </c:pt>
                <c:pt idx="127">
                  <c:v>2.2063951904987991</c:v>
                </c:pt>
                <c:pt idx="128">
                  <c:v>2.2063951904987991</c:v>
                </c:pt>
                <c:pt idx="129">
                  <c:v>2.109213003674304</c:v>
                </c:pt>
                <c:pt idx="130">
                  <c:v>2.109213003674304</c:v>
                </c:pt>
                <c:pt idx="131">
                  <c:v>2.109213003674304</c:v>
                </c:pt>
                <c:pt idx="132">
                  <c:v>1.1537337652355317</c:v>
                </c:pt>
                <c:pt idx="133">
                  <c:v>2.3846334869691121</c:v>
                </c:pt>
                <c:pt idx="134">
                  <c:v>2.3846334869691121</c:v>
                </c:pt>
                <c:pt idx="135">
                  <c:v>2.3846334869691121</c:v>
                </c:pt>
                <c:pt idx="136">
                  <c:v>2.3846334869691121</c:v>
                </c:pt>
                <c:pt idx="137">
                  <c:v>2.3846334869691121</c:v>
                </c:pt>
                <c:pt idx="138">
                  <c:v>3.7003673032277402</c:v>
                </c:pt>
                <c:pt idx="139">
                  <c:v>3.7003673032277402</c:v>
                </c:pt>
                <c:pt idx="140">
                  <c:v>3.7003673032277402</c:v>
                </c:pt>
                <c:pt idx="141">
                  <c:v>3.6288336264919412</c:v>
                </c:pt>
                <c:pt idx="142">
                  <c:v>3.6288336264919412</c:v>
                </c:pt>
                <c:pt idx="143">
                  <c:v>3.6288336264919412</c:v>
                </c:pt>
                <c:pt idx="144">
                  <c:v>3.5826109431704722</c:v>
                </c:pt>
                <c:pt idx="145">
                  <c:v>3.8391887752377447</c:v>
                </c:pt>
                <c:pt idx="146">
                  <c:v>3.8391887752377447</c:v>
                </c:pt>
                <c:pt idx="147">
                  <c:v>3.8391887450978102</c:v>
                </c:pt>
                <c:pt idx="148">
                  <c:v>3.8391887450978102</c:v>
                </c:pt>
                <c:pt idx="149">
                  <c:v>3.8391887450978102</c:v>
                </c:pt>
                <c:pt idx="150">
                  <c:v>1.5056713417839198</c:v>
                </c:pt>
                <c:pt idx="151">
                  <c:v>1.5056713417839198</c:v>
                </c:pt>
                <c:pt idx="152">
                  <c:v>1.5056713417839198</c:v>
                </c:pt>
                <c:pt idx="153">
                  <c:v>2.1660098165626751</c:v>
                </c:pt>
                <c:pt idx="154">
                  <c:v>2.1660098165626751</c:v>
                </c:pt>
                <c:pt idx="155">
                  <c:v>2.1660098165626751</c:v>
                </c:pt>
                <c:pt idx="156">
                  <c:v>0.71736390089491509</c:v>
                </c:pt>
                <c:pt idx="157">
                  <c:v>-8.0816532628458213E-2</c:v>
                </c:pt>
                <c:pt idx="158">
                  <c:v>-8.0816532628447166E-2</c:v>
                </c:pt>
                <c:pt idx="159">
                  <c:v>-8.0816505529746244E-2</c:v>
                </c:pt>
                <c:pt idx="160">
                  <c:v>-8.0816505529735017E-2</c:v>
                </c:pt>
                <c:pt idx="161">
                  <c:v>0.69601969255972851</c:v>
                </c:pt>
                <c:pt idx="162">
                  <c:v>1.5181063349738901</c:v>
                </c:pt>
                <c:pt idx="163">
                  <c:v>1.5181063349738901</c:v>
                </c:pt>
                <c:pt idx="164">
                  <c:v>1.5181063349738901</c:v>
                </c:pt>
                <c:pt idx="165">
                  <c:v>0.35428539877873089</c:v>
                </c:pt>
                <c:pt idx="166">
                  <c:v>0.35428539877873089</c:v>
                </c:pt>
                <c:pt idx="167">
                  <c:v>0.35428539877873089</c:v>
                </c:pt>
                <c:pt idx="168">
                  <c:v>2.4087842354184001</c:v>
                </c:pt>
                <c:pt idx="169">
                  <c:v>3.1084975718768475</c:v>
                </c:pt>
                <c:pt idx="170">
                  <c:v>3.2617268698175335</c:v>
                </c:pt>
                <c:pt idx="171">
                  <c:v>3.2617268698175335</c:v>
                </c:pt>
                <c:pt idx="172">
                  <c:v>3.5871856670790292</c:v>
                </c:pt>
                <c:pt idx="173">
                  <c:v>2.7260477546692474</c:v>
                </c:pt>
                <c:pt idx="174">
                  <c:v>2.7825671185364307</c:v>
                </c:pt>
                <c:pt idx="175">
                  <c:v>2.7825671185364307</c:v>
                </c:pt>
                <c:pt idx="176">
                  <c:v>2.7825671185364307</c:v>
                </c:pt>
                <c:pt idx="177">
                  <c:v>3.6091635457553513</c:v>
                </c:pt>
                <c:pt idx="178">
                  <c:v>3.6091635457553513</c:v>
                </c:pt>
                <c:pt idx="179">
                  <c:v>3.6091635457553513</c:v>
                </c:pt>
                <c:pt idx="180">
                  <c:v>3.9823009198272077</c:v>
                </c:pt>
                <c:pt idx="181">
                  <c:v>3.7461876845299891</c:v>
                </c:pt>
                <c:pt idx="182">
                  <c:v>3.5911840931423855</c:v>
                </c:pt>
                <c:pt idx="183">
                  <c:v>3.5911840931423855</c:v>
                </c:pt>
                <c:pt idx="184">
                  <c:v>3.279934639160742</c:v>
                </c:pt>
              </c:numCache>
            </c:numRef>
          </c:val>
        </c:ser>
        <c:marker val="1"/>
        <c:axId val="226755328"/>
        <c:axId val="226756864"/>
      </c:lineChart>
      <c:dateAx>
        <c:axId val="226755328"/>
        <c:scaling>
          <c:orientation val="minMax"/>
          <c:max val="41244"/>
          <c:min val="36892"/>
        </c:scaling>
        <c:axPos val="b"/>
        <c:majorGridlines>
          <c:spPr>
            <a:ln w="3175">
              <a:solidFill>
                <a:srgbClr val="808080"/>
              </a:solidFill>
              <a:prstDash val="solid"/>
            </a:ln>
          </c:spPr>
        </c:majorGridlines>
        <c:numFmt formatCode="_____________ayy" sourceLinked="0"/>
        <c:tickLblPos val="low"/>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nl-BE"/>
          </a:p>
        </c:txPr>
        <c:crossAx val="226756864"/>
        <c:crosses val="autoZero"/>
        <c:auto val="1"/>
        <c:lblOffset val="100"/>
        <c:baseTimeUnit val="months"/>
        <c:majorUnit val="12"/>
        <c:majorTimeUnit val="months"/>
        <c:minorUnit val="6"/>
        <c:minorTimeUnit val="months"/>
      </c:dateAx>
      <c:valAx>
        <c:axId val="226756864"/>
        <c:scaling>
          <c:orientation val="minMax"/>
          <c:min val="-1"/>
        </c:scaling>
        <c:axPos val="l"/>
        <c:majorGridlines>
          <c:spPr>
            <a:ln w="6350">
              <a:solidFill>
                <a:srgbClr val="808080"/>
              </a:solidFill>
              <a:prstDash val="solid"/>
            </a:ln>
          </c:spPr>
        </c:majorGridlines>
        <c:numFmt formatCode="General" sourceLinked="1"/>
        <c:tickLblPos val="nextTo"/>
        <c:spPr>
          <a:ln w="3175">
            <a:solidFill>
              <a:srgbClr val="000000"/>
            </a:solidFill>
            <a:prstDash val="solid"/>
          </a:ln>
        </c:spPr>
        <c:txPr>
          <a:bodyPr rot="0" vert="horz"/>
          <a:lstStyle/>
          <a:p>
            <a:pPr>
              <a:defRPr sz="800" b="0" i="0" u="none" strike="noStrike" baseline="0">
                <a:solidFill>
                  <a:srgbClr val="000000"/>
                </a:solidFill>
                <a:latin typeface="Arial"/>
                <a:ea typeface="Arial"/>
                <a:cs typeface="Arial"/>
              </a:defRPr>
            </a:pPr>
            <a:endParaRPr lang="nl-BE"/>
          </a:p>
        </c:txPr>
        <c:crossAx val="226755328"/>
        <c:crosses val="autoZero"/>
        <c:crossBetween val="between"/>
      </c:valAx>
      <c:spPr>
        <a:solidFill>
          <a:srgbClr val="FFFFFF"/>
        </a:solidFill>
        <a:ln w="9525">
          <a:solidFill>
            <a:srgbClr val="808080"/>
          </a:solidFill>
          <a:prstDash val="solid"/>
        </a:ln>
      </c:spPr>
    </c:plotArea>
    <c:legend>
      <c:legendPos val="r"/>
      <c:layout>
        <c:manualLayout>
          <c:xMode val="edge"/>
          <c:yMode val="edge"/>
          <c:x val="1.1308562197092083E-2"/>
          <c:y val="0.81947843217936511"/>
          <c:w val="0.92906838987612728"/>
          <c:h val="0.18052156782064938"/>
        </c:manualLayout>
      </c:layout>
      <c:spPr>
        <a:noFill/>
        <a:ln w="25400">
          <a:noFill/>
        </a:ln>
      </c:spPr>
      <c:txPr>
        <a:bodyPr/>
        <a:lstStyle/>
        <a:p>
          <a:pPr>
            <a:defRPr sz="845" b="0" i="0" u="none" strike="noStrike" baseline="0">
              <a:solidFill>
                <a:srgbClr val="000000"/>
              </a:solidFill>
              <a:latin typeface="Arial"/>
              <a:ea typeface="Arial"/>
              <a:cs typeface="Arial"/>
            </a:defRPr>
          </a:pPr>
          <a:endParaRPr lang="nl-BE"/>
        </a:p>
      </c:txPr>
    </c:legend>
    <c:plotVisOnly val="1"/>
    <c:dispBlanksAs val="gap"/>
  </c:chart>
  <c:spPr>
    <a:noFill/>
    <a:ln w="9525">
      <a:noFill/>
    </a:ln>
  </c:spPr>
  <c:txPr>
    <a:bodyPr/>
    <a:lstStyle/>
    <a:p>
      <a:pPr>
        <a:defRPr sz="975" b="0" i="0" u="none" strike="noStrike" baseline="0">
          <a:solidFill>
            <a:srgbClr val="000000"/>
          </a:solidFill>
          <a:latin typeface="Arial"/>
          <a:ea typeface="Arial"/>
          <a:cs typeface="Arial"/>
        </a:defRPr>
      </a:pPr>
      <a:endParaRPr lang="nl-BE"/>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9.9818954478784833E-2"/>
          <c:y val="2.3183694300525793E-2"/>
          <c:w val="0.86740055670906269"/>
          <c:h val="0.63670476995324721"/>
        </c:manualLayout>
      </c:layout>
      <c:barChart>
        <c:barDir val="col"/>
        <c:grouping val="stacked"/>
        <c:ser>
          <c:idx val="0"/>
          <c:order val="0"/>
          <c:tx>
            <c:strRef>
              <c:f>INFL!$A$72:$BA$72</c:f>
              <c:strCache>
                <c:ptCount val="1"/>
                <c:pt idx="0">
                  <c:v>Demande</c:v>
                </c:pt>
              </c:strCache>
            </c:strRef>
          </c:tx>
          <c:spPr>
            <a:solidFill>
              <a:schemeClr val="accent6">
                <a:lumMod val="40000"/>
                <a:lumOff val="60000"/>
              </a:schemeClr>
            </a:solidFill>
          </c:spPr>
          <c:cat>
            <c:strRef>
              <c:f>INFL!$BB$71:$BQ$71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INFL!$BB$72:$BQ$72</c:f>
              <c:numCache>
                <c:formatCode>0.00</c:formatCode>
                <c:ptCount val="16"/>
                <c:pt idx="0">
                  <c:v>7.8600429224396934E-3</c:v>
                </c:pt>
                <c:pt idx="1">
                  <c:v>-5.6887141786645876E-2</c:v>
                </c:pt>
                <c:pt idx="2">
                  <c:v>-0.14101130382186119</c:v>
                </c:pt>
                <c:pt idx="3">
                  <c:v>-0.23187132080893025</c:v>
                </c:pt>
                <c:pt idx="4">
                  <c:v>-0.34755638971928626</c:v>
                </c:pt>
                <c:pt idx="5">
                  <c:v>-0.45815875865065808</c:v>
                </c:pt>
                <c:pt idx="6">
                  <c:v>-0.54944239659973815</c:v>
                </c:pt>
                <c:pt idx="7">
                  <c:v>-0.61912766187419099</c:v>
                </c:pt>
                <c:pt idx="8">
                  <c:v>-0.69030146768948231</c:v>
                </c:pt>
                <c:pt idx="9">
                  <c:v>-0.74691871364680074</c:v>
                </c:pt>
                <c:pt idx="10">
                  <c:v>-0.76448464804007565</c:v>
                </c:pt>
                <c:pt idx="11">
                  <c:v>-0.76173334716493168</c:v>
                </c:pt>
                <c:pt idx="12">
                  <c:v>-0.74206945155314874</c:v>
                </c:pt>
                <c:pt idx="13">
                  <c:v>-0.7293405451766245</c:v>
                </c:pt>
                <c:pt idx="14">
                  <c:v>-0.7496846106099061</c:v>
                </c:pt>
                <c:pt idx="15">
                  <c:v>-0.76757968146245603</c:v>
                </c:pt>
              </c:numCache>
            </c:numRef>
          </c:val>
        </c:ser>
        <c:ser>
          <c:idx val="2"/>
          <c:order val="1"/>
          <c:tx>
            <c:strRef>
              <c:f>INFL!$A$73:$BA$73</c:f>
              <c:strCache>
                <c:ptCount val="1"/>
                <c:pt idx="0">
                  <c:v>Technologique</c:v>
                </c:pt>
              </c:strCache>
            </c:strRef>
          </c:tx>
          <c:spPr>
            <a:solidFill>
              <a:schemeClr val="tx1">
                <a:lumMod val="50000"/>
                <a:lumOff val="50000"/>
              </a:schemeClr>
            </a:solidFill>
          </c:spPr>
          <c:cat>
            <c:strRef>
              <c:f>INFL!$BB$71:$BQ$71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INFL!$BB$73:$BQ$73</c:f>
              <c:numCache>
                <c:formatCode>0.00</c:formatCode>
                <c:ptCount val="16"/>
                <c:pt idx="0">
                  <c:v>-8.3849416409729594E-2</c:v>
                </c:pt>
                <c:pt idx="1">
                  <c:v>-3.363124926430859E-4</c:v>
                </c:pt>
                <c:pt idx="2">
                  <c:v>8.7244078201556427E-2</c:v>
                </c:pt>
                <c:pt idx="3">
                  <c:v>0.17562827335320511</c:v>
                </c:pt>
                <c:pt idx="4">
                  <c:v>0.27929278814525832</c:v>
                </c:pt>
                <c:pt idx="5">
                  <c:v>0.37480052457562862</c:v>
                </c:pt>
                <c:pt idx="6">
                  <c:v>0.44678806078015482</c:v>
                </c:pt>
                <c:pt idx="7">
                  <c:v>0.50055139205253296</c:v>
                </c:pt>
                <c:pt idx="8">
                  <c:v>0.50616344264785651</c:v>
                </c:pt>
                <c:pt idx="9">
                  <c:v>0.44567148007081531</c:v>
                </c:pt>
                <c:pt idx="10">
                  <c:v>0.31863134662479914</c:v>
                </c:pt>
                <c:pt idx="11">
                  <c:v>0.11818871012910401</c:v>
                </c:pt>
                <c:pt idx="12">
                  <c:v>-4.1075161158503314E-2</c:v>
                </c:pt>
                <c:pt idx="13">
                  <c:v>-0.11570665427332222</c:v>
                </c:pt>
                <c:pt idx="14">
                  <c:v>-0.10648907085755424</c:v>
                </c:pt>
                <c:pt idx="15">
                  <c:v>-4.7157522560156775E-2</c:v>
                </c:pt>
              </c:numCache>
            </c:numRef>
          </c:val>
        </c:ser>
        <c:ser>
          <c:idx val="3"/>
          <c:order val="2"/>
          <c:tx>
            <c:strRef>
              <c:f>INFL!$A$74:$BA$74</c:f>
              <c:strCache>
                <c:ptCount val="1"/>
                <c:pt idx="0">
                  <c:v>Choc de coûts</c:v>
                </c:pt>
              </c:strCache>
            </c:strRef>
          </c:tx>
          <c:spPr>
            <a:solidFill>
              <a:schemeClr val="accent1">
                <a:lumMod val="40000"/>
                <a:lumOff val="60000"/>
              </a:schemeClr>
            </a:solidFill>
          </c:spPr>
          <c:cat>
            <c:strRef>
              <c:f>INFL!$BB$71:$BQ$71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INFL!$BB$74:$BQ$74</c:f>
              <c:numCache>
                <c:formatCode>0.00</c:formatCode>
                <c:ptCount val="16"/>
                <c:pt idx="0">
                  <c:v>0.51853298466348852</c:v>
                </c:pt>
                <c:pt idx="1">
                  <c:v>0.48234219156294145</c:v>
                </c:pt>
                <c:pt idx="2">
                  <c:v>0.42991944130835741</c:v>
                </c:pt>
                <c:pt idx="3">
                  <c:v>0.51033891919587115</c:v>
                </c:pt>
                <c:pt idx="4">
                  <c:v>0.29737156368305395</c:v>
                </c:pt>
                <c:pt idx="5">
                  <c:v>0.43424745627343564</c:v>
                </c:pt>
                <c:pt idx="6">
                  <c:v>0.6363435714179545</c:v>
                </c:pt>
                <c:pt idx="7">
                  <c:v>0.70169384649663791</c:v>
                </c:pt>
                <c:pt idx="8">
                  <c:v>0.93756495278438412</c:v>
                </c:pt>
                <c:pt idx="9">
                  <c:v>1.0190830010718903</c:v>
                </c:pt>
                <c:pt idx="10">
                  <c:v>1.1438590962170778</c:v>
                </c:pt>
                <c:pt idx="11">
                  <c:v>1.3876228739632501</c:v>
                </c:pt>
                <c:pt idx="12">
                  <c:v>1.3293081459496738</c:v>
                </c:pt>
                <c:pt idx="13">
                  <c:v>1.1707733919142687</c:v>
                </c:pt>
                <c:pt idx="14">
                  <c:v>1.1899195731345407</c:v>
                </c:pt>
                <c:pt idx="15">
                  <c:v>1.2178747946580883</c:v>
                </c:pt>
              </c:numCache>
            </c:numRef>
          </c:val>
        </c:ser>
        <c:ser>
          <c:idx val="7"/>
          <c:order val="3"/>
          <c:tx>
            <c:strRef>
              <c:f>INFL!$A$75:$BA$75</c:f>
              <c:strCache>
                <c:ptCount val="1"/>
                <c:pt idx="0">
                  <c:v>mesure</c:v>
                </c:pt>
              </c:strCache>
            </c:strRef>
          </c:tx>
          <c:spPr>
            <a:solidFill>
              <a:srgbClr val="00B050"/>
            </a:solidFill>
          </c:spPr>
          <c:cat>
            <c:strRef>
              <c:f>INFL!$BB$71:$BQ$71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INFL!$BB$75:$BQ$75</c:f>
              <c:numCache>
                <c:formatCode>0.00</c:formatCode>
                <c:ptCount val="16"/>
                <c:pt idx="0">
                  <c:v>8.5446879933104333E-2</c:v>
                </c:pt>
                <c:pt idx="1">
                  <c:v>-9.1682898756807227E-2</c:v>
                </c:pt>
                <c:pt idx="2">
                  <c:v>-0.17347730683923718</c:v>
                </c:pt>
                <c:pt idx="3">
                  <c:v>0.43741952282176638</c:v>
                </c:pt>
                <c:pt idx="4">
                  <c:v>0.97437808627696687</c:v>
                </c:pt>
                <c:pt idx="5">
                  <c:v>1.402052258678677</c:v>
                </c:pt>
                <c:pt idx="6">
                  <c:v>1.3359428641417994</c:v>
                </c:pt>
                <c:pt idx="7">
                  <c:v>1.1253438072067441</c:v>
                </c:pt>
                <c:pt idx="8">
                  <c:v>1.5432697380173304</c:v>
                </c:pt>
                <c:pt idx="9">
                  <c:v>1.0919042762005498</c:v>
                </c:pt>
                <c:pt idx="10">
                  <c:v>1.1064635955985125</c:v>
                </c:pt>
                <c:pt idx="11">
                  <c:v>0.57957914199454053</c:v>
                </c:pt>
                <c:pt idx="12">
                  <c:v>-0.89948534909781519</c:v>
                </c:pt>
                <c:pt idx="13">
                  <c:v>-1.1955817915219433</c:v>
                </c:pt>
                <c:pt idx="14">
                  <c:v>-1.1710166066018641</c:v>
                </c:pt>
                <c:pt idx="15">
                  <c:v>-0.82498117887487465</c:v>
                </c:pt>
              </c:numCache>
            </c:numRef>
          </c:val>
        </c:ser>
        <c:ser>
          <c:idx val="9"/>
          <c:order val="4"/>
          <c:tx>
            <c:strRef>
              <c:f>INFL!$A$76:$BA$76</c:f>
              <c:strCache>
                <c:ptCount val="1"/>
                <c:pt idx="0">
                  <c:v>Pol. mon. et étrangers</c:v>
                </c:pt>
              </c:strCache>
            </c:strRef>
          </c:tx>
          <c:spPr>
            <a:solidFill>
              <a:srgbClr val="FFC000"/>
            </a:solidFill>
          </c:spPr>
          <c:cat>
            <c:strRef>
              <c:f>INFL!$BB$71:$BQ$71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INFL!$BB$76:$BQ$76</c:f>
              <c:numCache>
                <c:formatCode>0.00</c:formatCode>
                <c:ptCount val="16"/>
                <c:pt idx="0">
                  <c:v>-0.50123874742987962</c:v>
                </c:pt>
                <c:pt idx="1">
                  <c:v>-0.57557599713423979</c:v>
                </c:pt>
                <c:pt idx="2">
                  <c:v>-0.78753061680794456</c:v>
                </c:pt>
                <c:pt idx="3">
                  <c:v>-0.88041957919489999</c:v>
                </c:pt>
                <c:pt idx="4">
                  <c:v>-0.7660377841656435</c:v>
                </c:pt>
                <c:pt idx="5">
                  <c:v>-0.6889171171808256</c:v>
                </c:pt>
                <c:pt idx="6">
                  <c:v>-0.30164059437640434</c:v>
                </c:pt>
                <c:pt idx="7">
                  <c:v>-0.32712038148383554</c:v>
                </c:pt>
                <c:pt idx="8">
                  <c:v>-1.0642435753171775</c:v>
                </c:pt>
                <c:pt idx="9">
                  <c:v>-1.6906833264192715</c:v>
                </c:pt>
                <c:pt idx="10">
                  <c:v>-2.3711468074742768</c:v>
                </c:pt>
                <c:pt idx="11">
                  <c:v>-2.5740054977456377</c:v>
                </c:pt>
                <c:pt idx="12">
                  <c:v>-1.5355969401268859</c:v>
                </c:pt>
                <c:pt idx="13">
                  <c:v>-0.36429173353337474</c:v>
                </c:pt>
                <c:pt idx="14">
                  <c:v>-4.6828171370234956E-3</c:v>
                </c:pt>
                <c:pt idx="15">
                  <c:v>4.0497382206178423E-3</c:v>
                </c:pt>
              </c:numCache>
            </c:numRef>
          </c:val>
        </c:ser>
        <c:ser>
          <c:idx val="10"/>
          <c:order val="5"/>
          <c:tx>
            <c:strRef>
              <c:f>INFL!$A$77:$BA$77</c:f>
              <c:strCache>
                <c:ptCount val="1"/>
                <c:pt idx="0">
                  <c:v>Pétrole</c:v>
                </c:pt>
              </c:strCache>
            </c:strRef>
          </c:tx>
          <c:spPr>
            <a:solidFill>
              <a:srgbClr val="FF0000"/>
            </a:solidFill>
          </c:spPr>
          <c:cat>
            <c:strRef>
              <c:f>INFL!$BB$71:$BQ$71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INFL!$BB$77:$BQ$77</c:f>
              <c:numCache>
                <c:formatCode>0.00</c:formatCode>
                <c:ptCount val="16"/>
                <c:pt idx="0">
                  <c:v>0.47738713600450688</c:v>
                </c:pt>
                <c:pt idx="1">
                  <c:v>0.44972631962567422</c:v>
                </c:pt>
                <c:pt idx="2">
                  <c:v>0.6780741703996731</c:v>
                </c:pt>
                <c:pt idx="3">
                  <c:v>1.4839755256100031</c:v>
                </c:pt>
                <c:pt idx="4">
                  <c:v>2.0985036379936157</c:v>
                </c:pt>
                <c:pt idx="5">
                  <c:v>2.6496846301844976</c:v>
                </c:pt>
                <c:pt idx="6">
                  <c:v>2.6561338078700052</c:v>
                </c:pt>
                <c:pt idx="7">
                  <c:v>0.83997416192998553</c:v>
                </c:pt>
                <c:pt idx="8">
                  <c:v>-0.83797191566732665</c:v>
                </c:pt>
                <c:pt idx="9">
                  <c:v>-1.6243750750062331</c:v>
                </c:pt>
                <c:pt idx="10">
                  <c:v>-1.8669828117950771</c:v>
                </c:pt>
                <c:pt idx="11">
                  <c:v>-0.23557514347550004</c:v>
                </c:pt>
                <c:pt idx="12">
                  <c:v>1.6682641943974958</c:v>
                </c:pt>
                <c:pt idx="13">
                  <c:v>2.1824730430432777</c:v>
                </c:pt>
                <c:pt idx="14">
                  <c:v>2.2045628293652269</c:v>
                </c:pt>
                <c:pt idx="15">
                  <c:v>2.1642674663717036</c:v>
                </c:pt>
              </c:numCache>
            </c:numRef>
          </c:val>
        </c:ser>
        <c:overlap val="100"/>
        <c:axId val="99058432"/>
        <c:axId val="99060352"/>
      </c:barChart>
      <c:lineChart>
        <c:grouping val="standard"/>
        <c:ser>
          <c:idx val="11"/>
          <c:order val="6"/>
          <c:tx>
            <c:strRef>
              <c:f>INFL!$A$78:$BA$78</c:f>
              <c:strCache>
                <c:ptCount val="1"/>
                <c:pt idx="0">
                  <c:v>Inflation</c:v>
                </c:pt>
              </c:strCache>
            </c:strRef>
          </c:tx>
          <c:spPr>
            <a:ln>
              <a:solidFill>
                <a:sysClr val="windowText" lastClr="000000"/>
              </a:solidFill>
            </a:ln>
          </c:spPr>
          <c:marker>
            <c:symbol val="circle"/>
            <c:size val="5"/>
            <c:spPr>
              <a:solidFill>
                <a:sysClr val="windowText" lastClr="000000"/>
              </a:solidFill>
            </c:spPr>
          </c:marker>
          <c:cat>
            <c:strRef>
              <c:f>INFL!$BB$71:$BQ$71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INFL!$BB$78:$BQ$78</c:f>
              <c:numCache>
                <c:formatCode>0.00</c:formatCode>
                <c:ptCount val="16"/>
                <c:pt idx="0">
                  <c:v>0.33366608490159982</c:v>
                </c:pt>
                <c:pt idx="1">
                  <c:v>3.6920153030855329E-2</c:v>
                </c:pt>
                <c:pt idx="2">
                  <c:v>-7.884579180397519E-2</c:v>
                </c:pt>
                <c:pt idx="3">
                  <c:v>1.3202220563850697</c:v>
                </c:pt>
                <c:pt idx="4">
                  <c:v>2.3561042483704893</c:v>
                </c:pt>
                <c:pt idx="5">
                  <c:v>3.5292721939431702</c:v>
                </c:pt>
                <c:pt idx="6">
                  <c:v>4.0365971083080314</c:v>
                </c:pt>
                <c:pt idx="7">
                  <c:v>2.0304713711153615</c:v>
                </c:pt>
                <c:pt idx="8">
                  <c:v>0.20275926670018071</c:v>
                </c:pt>
                <c:pt idx="9">
                  <c:v>-1.6982134716455481</c:v>
                </c:pt>
                <c:pt idx="10">
                  <c:v>-2.6274903675018231</c:v>
                </c:pt>
                <c:pt idx="11">
                  <c:v>-1.6799892121500548</c:v>
                </c:pt>
                <c:pt idx="12">
                  <c:v>-0.41635575626991977</c:v>
                </c:pt>
                <c:pt idx="13">
                  <c:v>0.75088075610763183</c:v>
                </c:pt>
                <c:pt idx="14">
                  <c:v>1.1631704939669743</c:v>
                </c:pt>
                <c:pt idx="15">
                  <c:v>1.5455122054698578</c:v>
                </c:pt>
              </c:numCache>
            </c:numRef>
          </c:val>
        </c:ser>
        <c:marker val="1"/>
        <c:axId val="99058432"/>
        <c:axId val="99060352"/>
      </c:lineChart>
      <c:catAx>
        <c:axId val="99058432"/>
        <c:scaling>
          <c:orientation val="minMax"/>
        </c:scaling>
        <c:axPos val="b"/>
        <c:tickLblPos val="low"/>
        <c:txPr>
          <a:bodyPr rot="-5400000" vert="horz"/>
          <a:lstStyle/>
          <a:p>
            <a:pPr>
              <a:defRPr/>
            </a:pPr>
            <a:endParaRPr lang="nl-BE"/>
          </a:p>
        </c:txPr>
        <c:crossAx val="99060352"/>
        <c:crosses val="autoZero"/>
        <c:auto val="1"/>
        <c:lblAlgn val="ctr"/>
        <c:lblOffset val="100"/>
      </c:catAx>
      <c:valAx>
        <c:axId val="99060352"/>
        <c:scaling>
          <c:orientation val="minMax"/>
        </c:scaling>
        <c:axPos val="l"/>
        <c:majorGridlines/>
        <c:numFmt formatCode="0.00" sourceLinked="1"/>
        <c:tickLblPos val="nextTo"/>
        <c:crossAx val="99058432"/>
        <c:crosses val="autoZero"/>
        <c:crossBetween val="between"/>
      </c:valAx>
      <c:spPr>
        <a:solidFill>
          <a:srgbClr val="FFFFFF"/>
        </a:solidFill>
        <a:ln>
          <a:solidFill>
            <a:schemeClr val="tx1"/>
          </a:solidFill>
        </a:ln>
      </c:spPr>
    </c:plotArea>
    <c:legend>
      <c:legendPos val="b"/>
      <c:layout>
        <c:manualLayout>
          <c:xMode val="edge"/>
          <c:yMode val="edge"/>
          <c:x val="3.2148844320553212E-2"/>
          <c:y val="0.789343848265607"/>
          <c:w val="0.92790636997598208"/>
          <c:h val="0.13926955609468231"/>
        </c:manualLayout>
      </c:layout>
    </c:legend>
    <c:plotVisOnly val="1"/>
    <c:dispBlanksAs val="gap"/>
  </c:chart>
  <c:externalData r:id="rId1"/>
  <c:userShapes r:id="rId2"/>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8.6020537865387423E-2"/>
          <c:y val="2.5302542472937492E-2"/>
          <c:w val="0.88550215294042756"/>
          <c:h val="0.63253704619076967"/>
        </c:manualLayout>
      </c:layout>
      <c:barChart>
        <c:barDir val="col"/>
        <c:grouping val="stacked"/>
        <c:ser>
          <c:idx val="0"/>
          <c:order val="0"/>
          <c:tx>
            <c:strRef>
              <c:f>Y!$A$72:$BA$72</c:f>
              <c:strCache>
                <c:ptCount val="1"/>
                <c:pt idx="0">
                  <c:v>Demande</c:v>
                </c:pt>
              </c:strCache>
            </c:strRef>
          </c:tx>
          <c:spPr>
            <a:solidFill>
              <a:schemeClr val="accent6">
                <a:lumMod val="40000"/>
                <a:lumOff val="60000"/>
              </a:schemeClr>
            </a:solidFill>
          </c:spPr>
          <c:cat>
            <c:strRef>
              <c:f>Y!$BB$71:$BQ$71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Y!$BB$72:$BQ$72</c:f>
              <c:numCache>
                <c:formatCode>0.00</c:formatCode>
                <c:ptCount val="16"/>
                <c:pt idx="0">
                  <c:v>2.6806687515180152</c:v>
                </c:pt>
                <c:pt idx="1">
                  <c:v>2.9102461421611427</c:v>
                </c:pt>
                <c:pt idx="2">
                  <c:v>2.3911536476629212</c:v>
                </c:pt>
                <c:pt idx="3">
                  <c:v>1.7723576572173518</c:v>
                </c:pt>
                <c:pt idx="4">
                  <c:v>1.2573589947493193</c:v>
                </c:pt>
                <c:pt idx="5">
                  <c:v>0.98076296250922657</c:v>
                </c:pt>
                <c:pt idx="6">
                  <c:v>0.65223563838337406</c:v>
                </c:pt>
                <c:pt idx="7">
                  <c:v>0.41701780473312783</c:v>
                </c:pt>
                <c:pt idx="8">
                  <c:v>-0.36876918590173036</c:v>
                </c:pt>
                <c:pt idx="9">
                  <c:v>-0.28443416064359006</c:v>
                </c:pt>
                <c:pt idx="10">
                  <c:v>-0.27931410226586006</c:v>
                </c:pt>
                <c:pt idx="11">
                  <c:v>-0.76468079089014362</c:v>
                </c:pt>
                <c:pt idx="12">
                  <c:v>-1.0493093182669726</c:v>
                </c:pt>
                <c:pt idx="13">
                  <c:v>-1.6099250673372998</c:v>
                </c:pt>
                <c:pt idx="14">
                  <c:v>-1.6727656196859659</c:v>
                </c:pt>
                <c:pt idx="15">
                  <c:v>-0.8805040821837109</c:v>
                </c:pt>
              </c:numCache>
            </c:numRef>
          </c:val>
        </c:ser>
        <c:ser>
          <c:idx val="3"/>
          <c:order val="1"/>
          <c:tx>
            <c:strRef>
              <c:f>Y!$A$73:$BA$73</c:f>
              <c:strCache>
                <c:ptCount val="1"/>
                <c:pt idx="0">
                  <c:v>Technologique</c:v>
                </c:pt>
              </c:strCache>
            </c:strRef>
          </c:tx>
          <c:spPr>
            <a:solidFill>
              <a:schemeClr val="bg2"/>
            </a:solidFill>
          </c:spPr>
          <c:cat>
            <c:strRef>
              <c:f>Y!$BB$71:$BQ$71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Y!$BB$73:$BQ$73</c:f>
              <c:numCache>
                <c:formatCode>0.00</c:formatCode>
                <c:ptCount val="16"/>
                <c:pt idx="0">
                  <c:v>0.13535404733042194</c:v>
                </c:pt>
                <c:pt idx="1">
                  <c:v>6.5475672715590211E-2</c:v>
                </c:pt>
                <c:pt idx="2">
                  <c:v>-1.139331045423014E-2</c:v>
                </c:pt>
                <c:pt idx="3">
                  <c:v>-8.9887159012847231E-2</c:v>
                </c:pt>
                <c:pt idx="4">
                  <c:v>-0.18218365108814716</c:v>
                </c:pt>
                <c:pt idx="5">
                  <c:v>-0.26719874436683139</c:v>
                </c:pt>
                <c:pt idx="6">
                  <c:v>-0.33587620381980521</c:v>
                </c:pt>
                <c:pt idx="7">
                  <c:v>-0.39306498533858142</c:v>
                </c:pt>
                <c:pt idx="8">
                  <c:v>-0.4119581269114384</c:v>
                </c:pt>
                <c:pt idx="9">
                  <c:v>-0.38057286034183907</c:v>
                </c:pt>
                <c:pt idx="10">
                  <c:v>-0.29793060084873402</c:v>
                </c:pt>
                <c:pt idx="11">
                  <c:v>-0.15555712173518191</c:v>
                </c:pt>
                <c:pt idx="12">
                  <c:v>-4.5639129025323182E-2</c:v>
                </c:pt>
                <c:pt idx="13">
                  <c:v>1.1470267890505589E-2</c:v>
                </c:pt>
                <c:pt idx="14">
                  <c:v>1.4738094637329464E-2</c:v>
                </c:pt>
                <c:pt idx="15">
                  <c:v>-1.5274318375638489E-2</c:v>
                </c:pt>
              </c:numCache>
            </c:numRef>
          </c:val>
        </c:ser>
        <c:ser>
          <c:idx val="4"/>
          <c:order val="2"/>
          <c:tx>
            <c:strRef>
              <c:f>Y!$A$74:$BA$74</c:f>
              <c:strCache>
                <c:ptCount val="1"/>
                <c:pt idx="0">
                  <c:v>Choc de coûts</c:v>
                </c:pt>
              </c:strCache>
            </c:strRef>
          </c:tx>
          <c:spPr>
            <a:solidFill>
              <a:schemeClr val="accent1"/>
            </a:solidFill>
          </c:spPr>
          <c:cat>
            <c:strRef>
              <c:f>Y!$BB$71:$BQ$71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Y!$BB$74:$BQ$74</c:f>
              <c:numCache>
                <c:formatCode>0.00</c:formatCode>
                <c:ptCount val="16"/>
                <c:pt idx="0">
                  <c:v>-0.8388971661093696</c:v>
                </c:pt>
                <c:pt idx="1">
                  <c:v>-0.88569428819961193</c:v>
                </c:pt>
                <c:pt idx="2">
                  <c:v>-0.98097865618818869</c:v>
                </c:pt>
                <c:pt idx="3">
                  <c:v>-0.9009847480653852</c:v>
                </c:pt>
                <c:pt idx="4">
                  <c:v>-0.79868731441400864</c:v>
                </c:pt>
                <c:pt idx="5">
                  <c:v>-0.78082568113162387</c:v>
                </c:pt>
                <c:pt idx="6">
                  <c:v>-0.90920990262130363</c:v>
                </c:pt>
                <c:pt idx="7">
                  <c:v>-0.94364422519341851</c:v>
                </c:pt>
                <c:pt idx="8">
                  <c:v>-0.76400419257074292</c:v>
                </c:pt>
                <c:pt idx="9">
                  <c:v>-0.71833277365908565</c:v>
                </c:pt>
                <c:pt idx="10">
                  <c:v>-0.65149494528571195</c:v>
                </c:pt>
                <c:pt idx="11">
                  <c:v>-0.83918242564360102</c:v>
                </c:pt>
                <c:pt idx="12">
                  <c:v>-1.1956165723216561</c:v>
                </c:pt>
                <c:pt idx="13">
                  <c:v>-1.3576447878165756</c:v>
                </c:pt>
                <c:pt idx="14">
                  <c:v>-1.4774408662507521</c:v>
                </c:pt>
                <c:pt idx="15">
                  <c:v>-1.5483004288283528</c:v>
                </c:pt>
              </c:numCache>
            </c:numRef>
          </c:val>
        </c:ser>
        <c:ser>
          <c:idx val="9"/>
          <c:order val="3"/>
          <c:tx>
            <c:strRef>
              <c:f>Y!$A$75:$BA$75</c:f>
              <c:strCache>
                <c:ptCount val="1"/>
                <c:pt idx="0">
                  <c:v>Politique monétaire</c:v>
                </c:pt>
              </c:strCache>
            </c:strRef>
          </c:tx>
          <c:spPr>
            <a:solidFill>
              <a:srgbClr val="FFC000"/>
            </a:solidFill>
          </c:spPr>
          <c:cat>
            <c:strRef>
              <c:f>Y!$BB$71:$BQ$71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Y!$BB$75:$BQ$75</c:f>
              <c:numCache>
                <c:formatCode>0.00</c:formatCode>
                <c:ptCount val="16"/>
                <c:pt idx="0">
                  <c:v>-0.31449570553726164</c:v>
                </c:pt>
                <c:pt idx="1">
                  <c:v>-0.49245965731721103</c:v>
                </c:pt>
                <c:pt idx="2">
                  <c:v>-0.5523081500557997</c:v>
                </c:pt>
                <c:pt idx="3">
                  <c:v>-0.5870255325651369</c:v>
                </c:pt>
                <c:pt idx="4">
                  <c:v>-0.38994064451950244</c:v>
                </c:pt>
                <c:pt idx="5">
                  <c:v>-0.41447051539388258</c:v>
                </c:pt>
                <c:pt idx="6">
                  <c:v>-0.53036512382015621</c:v>
                </c:pt>
                <c:pt idx="7">
                  <c:v>-0.76492600666296873</c:v>
                </c:pt>
                <c:pt idx="8">
                  <c:v>-1.1040803570770694</c:v>
                </c:pt>
                <c:pt idx="9">
                  <c:v>-1.2638293422940114</c:v>
                </c:pt>
                <c:pt idx="10">
                  <c:v>-1.3140189561518265</c:v>
                </c:pt>
                <c:pt idx="11">
                  <c:v>-1.1364075244426957</c:v>
                </c:pt>
                <c:pt idx="12">
                  <c:v>-0.69413898107506256</c:v>
                </c:pt>
                <c:pt idx="13">
                  <c:v>-0.18146870021070571</c:v>
                </c:pt>
                <c:pt idx="14">
                  <c:v>0.25783623991104498</c:v>
                </c:pt>
                <c:pt idx="15">
                  <c:v>0.49010897065498654</c:v>
                </c:pt>
              </c:numCache>
            </c:numRef>
          </c:val>
        </c:ser>
        <c:ser>
          <c:idx val="10"/>
          <c:order val="4"/>
          <c:tx>
            <c:strRef>
              <c:f>Y!$A$76:$BA$76</c:f>
              <c:strCache>
                <c:ptCount val="1"/>
                <c:pt idx="0">
                  <c:v>Chocs étrangers</c:v>
                </c:pt>
              </c:strCache>
            </c:strRef>
          </c:tx>
          <c:spPr>
            <a:solidFill>
              <a:srgbClr val="7030A0"/>
            </a:solidFill>
          </c:spPr>
          <c:cat>
            <c:strRef>
              <c:f>Y!$BB$71:$BQ$71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Y!$BB$76:$BQ$76</c:f>
              <c:numCache>
                <c:formatCode>0.00</c:formatCode>
                <c:ptCount val="16"/>
                <c:pt idx="0">
                  <c:v>-4.3635024171759865E-2</c:v>
                </c:pt>
                <c:pt idx="1">
                  <c:v>-0.11056403278924112</c:v>
                </c:pt>
                <c:pt idx="2">
                  <c:v>-0.12059911746681383</c:v>
                </c:pt>
                <c:pt idx="3">
                  <c:v>-0.25365845104897433</c:v>
                </c:pt>
                <c:pt idx="4">
                  <c:v>-1.8476158297827162E-2</c:v>
                </c:pt>
                <c:pt idx="5">
                  <c:v>0.92725154846027591</c:v>
                </c:pt>
                <c:pt idx="6">
                  <c:v>0.8768795519924496</c:v>
                </c:pt>
                <c:pt idx="7">
                  <c:v>-1.571178862683994</c:v>
                </c:pt>
                <c:pt idx="8">
                  <c:v>-3.8434776171726392</c:v>
                </c:pt>
                <c:pt idx="9">
                  <c:v>-4.7520336476275356</c:v>
                </c:pt>
                <c:pt idx="10">
                  <c:v>-3.5263411339066977</c:v>
                </c:pt>
                <c:pt idx="11">
                  <c:v>-3.5065292241736046E-2</c:v>
                </c:pt>
                <c:pt idx="12">
                  <c:v>2.4477765635683792</c:v>
                </c:pt>
                <c:pt idx="13">
                  <c:v>3.9638427651014392</c:v>
                </c:pt>
                <c:pt idx="14">
                  <c:v>3.1806269754257057</c:v>
                </c:pt>
                <c:pt idx="15">
                  <c:v>2.4861468057271301</c:v>
                </c:pt>
              </c:numCache>
            </c:numRef>
          </c:val>
        </c:ser>
        <c:ser>
          <c:idx val="11"/>
          <c:order val="5"/>
          <c:tx>
            <c:strRef>
              <c:f>Y!$A$77:$BA$77</c:f>
              <c:strCache>
                <c:ptCount val="1"/>
                <c:pt idx="0">
                  <c:v>Pétrole</c:v>
                </c:pt>
              </c:strCache>
            </c:strRef>
          </c:tx>
          <c:spPr>
            <a:solidFill>
              <a:srgbClr val="FF0000"/>
            </a:solidFill>
          </c:spPr>
          <c:cat>
            <c:strRef>
              <c:f>Y!$BB$71:$BQ$71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Y!$BB$77:$BQ$77</c:f>
              <c:numCache>
                <c:formatCode>0.00</c:formatCode>
                <c:ptCount val="16"/>
                <c:pt idx="0">
                  <c:v>-0.68706193414832972</c:v>
                </c:pt>
                <c:pt idx="1">
                  <c:v>-0.35954224212819563</c:v>
                </c:pt>
                <c:pt idx="2">
                  <c:v>-0.44305449845510875</c:v>
                </c:pt>
                <c:pt idx="3">
                  <c:v>-0.28898354540316917</c:v>
                </c:pt>
                <c:pt idx="4">
                  <c:v>-0.22353848933825834</c:v>
                </c:pt>
                <c:pt idx="5">
                  <c:v>-0.21736161508348423</c:v>
                </c:pt>
                <c:pt idx="6">
                  <c:v>-0.23624997629365688</c:v>
                </c:pt>
                <c:pt idx="7">
                  <c:v>-0.23372120785003594</c:v>
                </c:pt>
                <c:pt idx="8">
                  <c:v>-4.0773743155265982E-2</c:v>
                </c:pt>
                <c:pt idx="9">
                  <c:v>4.3901836836650054E-2</c:v>
                </c:pt>
                <c:pt idx="10">
                  <c:v>0.22313916453459876</c:v>
                </c:pt>
                <c:pt idx="11">
                  <c:v>0.24501026726155689</c:v>
                </c:pt>
                <c:pt idx="12">
                  <c:v>8.3617723617052747E-2</c:v>
                </c:pt>
                <c:pt idx="13">
                  <c:v>-5.3146846477848876E-2</c:v>
                </c:pt>
                <c:pt idx="14">
                  <c:v>-0.24749935563837208</c:v>
                </c:pt>
                <c:pt idx="15">
                  <c:v>-0.43726262337857374</c:v>
                </c:pt>
              </c:numCache>
            </c:numRef>
          </c:val>
        </c:ser>
        <c:overlap val="100"/>
        <c:axId val="99238272"/>
        <c:axId val="99240192"/>
      </c:barChart>
      <c:lineChart>
        <c:grouping val="standard"/>
        <c:ser>
          <c:idx val="12"/>
          <c:order val="6"/>
          <c:tx>
            <c:strRef>
              <c:f>Y!$A$78:$BA$78</c:f>
              <c:strCache>
                <c:ptCount val="1"/>
                <c:pt idx="0">
                  <c:v>Croissance de l'output</c:v>
                </c:pt>
              </c:strCache>
            </c:strRef>
          </c:tx>
          <c:spPr>
            <a:ln>
              <a:solidFill>
                <a:schemeClr val="accent2"/>
              </a:solidFill>
            </a:ln>
          </c:spPr>
          <c:marker>
            <c:symbol val="circle"/>
            <c:size val="5"/>
            <c:spPr>
              <a:solidFill>
                <a:schemeClr val="accent2"/>
              </a:solidFill>
              <a:ln>
                <a:solidFill>
                  <a:schemeClr val="accent2"/>
                </a:solidFill>
              </a:ln>
            </c:spPr>
          </c:marker>
          <c:cat>
            <c:strRef>
              <c:f>Y!$BB$71:$BQ$71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Y!$BB$78:$BQ$78</c:f>
              <c:numCache>
                <c:formatCode>0.00</c:formatCode>
                <c:ptCount val="16"/>
                <c:pt idx="0">
                  <c:v>1.1865231574994421</c:v>
                </c:pt>
                <c:pt idx="1">
                  <c:v>1.1775611992642159</c:v>
                </c:pt>
                <c:pt idx="2">
                  <c:v>0.46163224407354625</c:v>
                </c:pt>
                <c:pt idx="3">
                  <c:v>-0.49039492784792904</c:v>
                </c:pt>
                <c:pt idx="4">
                  <c:v>-0.77114562756441662</c:v>
                </c:pt>
                <c:pt idx="5">
                  <c:v>-0.44712059270933785</c:v>
                </c:pt>
                <c:pt idx="6">
                  <c:v>-1.275771267469096</c:v>
                </c:pt>
                <c:pt idx="7">
                  <c:v>-3.8815909642928936</c:v>
                </c:pt>
                <c:pt idx="8">
                  <c:v>-6.5727880171851965</c:v>
                </c:pt>
                <c:pt idx="9">
                  <c:v>-6.9629377635671945</c:v>
                </c:pt>
                <c:pt idx="10">
                  <c:v>-5.2631075671871645</c:v>
                </c:pt>
                <c:pt idx="11">
                  <c:v>-2.3070628635758377</c:v>
                </c:pt>
                <c:pt idx="12">
                  <c:v>-0.32032947462796196</c:v>
                </c:pt>
                <c:pt idx="13">
                  <c:v>0.73732415975506549</c:v>
                </c:pt>
                <c:pt idx="14">
                  <c:v>2.0254704945868597E-2</c:v>
                </c:pt>
                <c:pt idx="15">
                  <c:v>0.10837551008459206</c:v>
                </c:pt>
              </c:numCache>
            </c:numRef>
          </c:val>
        </c:ser>
        <c:marker val="1"/>
        <c:axId val="99238272"/>
        <c:axId val="99240192"/>
      </c:lineChart>
      <c:catAx>
        <c:axId val="99238272"/>
        <c:scaling>
          <c:orientation val="minMax"/>
        </c:scaling>
        <c:axPos val="b"/>
        <c:tickLblPos val="low"/>
        <c:txPr>
          <a:bodyPr rot="-5400000" vert="horz"/>
          <a:lstStyle/>
          <a:p>
            <a:pPr>
              <a:defRPr/>
            </a:pPr>
            <a:endParaRPr lang="nl-BE"/>
          </a:p>
        </c:txPr>
        <c:crossAx val="99240192"/>
        <c:crosses val="autoZero"/>
        <c:auto val="1"/>
        <c:lblAlgn val="ctr"/>
        <c:lblOffset val="100"/>
      </c:catAx>
      <c:valAx>
        <c:axId val="99240192"/>
        <c:scaling>
          <c:orientation val="minMax"/>
        </c:scaling>
        <c:axPos val="l"/>
        <c:majorGridlines/>
        <c:numFmt formatCode="0.00" sourceLinked="1"/>
        <c:tickLblPos val="nextTo"/>
        <c:crossAx val="99238272"/>
        <c:crosses val="autoZero"/>
        <c:crossBetween val="between"/>
      </c:valAx>
      <c:spPr>
        <a:solidFill>
          <a:srgbClr val="FFFFFF"/>
        </a:solidFill>
        <a:ln>
          <a:solidFill>
            <a:schemeClr val="tx1"/>
          </a:solidFill>
        </a:ln>
      </c:spPr>
    </c:plotArea>
    <c:legend>
      <c:legendPos val="b"/>
      <c:layout>
        <c:manualLayout>
          <c:xMode val="edge"/>
          <c:yMode val="edge"/>
          <c:x val="3.5762180138189069E-2"/>
          <c:y val="0.79060139067326962"/>
          <c:w val="0.92470525146669902"/>
          <c:h val="0.13586604796504906"/>
        </c:manualLayout>
      </c:layout>
    </c:legend>
    <c:plotVisOnly val="1"/>
    <c:dispBlanksAs val="gap"/>
  </c:chart>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5.9964627467287132E-2"/>
          <c:y val="2.5271841402104922E-2"/>
          <c:w val="0.42227587628183488"/>
          <c:h val="0.72178136376393942"/>
        </c:manualLayout>
      </c:layout>
      <c:lineChart>
        <c:grouping val="standard"/>
        <c:ser>
          <c:idx val="0"/>
          <c:order val="0"/>
          <c:tx>
            <c:strRef>
              <c:f>data_diff!$A$111</c:f>
              <c:strCache>
                <c:ptCount val="1"/>
                <c:pt idx="0">
                  <c:v>ipcn</c:v>
                </c:pt>
              </c:strCache>
            </c:strRef>
          </c:tx>
          <c:spPr>
            <a:ln w="19050">
              <a:solidFill>
                <a:srgbClr val="FF0000"/>
              </a:solidFill>
            </a:ln>
          </c:spPr>
          <c:marker>
            <c:symbol val="circle"/>
            <c:size val="5"/>
            <c:spPr>
              <a:solidFill>
                <a:srgbClr val="FF0000"/>
              </a:solidFill>
              <a:ln>
                <a:solidFill>
                  <a:srgbClr val="FF0000"/>
                </a:solidFill>
              </a:ln>
            </c:spPr>
          </c:marker>
          <c:cat>
            <c:strRef>
              <c:f>data_diff!$B$109:$Q$109</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data_diff!$B$111:$Q$111</c:f>
              <c:numCache>
                <c:formatCode>0.00</c:formatCode>
                <c:ptCount val="16"/>
                <c:pt idx="0">
                  <c:v>-1.3913332123242306E-2</c:v>
                </c:pt>
                <c:pt idx="1">
                  <c:v>-3.0915308399492858E-4</c:v>
                </c:pt>
                <c:pt idx="2">
                  <c:v>1.2821745553220243E-2</c:v>
                </c:pt>
                <c:pt idx="3">
                  <c:v>3.8452332951688817E-2</c:v>
                </c:pt>
                <c:pt idx="4">
                  <c:v>5.4538870523237484E-2</c:v>
                </c:pt>
                <c:pt idx="5">
                  <c:v>8.8104128976902965E-2</c:v>
                </c:pt>
                <c:pt idx="6">
                  <c:v>9.0474523391543868E-2</c:v>
                </c:pt>
                <c:pt idx="7">
                  <c:v>1.7138494559573836E-2</c:v>
                </c:pt>
                <c:pt idx="8">
                  <c:v>-1.7002290008979237E-2</c:v>
                </c:pt>
                <c:pt idx="9">
                  <c:v>-1.0893071296680467E-2</c:v>
                </c:pt>
                <c:pt idx="10">
                  <c:v>-9.6151328843025567E-3</c:v>
                </c:pt>
                <c:pt idx="11">
                  <c:v>2.9065733741828796E-4</c:v>
                </c:pt>
                <c:pt idx="12">
                  <c:v>1.5192465423018223E-2</c:v>
                </c:pt>
                <c:pt idx="13">
                  <c:v>3.8185347650230815E-2</c:v>
                </c:pt>
                <c:pt idx="14">
                  <c:v>4.6038234461992726E-2</c:v>
                </c:pt>
                <c:pt idx="15">
                  <c:v>6.1618812681555647E-2</c:v>
                </c:pt>
              </c:numCache>
            </c:numRef>
          </c:val>
        </c:ser>
        <c:ser>
          <c:idx val="1"/>
          <c:order val="1"/>
          <c:tx>
            <c:strRef>
              <c:f>data_diff!$A$112</c:f>
              <c:strCache>
                <c:ptCount val="1"/>
                <c:pt idx="0">
                  <c:v>tendancielle</c:v>
                </c:pt>
              </c:strCache>
            </c:strRef>
          </c:tx>
          <c:spPr>
            <a:ln>
              <a:noFill/>
            </a:ln>
          </c:spPr>
          <c:marker>
            <c:symbol val="circle"/>
            <c:size val="6"/>
            <c:spPr>
              <a:solidFill>
                <a:srgbClr val="1F1FEF"/>
              </a:solidFill>
              <a:ln>
                <a:solidFill>
                  <a:srgbClr val="4F81BD"/>
                </a:solidFill>
              </a:ln>
            </c:spPr>
          </c:marker>
          <c:cat>
            <c:strRef>
              <c:f>data_diff!$B$109:$Q$109</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data_diff!$B$112:$Q$112</c:f>
              <c:numCache>
                <c:formatCode>0.00</c:formatCode>
                <c:ptCount val="16"/>
                <c:pt idx="0">
                  <c:v>-7.6742384370233813E-2</c:v>
                </c:pt>
                <c:pt idx="1">
                  <c:v>-0.12853339127794344</c:v>
                </c:pt>
                <c:pt idx="2">
                  <c:v>-0.13258829745034828</c:v>
                </c:pt>
                <c:pt idx="3">
                  <c:v>-0.18090951756746468</c:v>
                </c:pt>
                <c:pt idx="4">
                  <c:v>-0.23401763047059879</c:v>
                </c:pt>
                <c:pt idx="5">
                  <c:v>-0.29917207250098632</c:v>
                </c:pt>
                <c:pt idx="6">
                  <c:v>-0.33445411831256938</c:v>
                </c:pt>
                <c:pt idx="7">
                  <c:v>-0.22447725557778941</c:v>
                </c:pt>
                <c:pt idx="8">
                  <c:v>-0.13143055375260726</c:v>
                </c:pt>
                <c:pt idx="9">
                  <c:v>-0.1084236243382007</c:v>
                </c:pt>
                <c:pt idx="10">
                  <c:v>-0.10483097510551442</c:v>
                </c:pt>
                <c:pt idx="11">
                  <c:v>-0.10095368365348867</c:v>
                </c:pt>
                <c:pt idx="12">
                  <c:v>-0.15448903319031987</c:v>
                </c:pt>
                <c:pt idx="13">
                  <c:v>-0.23663349492850827</c:v>
                </c:pt>
                <c:pt idx="14">
                  <c:v>-0.27908879468152231</c:v>
                </c:pt>
                <c:pt idx="15">
                  <c:v>-0.31363361265727718</c:v>
                </c:pt>
              </c:numCache>
            </c:numRef>
          </c:val>
        </c:ser>
        <c:ser>
          <c:idx val="2"/>
          <c:order val="2"/>
          <c:tx>
            <c:strRef>
              <c:f>data_diff!$A$113</c:f>
              <c:strCache>
                <c:ptCount val="1"/>
                <c:pt idx="0">
                  <c:v>pas d'énergie</c:v>
                </c:pt>
              </c:strCache>
            </c:strRef>
          </c:tx>
          <c:spPr>
            <a:ln>
              <a:solidFill>
                <a:srgbClr val="92D050"/>
              </a:solidFill>
              <a:prstDash val="sysDash"/>
            </a:ln>
          </c:spPr>
          <c:marker>
            <c:symbol val="none"/>
          </c:marker>
          <c:cat>
            <c:strRef>
              <c:f>data_diff!$B$109:$Q$109</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data_diff!$B$113:$Q$113</c:f>
              <c:numCache>
                <c:formatCode>0.00</c:formatCode>
                <c:ptCount val="16"/>
                <c:pt idx="0">
                  <c:v>3.0055315763136484E-2</c:v>
                </c:pt>
                <c:pt idx="1">
                  <c:v>1.8671197026334241E-3</c:v>
                </c:pt>
                <c:pt idx="2">
                  <c:v>-2.5665077752441052E-2</c:v>
                </c:pt>
                <c:pt idx="3">
                  <c:v>-7.9280571731064953E-2</c:v>
                </c:pt>
                <c:pt idx="4">
                  <c:v>-0.11280966898267952</c:v>
                </c:pt>
                <c:pt idx="5">
                  <c:v>-0.18301827612435362</c:v>
                </c:pt>
                <c:pt idx="6">
                  <c:v>-0.18777698127008741</c:v>
                </c:pt>
                <c:pt idx="7">
                  <c:v>-3.4047444001648941E-2</c:v>
                </c:pt>
                <c:pt idx="8">
                  <c:v>3.7452569794556474E-2</c:v>
                </c:pt>
                <c:pt idx="9">
                  <c:v>2.4576927858531494E-2</c:v>
                </c:pt>
                <c:pt idx="10">
                  <c:v>2.1782023720278602E-2</c:v>
                </c:pt>
                <c:pt idx="11">
                  <c:v>6.8909980803202138E-4</c:v>
                </c:pt>
                <c:pt idx="12">
                  <c:v>-3.0665254511681006E-2</c:v>
                </c:pt>
                <c:pt idx="13">
                  <c:v>-7.8726191996692924E-2</c:v>
                </c:pt>
                <c:pt idx="14">
                  <c:v>-9.5047308731338848E-2</c:v>
                </c:pt>
                <c:pt idx="15">
                  <c:v>-0.12744594138489601</c:v>
                </c:pt>
              </c:numCache>
            </c:numRef>
          </c:val>
        </c:ser>
        <c:ser>
          <c:idx val="3"/>
          <c:order val="3"/>
          <c:tx>
            <c:strRef>
              <c:f>data_diff!$A$114</c:f>
              <c:strCache>
                <c:ptCount val="1"/>
                <c:pt idx="0">
                  <c:v>plus lent MM(12)</c:v>
                </c:pt>
              </c:strCache>
            </c:strRef>
          </c:tx>
          <c:spPr>
            <a:ln w="25400">
              <a:solidFill>
                <a:schemeClr val="tx1"/>
              </a:solidFill>
              <a:prstDash val="sysDot"/>
            </a:ln>
          </c:spPr>
          <c:marker>
            <c:symbol val="none"/>
          </c:marker>
          <c:cat>
            <c:strRef>
              <c:f>data_diff!$B$109:$Q$109</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data_diff!$B$114:$Q$114</c:f>
              <c:numCache>
                <c:formatCode>0.00</c:formatCode>
                <c:ptCount val="16"/>
                <c:pt idx="0">
                  <c:v>3.4911291105815152E-2</c:v>
                </c:pt>
                <c:pt idx="1">
                  <c:v>3.7038902186037073E-2</c:v>
                </c:pt>
                <c:pt idx="2">
                  <c:v>3.9150591730980178E-2</c:v>
                </c:pt>
                <c:pt idx="3">
                  <c:v>2.0861453357847268E-2</c:v>
                </c:pt>
                <c:pt idx="4">
                  <c:v>1.683493652798518E-3</c:v>
                </c:pt>
                <c:pt idx="5">
                  <c:v>-1.9565841964086502E-2</c:v>
                </c:pt>
                <c:pt idx="6">
                  <c:v>-2.5998944177310086E-2</c:v>
                </c:pt>
                <c:pt idx="7">
                  <c:v>2.5377802543870391E-2</c:v>
                </c:pt>
                <c:pt idx="8">
                  <c:v>8.1450231036336029E-2</c:v>
                </c:pt>
                <c:pt idx="9">
                  <c:v>0.10154280254290082</c:v>
                </c:pt>
                <c:pt idx="10">
                  <c:v>9.1621277636587214E-2</c:v>
                </c:pt>
                <c:pt idx="11">
                  <c:v>5.9477785355512104E-2</c:v>
                </c:pt>
                <c:pt idx="12">
                  <c:v>2.0172382046741441E-3</c:v>
                </c:pt>
                <c:pt idx="13">
                  <c:v>-4.5480216985174293E-2</c:v>
                </c:pt>
                <c:pt idx="14">
                  <c:v>-6.4556339904933424E-2</c:v>
                </c:pt>
                <c:pt idx="15">
                  <c:v>-5.4666457551217809E-2</c:v>
                </c:pt>
              </c:numCache>
            </c:numRef>
          </c:val>
        </c:ser>
        <c:marker val="1"/>
        <c:axId val="99492608"/>
        <c:axId val="99494144"/>
      </c:lineChart>
      <c:catAx>
        <c:axId val="99492608"/>
        <c:scaling>
          <c:orientation val="minMax"/>
        </c:scaling>
        <c:axPos val="b"/>
        <c:tickLblPos val="low"/>
        <c:txPr>
          <a:bodyPr rot="-5400000" vert="horz"/>
          <a:lstStyle/>
          <a:p>
            <a:pPr>
              <a:defRPr/>
            </a:pPr>
            <a:endParaRPr lang="nl-BE"/>
          </a:p>
        </c:txPr>
        <c:crossAx val="99494144"/>
        <c:crosses val="autoZero"/>
        <c:auto val="1"/>
        <c:lblAlgn val="ctr"/>
        <c:lblOffset val="100"/>
      </c:catAx>
      <c:valAx>
        <c:axId val="99494144"/>
        <c:scaling>
          <c:orientation val="minMax"/>
          <c:max val="0.2"/>
          <c:min val="-0.8"/>
        </c:scaling>
        <c:axPos val="l"/>
        <c:majorGridlines/>
        <c:title>
          <c:tx>
            <c:rich>
              <a:bodyPr rot="-5400000" vert="horz"/>
              <a:lstStyle/>
              <a:p>
                <a:pPr>
                  <a:defRPr b="0"/>
                </a:pPr>
                <a:r>
                  <a:rPr lang="fr-BE" b="0" dirty="0" err="1"/>
                  <a:t>verschil</a:t>
                </a:r>
                <a:r>
                  <a:rPr lang="fr-BE" b="0" dirty="0"/>
                  <a:t> in </a:t>
                </a:r>
                <a:r>
                  <a:rPr lang="fr-BE" b="0" dirty="0" smtClean="0"/>
                  <a:t>%</a:t>
                </a:r>
                <a:endParaRPr lang="fr-BE" b="0" dirty="0"/>
              </a:p>
            </c:rich>
          </c:tx>
        </c:title>
        <c:numFmt formatCode="0.0" sourceLinked="0"/>
        <c:tickLblPos val="nextTo"/>
        <c:crossAx val="99492608"/>
        <c:crosses val="autoZero"/>
        <c:crossBetween val="between"/>
      </c:valAx>
      <c:spPr>
        <a:solidFill>
          <a:srgbClr val="FFFFFF"/>
        </a:solidFill>
      </c:spPr>
    </c:plotArea>
    <c:legend>
      <c:legendPos val="b"/>
      <c:layout>
        <c:manualLayout>
          <c:xMode val="edge"/>
          <c:yMode val="edge"/>
          <c:x val="1.902911191644872E-2"/>
          <c:y val="0.87646449112950164"/>
          <c:w val="0.9552610072464921"/>
          <c:h val="8.7266493564769745E-2"/>
        </c:manualLayout>
      </c:layout>
    </c:legend>
    <c:plotVisOnly val="1"/>
  </c:chart>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0.15697915101419957"/>
          <c:y val="3.1398768473304042E-2"/>
          <c:w val="0.83359806341889675"/>
          <c:h val="0.73432455160302579"/>
        </c:manualLayout>
      </c:layout>
      <c:lineChart>
        <c:grouping val="standard"/>
        <c:ser>
          <c:idx val="0"/>
          <c:order val="0"/>
          <c:tx>
            <c:strRef>
              <c:f>data_diff!$A$102</c:f>
              <c:strCache>
                <c:ptCount val="1"/>
                <c:pt idx="0">
                  <c:v>ipcn</c:v>
                </c:pt>
              </c:strCache>
            </c:strRef>
          </c:tx>
          <c:spPr>
            <a:ln w="19050">
              <a:solidFill>
                <a:srgbClr val="FF0000"/>
              </a:solidFill>
            </a:ln>
          </c:spPr>
          <c:marker>
            <c:symbol val="circle"/>
            <c:size val="5"/>
            <c:spPr>
              <a:solidFill>
                <a:srgbClr val="FF0000"/>
              </a:solidFill>
              <a:ln>
                <a:solidFill>
                  <a:srgbClr val="FF0000"/>
                </a:solidFill>
              </a:ln>
            </c:spPr>
          </c:marker>
          <c:cat>
            <c:strRef>
              <c:f>data_diff!$B$100:$Q$100</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data_diff!$B$102:$Q$102</c:f>
              <c:numCache>
                <c:formatCode>0.00</c:formatCode>
                <c:ptCount val="16"/>
                <c:pt idx="0">
                  <c:v>4.1380655717898632E-2</c:v>
                </c:pt>
                <c:pt idx="1">
                  <c:v>-1.366181687133672E-2</c:v>
                </c:pt>
                <c:pt idx="2">
                  <c:v>-6.8879196480524207E-2</c:v>
                </c:pt>
                <c:pt idx="3">
                  <c:v>-4.1558259011198896E-2</c:v>
                </c:pt>
                <c:pt idx="4">
                  <c:v>1.2275329569394589E-2</c:v>
                </c:pt>
                <c:pt idx="5">
                  <c:v>6.5978312902861491E-2</c:v>
                </c:pt>
                <c:pt idx="6">
                  <c:v>0.14093401202604749</c:v>
                </c:pt>
                <c:pt idx="7">
                  <c:v>0.3426477109452164</c:v>
                </c:pt>
                <c:pt idx="8">
                  <c:v>0.47311424060156776</c:v>
                </c:pt>
                <c:pt idx="9">
                  <c:v>0.24890633266570125</c:v>
                </c:pt>
                <c:pt idx="10">
                  <c:v>-1.437194368811312E-2</c:v>
                </c:pt>
                <c:pt idx="11">
                  <c:v>-6.5335846992557109E-2</c:v>
                </c:pt>
                <c:pt idx="12">
                  <c:v>-4.9602743174124164E-2</c:v>
                </c:pt>
                <c:pt idx="13">
                  <c:v>1.5688027517906425E-3</c:v>
                </c:pt>
                <c:pt idx="14">
                  <c:v>0.12715870380969152</c:v>
                </c:pt>
                <c:pt idx="15">
                  <c:v>0.22326112462347614</c:v>
                </c:pt>
              </c:numCache>
            </c:numRef>
          </c:val>
        </c:ser>
        <c:ser>
          <c:idx val="1"/>
          <c:order val="1"/>
          <c:tx>
            <c:strRef>
              <c:f>data_diff!$A$103</c:f>
              <c:strCache>
                <c:ptCount val="1"/>
                <c:pt idx="0">
                  <c:v>tendancielle</c:v>
                </c:pt>
              </c:strCache>
            </c:strRef>
          </c:tx>
          <c:spPr>
            <a:ln>
              <a:noFill/>
            </a:ln>
          </c:spPr>
          <c:marker>
            <c:symbol val="circle"/>
            <c:size val="6"/>
            <c:spPr>
              <a:solidFill>
                <a:srgbClr val="1F1FEF"/>
              </a:solidFill>
              <a:ln>
                <a:solidFill>
                  <a:srgbClr val="1F1FEF"/>
                </a:solidFill>
              </a:ln>
            </c:spPr>
          </c:marker>
          <c:cat>
            <c:strRef>
              <c:f>data_diff!$B$100:$Q$100</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data_diff!$B$103:$Q$103</c:f>
              <c:numCache>
                <c:formatCode>0.00</c:formatCode>
                <c:ptCount val="16"/>
                <c:pt idx="0">
                  <c:v>-0.20895195019097751</c:v>
                </c:pt>
                <c:pt idx="1">
                  <c:v>-0.19979785277788253</c:v>
                </c:pt>
                <c:pt idx="2">
                  <c:v>-0.36888278653362289</c:v>
                </c:pt>
                <c:pt idx="3">
                  <c:v>-0.5179005703096593</c:v>
                </c:pt>
                <c:pt idx="4">
                  <c:v>-0.55886643288682869</c:v>
                </c:pt>
                <c:pt idx="5">
                  <c:v>-0.6556934087583367</c:v>
                </c:pt>
                <c:pt idx="6">
                  <c:v>-0.92429224699239443</c:v>
                </c:pt>
                <c:pt idx="7">
                  <c:v>-1.5101648105912333</c:v>
                </c:pt>
                <c:pt idx="8">
                  <c:v>-2.1045866862348972</c:v>
                </c:pt>
                <c:pt idx="9">
                  <c:v>-1.942131633951798</c:v>
                </c:pt>
                <c:pt idx="10">
                  <c:v>-1.3756459926565423</c:v>
                </c:pt>
                <c:pt idx="11">
                  <c:v>-1.0976654495764206</c:v>
                </c:pt>
                <c:pt idx="12">
                  <c:v>-0.95989077523042965</c:v>
                </c:pt>
                <c:pt idx="13">
                  <c:v>-0.96238855118661559</c:v>
                </c:pt>
                <c:pt idx="14">
                  <c:v>-1.425982179570386</c:v>
                </c:pt>
                <c:pt idx="15">
                  <c:v>-2.0124768844200962</c:v>
                </c:pt>
              </c:numCache>
            </c:numRef>
          </c:val>
        </c:ser>
        <c:ser>
          <c:idx val="2"/>
          <c:order val="2"/>
          <c:tx>
            <c:strRef>
              <c:f>data_diff!$A$104</c:f>
              <c:strCache>
                <c:ptCount val="1"/>
                <c:pt idx="0">
                  <c:v>pas d'énergie</c:v>
                </c:pt>
              </c:strCache>
            </c:strRef>
          </c:tx>
          <c:spPr>
            <a:ln>
              <a:solidFill>
                <a:srgbClr val="92D050"/>
              </a:solidFill>
              <a:prstDash val="sysDash"/>
            </a:ln>
          </c:spPr>
          <c:marker>
            <c:symbol val="none"/>
          </c:marker>
          <c:cat>
            <c:strRef>
              <c:f>data_diff!$B$100:$Q$100</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data_diff!$B$104:$Q$104</c:f>
              <c:numCache>
                <c:formatCode>0.00</c:formatCode>
                <c:ptCount val="16"/>
                <c:pt idx="0">
                  <c:v>-8.6394595937424268E-2</c:v>
                </c:pt>
                <c:pt idx="1">
                  <c:v>3.0339259891773652E-2</c:v>
                </c:pt>
                <c:pt idx="2">
                  <c:v>0.14697166711530821</c:v>
                </c:pt>
                <c:pt idx="3">
                  <c:v>8.9966050504597245E-2</c:v>
                </c:pt>
                <c:pt idx="4">
                  <c:v>-2.2389411058777241E-2</c:v>
                </c:pt>
                <c:pt idx="5">
                  <c:v>-0.13475192893784715</c:v>
                </c:pt>
                <c:pt idx="6">
                  <c:v>-0.29168406207497816</c:v>
                </c:pt>
                <c:pt idx="7">
                  <c:v>-0.7131789419568999</c:v>
                </c:pt>
                <c:pt idx="8">
                  <c:v>-0.98321661831169838</c:v>
                </c:pt>
                <c:pt idx="9">
                  <c:v>-0.50843815603632758</c:v>
                </c:pt>
                <c:pt idx="10">
                  <c:v>4.5063149623482353E-2</c:v>
                </c:pt>
                <c:pt idx="11">
                  <c:v>0.14882582834855329</c:v>
                </c:pt>
                <c:pt idx="12">
                  <c:v>0.11188899548516235</c:v>
                </c:pt>
                <c:pt idx="13">
                  <c:v>2.3307870130371282E-3</c:v>
                </c:pt>
                <c:pt idx="14">
                  <c:v>-0.26186397235592052</c:v>
                </c:pt>
                <c:pt idx="15">
                  <c:v>-0.46156827395613381</c:v>
                </c:pt>
              </c:numCache>
            </c:numRef>
          </c:val>
        </c:ser>
        <c:ser>
          <c:idx val="3"/>
          <c:order val="3"/>
          <c:tx>
            <c:strRef>
              <c:f>data_diff!$A$105</c:f>
              <c:strCache>
                <c:ptCount val="1"/>
                <c:pt idx="0">
                  <c:v>plus lent MM(12)</c:v>
                </c:pt>
              </c:strCache>
            </c:strRef>
          </c:tx>
          <c:spPr>
            <a:ln w="25400">
              <a:solidFill>
                <a:schemeClr val="tx1"/>
              </a:solidFill>
              <a:prstDash val="sysDot"/>
            </a:ln>
          </c:spPr>
          <c:marker>
            <c:symbol val="none"/>
          </c:marker>
          <c:cat>
            <c:strRef>
              <c:f>data_diff!$B$100:$Q$100</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data_diff!$B$105:$Q$105</c:f>
              <c:numCache>
                <c:formatCode>0.00</c:formatCode>
                <c:ptCount val="16"/>
                <c:pt idx="0">
                  <c:v>-4.3789796814829134E-2</c:v>
                </c:pt>
                <c:pt idx="1">
                  <c:v>0.11714184811054996</c:v>
                </c:pt>
                <c:pt idx="2">
                  <c:v>2.8037714212017846E-2</c:v>
                </c:pt>
                <c:pt idx="3">
                  <c:v>-0.10880875155430392</c:v>
                </c:pt>
                <c:pt idx="4">
                  <c:v>-0.1039807073068546</c:v>
                </c:pt>
                <c:pt idx="5">
                  <c:v>-0.17798362345590271</c:v>
                </c:pt>
                <c:pt idx="6">
                  <c:v>-0.37859407564842262</c:v>
                </c:pt>
                <c:pt idx="7">
                  <c:v>-0.62866327700612956</c:v>
                </c:pt>
                <c:pt idx="8">
                  <c:v>-0.6562458407128009</c:v>
                </c:pt>
                <c:pt idx="9">
                  <c:v>-1.0332014825968905E-3</c:v>
                </c:pt>
                <c:pt idx="10">
                  <c:v>0.59689445424825571</c:v>
                </c:pt>
                <c:pt idx="11">
                  <c:v>0.42978957485255243</c:v>
                </c:pt>
                <c:pt idx="12">
                  <c:v>6.0653345261392655E-2</c:v>
                </c:pt>
                <c:pt idx="13">
                  <c:v>-0.21747550064574295</c:v>
                </c:pt>
                <c:pt idx="14">
                  <c:v>-0.71110550495224756</c:v>
                </c:pt>
                <c:pt idx="15">
                  <c:v>-0.99849871933680012</c:v>
                </c:pt>
              </c:numCache>
            </c:numRef>
          </c:val>
        </c:ser>
        <c:marker val="1"/>
        <c:axId val="99533184"/>
        <c:axId val="99534720"/>
      </c:lineChart>
      <c:catAx>
        <c:axId val="99533184"/>
        <c:scaling>
          <c:orientation val="minMax"/>
        </c:scaling>
        <c:axPos val="b"/>
        <c:tickLblPos val="low"/>
        <c:txPr>
          <a:bodyPr rot="-5400000" vert="horz"/>
          <a:lstStyle/>
          <a:p>
            <a:pPr>
              <a:defRPr/>
            </a:pPr>
            <a:endParaRPr lang="nl-BE"/>
          </a:p>
        </c:txPr>
        <c:crossAx val="99534720"/>
        <c:crosses val="autoZero"/>
        <c:auto val="1"/>
        <c:lblAlgn val="ctr"/>
        <c:lblOffset val="100"/>
      </c:catAx>
      <c:valAx>
        <c:axId val="99534720"/>
        <c:scaling>
          <c:orientation val="minMax"/>
          <c:max val="1"/>
          <c:min val="-3"/>
        </c:scaling>
        <c:axPos val="l"/>
        <c:majorGridlines/>
        <c:title>
          <c:tx>
            <c:rich>
              <a:bodyPr rot="-5400000" vert="horz"/>
              <a:lstStyle/>
              <a:p>
                <a:pPr>
                  <a:defRPr b="0"/>
                </a:pPr>
                <a:r>
                  <a:rPr lang="fr-BE" b="0"/>
                  <a:t>verschil in %</a:t>
                </a:r>
              </a:p>
            </c:rich>
          </c:tx>
        </c:title>
        <c:numFmt formatCode="0.0" sourceLinked="0"/>
        <c:tickLblPos val="nextTo"/>
        <c:crossAx val="99533184"/>
        <c:crosses val="autoZero"/>
        <c:crossBetween val="between"/>
      </c:valAx>
      <c:spPr>
        <a:solidFill>
          <a:srgbClr val="FFFFFF"/>
        </a:solidFill>
      </c:spPr>
    </c:plotArea>
    <c:plotVisOnly val="1"/>
  </c:chart>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7.7179339089907165E-2"/>
          <c:y val="7.2132071532197473E-2"/>
          <c:w val="0.41118962695255495"/>
          <c:h val="0.6701734862371258"/>
        </c:manualLayout>
      </c:layout>
      <c:lineChart>
        <c:grouping val="standard"/>
        <c:ser>
          <c:idx val="0"/>
          <c:order val="0"/>
          <c:tx>
            <c:strRef>
              <c:f>data_diff!$A$75</c:f>
              <c:strCache>
                <c:ptCount val="1"/>
                <c:pt idx="0">
                  <c:v>ipcn</c:v>
                </c:pt>
              </c:strCache>
            </c:strRef>
          </c:tx>
          <c:spPr>
            <a:ln w="19050">
              <a:solidFill>
                <a:srgbClr val="FF0000"/>
              </a:solidFill>
            </a:ln>
          </c:spPr>
          <c:marker>
            <c:symbol val="circle"/>
            <c:size val="5"/>
            <c:spPr>
              <a:solidFill>
                <a:srgbClr val="FF0000"/>
              </a:solidFill>
              <a:ln>
                <a:solidFill>
                  <a:srgbClr val="FF0000"/>
                </a:solidFill>
              </a:ln>
            </c:spPr>
          </c:marker>
          <c:cat>
            <c:strRef>
              <c:f>data_diff!$B$73:$Q$73</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data_diff!$B$75:$Q$75</c:f>
              <c:numCache>
                <c:formatCode>0.00</c:formatCode>
                <c:ptCount val="16"/>
                <c:pt idx="0">
                  <c:v>1.1664407210938903E-3</c:v>
                </c:pt>
                <c:pt idx="1">
                  <c:v>-1.716439831888986E-3</c:v>
                </c:pt>
                <c:pt idx="2">
                  <c:v>-6.3081122789492286E-3</c:v>
                </c:pt>
                <c:pt idx="3">
                  <c:v>-1.5631337937875078E-2</c:v>
                </c:pt>
                <c:pt idx="4">
                  <c:v>-2.7031906008032156E-2</c:v>
                </c:pt>
                <c:pt idx="5">
                  <c:v>-4.5858713533302634E-2</c:v>
                </c:pt>
                <c:pt idx="6">
                  <c:v>-6.37302813638745E-2</c:v>
                </c:pt>
                <c:pt idx="7">
                  <c:v>-6.4809664735944114E-2</c:v>
                </c:pt>
                <c:pt idx="8">
                  <c:v>-6.3295286941542933E-2</c:v>
                </c:pt>
                <c:pt idx="9">
                  <c:v>-6.5590251551847417E-2</c:v>
                </c:pt>
                <c:pt idx="10">
                  <c:v>-6.6986077748501904E-2</c:v>
                </c:pt>
                <c:pt idx="11">
                  <c:v>-6.911637199310354E-2</c:v>
                </c:pt>
                <c:pt idx="12">
                  <c:v>-7.3218510878528334E-2</c:v>
                </c:pt>
                <c:pt idx="13">
                  <c:v>-8.1296857230484465E-2</c:v>
                </c:pt>
                <c:pt idx="14">
                  <c:v>-8.9597556597321798E-2</c:v>
                </c:pt>
                <c:pt idx="15">
                  <c:v>-0.10156073946795194</c:v>
                </c:pt>
              </c:numCache>
            </c:numRef>
          </c:val>
        </c:ser>
        <c:ser>
          <c:idx val="1"/>
          <c:order val="1"/>
          <c:tx>
            <c:strRef>
              <c:f>data_diff!$A$76</c:f>
              <c:strCache>
                <c:ptCount val="1"/>
                <c:pt idx="0">
                  <c:v>tendancielle</c:v>
                </c:pt>
              </c:strCache>
            </c:strRef>
          </c:tx>
          <c:spPr>
            <a:ln>
              <a:noFill/>
            </a:ln>
          </c:spPr>
          <c:marker>
            <c:symbol val="circle"/>
            <c:size val="6"/>
            <c:spPr>
              <a:solidFill>
                <a:srgbClr val="1F1FEF"/>
              </a:solidFill>
              <a:ln>
                <a:solidFill>
                  <a:srgbClr val="4F81BD"/>
                </a:solidFill>
              </a:ln>
            </c:spPr>
          </c:marker>
          <c:cat>
            <c:strRef>
              <c:f>data_diff!$B$73:$Q$73</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data_diff!$B$76:$Q$76</c:f>
              <c:numCache>
                <c:formatCode>0.00</c:formatCode>
                <c:ptCount val="16"/>
                <c:pt idx="0">
                  <c:v>3.1844394784535442E-2</c:v>
                </c:pt>
                <c:pt idx="1">
                  <c:v>6.8098824222774801E-2</c:v>
                </c:pt>
                <c:pt idx="2">
                  <c:v>0.10368438031458349</c:v>
                </c:pt>
                <c:pt idx="3">
                  <c:v>0.15155222486099953</c:v>
                </c:pt>
                <c:pt idx="4">
                  <c:v>0.20894984021650231</c:v>
                </c:pt>
                <c:pt idx="5">
                  <c:v>0.28118793335212638</c:v>
                </c:pt>
                <c:pt idx="6">
                  <c:v>0.35876828133183764</c:v>
                </c:pt>
                <c:pt idx="7">
                  <c:v>0.41384650797705885</c:v>
                </c:pt>
                <c:pt idx="8">
                  <c:v>0.46177971893702585</c:v>
                </c:pt>
                <c:pt idx="9">
                  <c:v>0.5086691558970825</c:v>
                </c:pt>
                <c:pt idx="10">
                  <c:v>0.55288191766516048</c:v>
                </c:pt>
                <c:pt idx="11">
                  <c:v>0.5926396655706806</c:v>
                </c:pt>
                <c:pt idx="12">
                  <c:v>0.63768995061887235</c:v>
                </c:pt>
                <c:pt idx="13">
                  <c:v>0.69419451499412299</c:v>
                </c:pt>
                <c:pt idx="14">
                  <c:v>0.75401770799445544</c:v>
                </c:pt>
                <c:pt idx="15">
                  <c:v>0.82309005828120063</c:v>
                </c:pt>
              </c:numCache>
            </c:numRef>
          </c:val>
        </c:ser>
        <c:ser>
          <c:idx val="2"/>
          <c:order val="2"/>
          <c:tx>
            <c:strRef>
              <c:f>data_diff!$A$77</c:f>
              <c:strCache>
                <c:ptCount val="1"/>
                <c:pt idx="0">
                  <c:v>pas d'énergie</c:v>
                </c:pt>
              </c:strCache>
            </c:strRef>
          </c:tx>
          <c:spPr>
            <a:ln w="28575">
              <a:solidFill>
                <a:srgbClr val="92D050"/>
              </a:solidFill>
              <a:prstDash val="sysDash"/>
            </a:ln>
          </c:spPr>
          <c:marker>
            <c:symbol val="none"/>
          </c:marker>
          <c:cat>
            <c:strRef>
              <c:f>data_diff!$B$73:$Q$73</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data_diff!$B$77:$Q$77</c:f>
              <c:numCache>
                <c:formatCode>0.00</c:formatCode>
                <c:ptCount val="16"/>
                <c:pt idx="0">
                  <c:v>-2.738403362544101E-3</c:v>
                </c:pt>
                <c:pt idx="1">
                  <c:v>3.0126667371276352E-3</c:v>
                </c:pt>
                <c:pt idx="2">
                  <c:v>1.233490631025469E-2</c:v>
                </c:pt>
                <c:pt idx="3">
                  <c:v>3.1533168568060439E-2</c:v>
                </c:pt>
                <c:pt idx="4">
                  <c:v>5.5049438223048433E-2</c:v>
                </c:pt>
                <c:pt idx="5">
                  <c:v>9.4082816561975549E-2</c:v>
                </c:pt>
                <c:pt idx="6">
                  <c:v>0.13106896771655752</c:v>
                </c:pt>
                <c:pt idx="7">
                  <c:v>0.13283703320107121</c:v>
                </c:pt>
                <c:pt idx="8">
                  <c:v>0.12913184519111764</c:v>
                </c:pt>
                <c:pt idx="9">
                  <c:v>0.13344541576184107</c:v>
                </c:pt>
                <c:pt idx="10">
                  <c:v>0.13590949274641212</c:v>
                </c:pt>
                <c:pt idx="11">
                  <c:v>0.13996915622407971</c:v>
                </c:pt>
                <c:pt idx="12">
                  <c:v>0.14820554565866306</c:v>
                </c:pt>
                <c:pt idx="13">
                  <c:v>0.16476860415819194</c:v>
                </c:pt>
                <c:pt idx="14">
                  <c:v>0.18178890622105692</c:v>
                </c:pt>
                <c:pt idx="15">
                  <c:v>0.20642436053634844</c:v>
                </c:pt>
              </c:numCache>
            </c:numRef>
          </c:val>
        </c:ser>
        <c:ser>
          <c:idx val="3"/>
          <c:order val="3"/>
          <c:tx>
            <c:strRef>
              <c:f>data_diff!$A$78</c:f>
              <c:strCache>
                <c:ptCount val="1"/>
                <c:pt idx="0">
                  <c:v>plus lent MM(12)</c:v>
                </c:pt>
              </c:strCache>
            </c:strRef>
          </c:tx>
          <c:spPr>
            <a:ln w="25400">
              <a:solidFill>
                <a:schemeClr val="tx1"/>
              </a:solidFill>
              <a:prstDash val="sysDot"/>
            </a:ln>
          </c:spPr>
          <c:marker>
            <c:symbol val="none"/>
          </c:marker>
          <c:cat>
            <c:strRef>
              <c:f>data_diff!$B$73:$Q$73</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data_diff!$B$78:$Q$78</c:f>
              <c:numCache>
                <c:formatCode>0.00</c:formatCode>
                <c:ptCount val="16"/>
                <c:pt idx="0">
                  <c:v>-6.91913258575987E-3</c:v>
                </c:pt>
                <c:pt idx="1">
                  <c:v>-1.1732394875854976E-2</c:v>
                </c:pt>
                <c:pt idx="2">
                  <c:v>-1.8945927728558985E-2</c:v>
                </c:pt>
                <c:pt idx="3">
                  <c:v>-2.2088441770905881E-2</c:v>
                </c:pt>
                <c:pt idx="4">
                  <c:v>-2.1795793313374202E-2</c:v>
                </c:pt>
                <c:pt idx="5">
                  <c:v>-1.7781671254088978E-2</c:v>
                </c:pt>
                <c:pt idx="6">
                  <c:v>-1.4091178917616081E-2</c:v>
                </c:pt>
                <c:pt idx="7">
                  <c:v>-2.4009760132175841E-2</c:v>
                </c:pt>
                <c:pt idx="8">
                  <c:v>-4.2597075303829182E-2</c:v>
                </c:pt>
                <c:pt idx="9">
                  <c:v>-5.9923108948515123E-2</c:v>
                </c:pt>
                <c:pt idx="10">
                  <c:v>-7.4772150261446513E-2</c:v>
                </c:pt>
                <c:pt idx="11">
                  <c:v>-8.6906831033574314E-2</c:v>
                </c:pt>
                <c:pt idx="12">
                  <c:v>-8.973504104149374E-2</c:v>
                </c:pt>
                <c:pt idx="13">
                  <c:v>-8.4867949249977745E-2</c:v>
                </c:pt>
                <c:pt idx="14">
                  <c:v>-7.790673434364441E-2</c:v>
                </c:pt>
                <c:pt idx="15">
                  <c:v>-7.1682190856051903E-2</c:v>
                </c:pt>
              </c:numCache>
            </c:numRef>
          </c:val>
        </c:ser>
        <c:marker val="1"/>
        <c:axId val="99574144"/>
        <c:axId val="99575680"/>
      </c:lineChart>
      <c:catAx>
        <c:axId val="99574144"/>
        <c:scaling>
          <c:orientation val="minMax"/>
        </c:scaling>
        <c:axPos val="b"/>
        <c:tickLblPos val="low"/>
        <c:txPr>
          <a:bodyPr rot="-5400000" vert="horz"/>
          <a:lstStyle/>
          <a:p>
            <a:pPr>
              <a:defRPr/>
            </a:pPr>
            <a:endParaRPr lang="nl-BE"/>
          </a:p>
        </c:txPr>
        <c:crossAx val="99575680"/>
        <c:crosses val="autoZero"/>
        <c:auto val="1"/>
        <c:lblAlgn val="ctr"/>
        <c:lblOffset val="100"/>
      </c:catAx>
      <c:valAx>
        <c:axId val="99575680"/>
        <c:scaling>
          <c:orientation val="minMax"/>
        </c:scaling>
        <c:axPos val="l"/>
        <c:majorGridlines/>
        <c:title>
          <c:tx>
            <c:rich>
              <a:bodyPr rot="-5400000" vert="horz"/>
              <a:lstStyle/>
              <a:p>
                <a:pPr>
                  <a:defRPr b="0"/>
                </a:pPr>
                <a:r>
                  <a:rPr lang="fr-BE" b="0"/>
                  <a:t>verschil in % </a:t>
                </a:r>
                <a:endParaRPr lang="nl-BE" b="0"/>
              </a:p>
            </c:rich>
          </c:tx>
        </c:title>
        <c:numFmt formatCode="0.0" sourceLinked="0"/>
        <c:tickLblPos val="nextTo"/>
        <c:crossAx val="99574144"/>
        <c:crosses val="autoZero"/>
        <c:crossBetween val="between"/>
      </c:valAx>
      <c:spPr>
        <a:solidFill>
          <a:srgbClr val="FFFFFF"/>
        </a:solidFill>
      </c:spPr>
    </c:plotArea>
    <c:legend>
      <c:legendPos val="b"/>
      <c:layout>
        <c:manualLayout>
          <c:xMode val="edge"/>
          <c:yMode val="edge"/>
          <c:x val="0.13063998533664134"/>
          <c:y val="0.87520324924731518"/>
          <c:w val="0.7763518207074227"/>
          <c:h val="7.0373913705120722E-2"/>
        </c:manualLayout>
      </c:layout>
    </c:legend>
    <c:plotVisOnly val="1"/>
  </c:chart>
  <c:externalData r:id="rId1"/>
  <c:userShapes r:id="rId2"/>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0.15596964200948846"/>
          <c:y val="3.9728441422825805E-2"/>
          <c:w val="0.82592389969790592"/>
          <c:h val="0.69526819657048766"/>
        </c:manualLayout>
      </c:layout>
      <c:lineChart>
        <c:grouping val="standard"/>
        <c:ser>
          <c:idx val="0"/>
          <c:order val="0"/>
          <c:tx>
            <c:strRef>
              <c:f>data_diff!$A$120</c:f>
              <c:strCache>
                <c:ptCount val="1"/>
                <c:pt idx="0">
                  <c:v>ipcn</c:v>
                </c:pt>
              </c:strCache>
            </c:strRef>
          </c:tx>
          <c:spPr>
            <a:ln w="19050">
              <a:solidFill>
                <a:srgbClr val="FF0000"/>
              </a:solidFill>
            </a:ln>
          </c:spPr>
          <c:marker>
            <c:symbol val="circle"/>
            <c:size val="5"/>
            <c:spPr>
              <a:solidFill>
                <a:srgbClr val="FF0000"/>
              </a:solidFill>
              <a:ln>
                <a:solidFill>
                  <a:srgbClr val="FF0000"/>
                </a:solidFill>
              </a:ln>
            </c:spPr>
          </c:marker>
          <c:cat>
            <c:strRef>
              <c:f>data_diff!$B$118:$Q$118</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data_diff!$B$120:$Q$120</c:f>
              <c:numCache>
                <c:formatCode>0.00</c:formatCode>
                <c:ptCount val="16"/>
                <c:pt idx="0">
                  <c:v>-1.0118134780997519E-2</c:v>
                </c:pt>
                <c:pt idx="1">
                  <c:v>-8.5412865384751748E-4</c:v>
                </c:pt>
                <c:pt idx="2">
                  <c:v>4.2591544853702061E-3</c:v>
                </c:pt>
                <c:pt idx="3">
                  <c:v>1.9508210448282751E-4</c:v>
                </c:pt>
                <c:pt idx="4">
                  <c:v>-1.1387591818984031E-2</c:v>
                </c:pt>
                <c:pt idx="5">
                  <c:v>-2.2706499459293601E-2</c:v>
                </c:pt>
                <c:pt idx="6">
                  <c:v>-4.4202321489876024E-2</c:v>
                </c:pt>
                <c:pt idx="7">
                  <c:v>-8.268437358365209E-2</c:v>
                </c:pt>
                <c:pt idx="8">
                  <c:v>-9.4093830496848066E-2</c:v>
                </c:pt>
                <c:pt idx="9">
                  <c:v>-6.2746372270782835E-2</c:v>
                </c:pt>
                <c:pt idx="10">
                  <c:v>-3.321780500878059E-2</c:v>
                </c:pt>
                <c:pt idx="11">
                  <c:v>-2.638692584926219E-2</c:v>
                </c:pt>
                <c:pt idx="12">
                  <c:v>-2.895023761038E-2</c:v>
                </c:pt>
                <c:pt idx="13">
                  <c:v>-3.6166221195072179E-2</c:v>
                </c:pt>
                <c:pt idx="14">
                  <c:v>-5.5040648220063604E-2</c:v>
                </c:pt>
                <c:pt idx="15">
                  <c:v>-6.8732837005319528E-2</c:v>
                </c:pt>
              </c:numCache>
            </c:numRef>
          </c:val>
        </c:ser>
        <c:ser>
          <c:idx val="1"/>
          <c:order val="1"/>
          <c:tx>
            <c:strRef>
              <c:f>data_diff!$A$121</c:f>
              <c:strCache>
                <c:ptCount val="1"/>
                <c:pt idx="0">
                  <c:v>tendancielle</c:v>
                </c:pt>
              </c:strCache>
            </c:strRef>
          </c:tx>
          <c:spPr>
            <a:ln>
              <a:noFill/>
            </a:ln>
          </c:spPr>
          <c:marker>
            <c:symbol val="circle"/>
            <c:size val="6"/>
            <c:spPr>
              <a:solidFill>
                <a:srgbClr val="1F1FEF"/>
              </a:solidFill>
              <a:ln>
                <a:solidFill>
                  <a:srgbClr val="1F1FEF"/>
                </a:solidFill>
              </a:ln>
            </c:spPr>
          </c:marker>
          <c:cat>
            <c:strRef>
              <c:f>data_diff!$B$118:$Q$118</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data_diff!$B$121:$Q$121</c:f>
              <c:numCache>
                <c:formatCode>0.00</c:formatCode>
                <c:ptCount val="16"/>
                <c:pt idx="0">
                  <c:v>5.1377113664579394E-2</c:v>
                </c:pt>
                <c:pt idx="1">
                  <c:v>5.8697163367738975E-2</c:v>
                </c:pt>
                <c:pt idx="2">
                  <c:v>0.10625329884238516</c:v>
                </c:pt>
                <c:pt idx="3">
                  <c:v>0.13895386175285329</c:v>
                </c:pt>
                <c:pt idx="4">
                  <c:v>0.16670338807700094</c:v>
                </c:pt>
                <c:pt idx="5">
                  <c:v>0.21351027601205624</c:v>
                </c:pt>
                <c:pt idx="6">
                  <c:v>0.28658909454086839</c:v>
                </c:pt>
                <c:pt idx="7">
                  <c:v>0.41606938540585425</c:v>
                </c:pt>
                <c:pt idx="8">
                  <c:v>0.52434641330707865</c:v>
                </c:pt>
                <c:pt idx="9">
                  <c:v>0.5127048730077246</c:v>
                </c:pt>
                <c:pt idx="10">
                  <c:v>0.45943074524518712</c:v>
                </c:pt>
                <c:pt idx="11">
                  <c:v>0.44595121755724582</c:v>
                </c:pt>
                <c:pt idx="12">
                  <c:v>0.43463765400677823</c:v>
                </c:pt>
                <c:pt idx="13">
                  <c:v>0.4506234811560223</c:v>
                </c:pt>
                <c:pt idx="14">
                  <c:v>0.53382889893441665</c:v>
                </c:pt>
                <c:pt idx="15">
                  <c:v>0.63701315878467168</c:v>
                </c:pt>
              </c:numCache>
            </c:numRef>
          </c:val>
        </c:ser>
        <c:ser>
          <c:idx val="2"/>
          <c:order val="2"/>
          <c:tx>
            <c:strRef>
              <c:f>data_diff!$A$122</c:f>
              <c:strCache>
                <c:ptCount val="1"/>
                <c:pt idx="0">
                  <c:v>pas d'énergie</c:v>
                </c:pt>
              </c:strCache>
            </c:strRef>
          </c:tx>
          <c:spPr>
            <a:ln w="28575">
              <a:solidFill>
                <a:srgbClr val="92D050"/>
              </a:solidFill>
              <a:prstDash val="sysDash"/>
            </a:ln>
          </c:spPr>
          <c:marker>
            <c:symbol val="none"/>
          </c:marker>
          <c:cat>
            <c:strRef>
              <c:f>data_diff!$B$118:$Q$118</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data_diff!$B$122:$Q$122</c:f>
              <c:numCache>
                <c:formatCode>0.00</c:formatCode>
                <c:ptCount val="16"/>
                <c:pt idx="0">
                  <c:v>2.1053106180753459E-2</c:v>
                </c:pt>
                <c:pt idx="1">
                  <c:v>1.3557682920793178E-3</c:v>
                </c:pt>
                <c:pt idx="2">
                  <c:v>-9.7204126198564226E-3</c:v>
                </c:pt>
                <c:pt idx="3">
                  <c:v>-1.3918291815691042E-3</c:v>
                </c:pt>
                <c:pt idx="4">
                  <c:v>2.2678838746884852E-2</c:v>
                </c:pt>
                <c:pt idx="5">
                  <c:v>4.6123221045245834E-2</c:v>
                </c:pt>
                <c:pt idx="6">
                  <c:v>9.0929696787986763E-2</c:v>
                </c:pt>
                <c:pt idx="7">
                  <c:v>0.17108554073867488</c:v>
                </c:pt>
                <c:pt idx="8">
                  <c:v>0.19420185652052771</c:v>
                </c:pt>
                <c:pt idx="9">
                  <c:v>0.12775863318115291</c:v>
                </c:pt>
                <c:pt idx="10">
                  <c:v>6.5534243912323334E-2</c:v>
                </c:pt>
                <c:pt idx="11">
                  <c:v>5.1334115557593929E-2</c:v>
                </c:pt>
                <c:pt idx="12">
                  <c:v>5.7066825713555591E-2</c:v>
                </c:pt>
                <c:pt idx="13">
                  <c:v>7.2334935859845753E-2</c:v>
                </c:pt>
                <c:pt idx="14">
                  <c:v>0.11180865480508215</c:v>
                </c:pt>
                <c:pt idx="15">
                  <c:v>0.14005894968288771</c:v>
                </c:pt>
              </c:numCache>
            </c:numRef>
          </c:val>
        </c:ser>
        <c:ser>
          <c:idx val="3"/>
          <c:order val="3"/>
          <c:tx>
            <c:strRef>
              <c:f>data_diff!$A$123</c:f>
              <c:strCache>
                <c:ptCount val="1"/>
                <c:pt idx="0">
                  <c:v>plus lent MM(12)</c:v>
                </c:pt>
              </c:strCache>
            </c:strRef>
          </c:tx>
          <c:spPr>
            <a:ln w="25400">
              <a:solidFill>
                <a:schemeClr val="tx1"/>
              </a:solidFill>
              <a:prstDash val="sysDot"/>
            </a:ln>
          </c:spPr>
          <c:marker>
            <c:symbol val="none"/>
          </c:marker>
          <c:cat>
            <c:strRef>
              <c:f>data_diff!$B$118:$Q$118</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data_diff!$B$123:$Q$123</c:f>
              <c:numCache>
                <c:formatCode>0.00</c:formatCode>
                <c:ptCount val="16"/>
                <c:pt idx="0">
                  <c:v>1.0988066627265303E-2</c:v>
                </c:pt>
                <c:pt idx="1">
                  <c:v>-1.1281458094889684E-2</c:v>
                </c:pt>
                <c:pt idx="2">
                  <c:v>-5.7015285074334034E-3</c:v>
                </c:pt>
                <c:pt idx="3">
                  <c:v>5.7177353425967858E-3</c:v>
                </c:pt>
                <c:pt idx="4">
                  <c:v>4.3014266049302124E-3</c:v>
                </c:pt>
                <c:pt idx="5">
                  <c:v>1.4572488703736401E-2</c:v>
                </c:pt>
                <c:pt idx="6">
                  <c:v>3.9019350471235642E-2</c:v>
                </c:pt>
                <c:pt idx="7">
                  <c:v>6.4216112250411933E-2</c:v>
                </c:pt>
                <c:pt idx="8">
                  <c:v>5.9096303247350601E-2</c:v>
                </c:pt>
                <c:pt idx="9">
                  <c:v>-2.3744486640428133E-2</c:v>
                </c:pt>
                <c:pt idx="10">
                  <c:v>-9.8463391913127946E-2</c:v>
                </c:pt>
                <c:pt idx="11">
                  <c:v>-8.8376947599001748E-2</c:v>
                </c:pt>
                <c:pt idx="12">
                  <c:v>-5.3083329463738962E-2</c:v>
                </c:pt>
                <c:pt idx="13">
                  <c:v>-2.0270647671534615E-2</c:v>
                </c:pt>
                <c:pt idx="14">
                  <c:v>3.8280060817241342E-2</c:v>
                </c:pt>
                <c:pt idx="15">
                  <c:v>7.5843292141898833E-2</c:v>
                </c:pt>
              </c:numCache>
            </c:numRef>
          </c:val>
        </c:ser>
        <c:marker val="1"/>
        <c:axId val="99601024"/>
        <c:axId val="107549056"/>
      </c:lineChart>
      <c:catAx>
        <c:axId val="99601024"/>
        <c:scaling>
          <c:orientation val="minMax"/>
        </c:scaling>
        <c:axPos val="b"/>
        <c:tickLblPos val="low"/>
        <c:txPr>
          <a:bodyPr rot="-5400000" vert="horz"/>
          <a:lstStyle/>
          <a:p>
            <a:pPr>
              <a:defRPr/>
            </a:pPr>
            <a:endParaRPr lang="nl-BE"/>
          </a:p>
        </c:txPr>
        <c:crossAx val="107549056"/>
        <c:crosses val="autoZero"/>
        <c:auto val="1"/>
        <c:lblAlgn val="ctr"/>
        <c:lblOffset val="100"/>
      </c:catAx>
      <c:valAx>
        <c:axId val="107549056"/>
        <c:scaling>
          <c:orientation val="minMax"/>
          <c:max val="1"/>
          <c:min val="-0.2"/>
        </c:scaling>
        <c:axPos val="l"/>
        <c:majorGridlines/>
        <c:title>
          <c:tx>
            <c:rich>
              <a:bodyPr rot="-5400000" vert="horz"/>
              <a:lstStyle/>
              <a:p>
                <a:pPr>
                  <a:defRPr b="0"/>
                </a:pPr>
                <a:r>
                  <a:rPr lang="fr-BE" b="0"/>
                  <a:t>verschil in %</a:t>
                </a:r>
                <a:endParaRPr lang="nl-BE" b="0"/>
              </a:p>
            </c:rich>
          </c:tx>
        </c:title>
        <c:numFmt formatCode="0.0" sourceLinked="0"/>
        <c:tickLblPos val="nextTo"/>
        <c:crossAx val="99601024"/>
        <c:crosses val="autoZero"/>
        <c:crossBetween val="between"/>
        <c:majorUnit val="0.2"/>
      </c:valAx>
      <c:spPr>
        <a:solidFill>
          <a:srgbClr val="FFFFFF"/>
        </a:solidFill>
      </c:spPr>
    </c:plotArea>
    <c:plotVisOnly val="1"/>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4.7985662953995777E-2"/>
          <c:y val="2.4368232778662895E-2"/>
          <c:w val="0.92647254293699455"/>
          <c:h val="0.84268973270201963"/>
        </c:manualLayout>
      </c:layout>
      <c:lineChart>
        <c:grouping val="standard"/>
        <c:ser>
          <c:idx val="6"/>
          <c:order val="0"/>
          <c:tx>
            <c:strRef>
              <c:f>graph!$A$15</c:f>
              <c:strCache>
                <c:ptCount val="1"/>
                <c:pt idx="0">
                  <c:v>België</c:v>
                </c:pt>
              </c:strCache>
            </c:strRef>
          </c:tx>
          <c:spPr>
            <a:ln>
              <a:solidFill>
                <a:schemeClr val="bg1">
                  <a:lumMod val="65000"/>
                </a:schemeClr>
              </a:solidFill>
            </a:ln>
          </c:spPr>
          <c:marker>
            <c:symbol val="none"/>
          </c:marker>
          <c:cat>
            <c:strRef>
              <c:f>graph!$B$1:$Q$1</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graph!$B$15:$Q$15</c:f>
              <c:numCache>
                <c:formatCode>0.0</c:formatCode>
                <c:ptCount val="16"/>
                <c:pt idx="0">
                  <c:v>2.3070644869999999</c:v>
                </c:pt>
                <c:pt idx="1">
                  <c:v>2.1644894827000001</c:v>
                </c:pt>
                <c:pt idx="2">
                  <c:v>2.1392427733999977</c:v>
                </c:pt>
                <c:pt idx="3">
                  <c:v>2.2113328635</c:v>
                </c:pt>
                <c:pt idx="4">
                  <c:v>2.2598343340999998</c:v>
                </c:pt>
                <c:pt idx="5">
                  <c:v>2.2512374381</c:v>
                </c:pt>
                <c:pt idx="6">
                  <c:v>2.3048121378999977</c:v>
                </c:pt>
                <c:pt idx="7">
                  <c:v>2.2962613943999997</c:v>
                </c:pt>
                <c:pt idx="8">
                  <c:v>2.3571576898999997</c:v>
                </c:pt>
                <c:pt idx="9">
                  <c:v>2.2994278092</c:v>
                </c:pt>
                <c:pt idx="10">
                  <c:v>2.189454461</c:v>
                </c:pt>
                <c:pt idx="11">
                  <c:v>2.0498668452</c:v>
                </c:pt>
                <c:pt idx="12">
                  <c:v>2.1469295425000254</c:v>
                </c:pt>
                <c:pt idx="13">
                  <c:v>2.2365015114000002</c:v>
                </c:pt>
                <c:pt idx="14">
                  <c:v>2.3652991786999999</c:v>
                </c:pt>
                <c:pt idx="15">
                  <c:v>2.2538089498999998</c:v>
                </c:pt>
              </c:numCache>
            </c:numRef>
          </c:val>
        </c:ser>
        <c:ser>
          <c:idx val="1"/>
          <c:order val="1"/>
          <c:tx>
            <c:strRef>
              <c:f>graph!$A$4</c:f>
              <c:strCache>
                <c:ptCount val="1"/>
                <c:pt idx="0">
                  <c:v>Duitsland</c:v>
                </c:pt>
              </c:strCache>
            </c:strRef>
          </c:tx>
          <c:spPr>
            <a:ln>
              <a:solidFill>
                <a:srgbClr val="FF781D"/>
              </a:solidFill>
            </a:ln>
          </c:spPr>
          <c:marker>
            <c:symbol val="none"/>
          </c:marker>
          <c:cat>
            <c:strRef>
              <c:f>graph!$B$1:$Q$1</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graph!$B$4:$Q$4</c:f>
              <c:numCache>
                <c:formatCode>0.0</c:formatCode>
                <c:ptCount val="16"/>
                <c:pt idx="0">
                  <c:v>6.5358898067999665</c:v>
                </c:pt>
                <c:pt idx="1">
                  <c:v>6.3594061725</c:v>
                </c:pt>
                <c:pt idx="2">
                  <c:v>6.0399147174999746</c:v>
                </c:pt>
                <c:pt idx="3">
                  <c:v>6.0243066029999746</c:v>
                </c:pt>
                <c:pt idx="4">
                  <c:v>5.8140161476999284</c:v>
                </c:pt>
                <c:pt idx="5">
                  <c:v>5.4370172920000002</c:v>
                </c:pt>
                <c:pt idx="6">
                  <c:v>5.7764234968000547</c:v>
                </c:pt>
                <c:pt idx="7">
                  <c:v>6.262111608699942</c:v>
                </c:pt>
                <c:pt idx="8">
                  <c:v>6.5310201222000437</c:v>
                </c:pt>
                <c:pt idx="9">
                  <c:v>6.4346914333000482</c:v>
                </c:pt>
                <c:pt idx="10">
                  <c:v>6.4966361029000437</c:v>
                </c:pt>
                <c:pt idx="11">
                  <c:v>6.7089657374999945</c:v>
                </c:pt>
                <c:pt idx="12">
                  <c:v>6.5911662541</c:v>
                </c:pt>
                <c:pt idx="13">
                  <c:v>6.6533880348999945</c:v>
                </c:pt>
                <c:pt idx="14">
                  <c:v>6.7073991235000134</c:v>
                </c:pt>
                <c:pt idx="15">
                  <c:v>6.3492453350000124</c:v>
                </c:pt>
              </c:numCache>
            </c:numRef>
          </c:val>
        </c:ser>
        <c:ser>
          <c:idx val="0"/>
          <c:order val="2"/>
          <c:tx>
            <c:strRef>
              <c:f>graph!$A$6</c:f>
              <c:strCache>
                <c:ptCount val="1"/>
                <c:pt idx="0">
                  <c:v>Frankrijk</c:v>
                </c:pt>
              </c:strCache>
            </c:strRef>
          </c:tx>
          <c:marker>
            <c:symbol val="none"/>
          </c:marker>
          <c:cat>
            <c:strRef>
              <c:f>graph!$B$1:$Q$1</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graph!$B$6:$Q$6</c:f>
              <c:numCache>
                <c:formatCode>0.0</c:formatCode>
                <c:ptCount val="16"/>
                <c:pt idx="0">
                  <c:v>6.8502229033999997</c:v>
                </c:pt>
                <c:pt idx="1">
                  <c:v>6.3355518099999655</c:v>
                </c:pt>
                <c:pt idx="2">
                  <c:v>5.8979234402999845</c:v>
                </c:pt>
                <c:pt idx="3">
                  <c:v>6.0564429297000002</c:v>
                </c:pt>
                <c:pt idx="4">
                  <c:v>5.655495211999952</c:v>
                </c:pt>
                <c:pt idx="5">
                  <c:v>5.4077562401999755</c:v>
                </c:pt>
                <c:pt idx="6">
                  <c:v>5.3540246894999655</c:v>
                </c:pt>
                <c:pt idx="7">
                  <c:v>5.3872349245999755</c:v>
                </c:pt>
                <c:pt idx="8">
                  <c:v>5.3559183930999845</c:v>
                </c:pt>
                <c:pt idx="9">
                  <c:v>5.0007609886999997</c:v>
                </c:pt>
                <c:pt idx="10">
                  <c:v>4.7662588532000001</c:v>
                </c:pt>
                <c:pt idx="11">
                  <c:v>4.4411060696</c:v>
                </c:pt>
                <c:pt idx="12">
                  <c:v>4.3027697977999999</c:v>
                </c:pt>
                <c:pt idx="13">
                  <c:v>4.2673231337999997</c:v>
                </c:pt>
                <c:pt idx="14">
                  <c:v>4.1375194844000003</c:v>
                </c:pt>
                <c:pt idx="15">
                  <c:v>3.8236657128</c:v>
                </c:pt>
              </c:numCache>
            </c:numRef>
          </c:val>
        </c:ser>
        <c:ser>
          <c:idx val="5"/>
          <c:order val="3"/>
          <c:tx>
            <c:strRef>
              <c:f>graph!$A$14</c:f>
              <c:strCache>
                <c:ptCount val="1"/>
                <c:pt idx="0">
                  <c:v>Nederland</c:v>
                </c:pt>
              </c:strCache>
            </c:strRef>
          </c:tx>
          <c:spPr>
            <a:ln>
              <a:solidFill>
                <a:srgbClr val="92D050"/>
              </a:solidFill>
            </a:ln>
          </c:spPr>
          <c:marker>
            <c:symbol val="none"/>
          </c:marker>
          <c:cat>
            <c:strRef>
              <c:f>graph!$B$1:$Q$1</c:f>
              <c:strCach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strCache>
            </c:strRef>
          </c:cat>
          <c:val>
            <c:numRef>
              <c:f>graph!$B$14:$Q$14</c:f>
              <c:numCache>
                <c:formatCode>0.0</c:formatCode>
                <c:ptCount val="16"/>
                <c:pt idx="0">
                  <c:v>3.7405605913000204</c:v>
                </c:pt>
                <c:pt idx="1">
                  <c:v>3.5828418122999999</c:v>
                </c:pt>
                <c:pt idx="2">
                  <c:v>3.5753257609000002</c:v>
                </c:pt>
                <c:pt idx="3">
                  <c:v>3.5472858742</c:v>
                </c:pt>
                <c:pt idx="4">
                  <c:v>3.6040200975000012</c:v>
                </c:pt>
                <c:pt idx="5">
                  <c:v>3.2248490795999998</c:v>
                </c:pt>
                <c:pt idx="6">
                  <c:v>3.3369128121999987</c:v>
                </c:pt>
                <c:pt idx="7">
                  <c:v>3.4082621894999967</c:v>
                </c:pt>
                <c:pt idx="8">
                  <c:v>3.3335444863999997</c:v>
                </c:pt>
                <c:pt idx="9">
                  <c:v>3.2183447433000012</c:v>
                </c:pt>
                <c:pt idx="10">
                  <c:v>3.1230985133</c:v>
                </c:pt>
                <c:pt idx="11">
                  <c:v>2.9210666261999987</c:v>
                </c:pt>
                <c:pt idx="12">
                  <c:v>2.7824204108999999</c:v>
                </c:pt>
                <c:pt idx="13">
                  <c:v>2.6872790257000001</c:v>
                </c:pt>
                <c:pt idx="14">
                  <c:v>2.6916399214999998</c:v>
                </c:pt>
                <c:pt idx="15">
                  <c:v>2.5476037530000002</c:v>
                </c:pt>
              </c:numCache>
            </c:numRef>
          </c:val>
        </c:ser>
        <c:marker val="1"/>
        <c:axId val="130958464"/>
        <c:axId val="130960384"/>
      </c:lineChart>
      <c:catAx>
        <c:axId val="130958464"/>
        <c:scaling>
          <c:orientation val="minMax"/>
        </c:scaling>
        <c:axPos val="b"/>
        <c:tickLblPos val="nextTo"/>
        <c:crossAx val="130960384"/>
        <c:crosses val="autoZero"/>
        <c:auto val="1"/>
        <c:lblAlgn val="ctr"/>
        <c:lblOffset val="100"/>
        <c:tickLblSkip val="3"/>
      </c:catAx>
      <c:valAx>
        <c:axId val="130960384"/>
        <c:scaling>
          <c:orientation val="minMax"/>
        </c:scaling>
        <c:axPos val="l"/>
        <c:majorGridlines/>
        <c:numFmt formatCode="0" sourceLinked="0"/>
        <c:tickLblPos val="nextTo"/>
        <c:crossAx val="130958464"/>
        <c:crosses val="autoZero"/>
        <c:crossBetween val="between"/>
      </c:valAx>
      <c:spPr>
        <a:solidFill>
          <a:schemeClr val="bg1"/>
        </a:solidFill>
      </c:spPr>
    </c:plotArea>
    <c:legend>
      <c:legendPos val="b"/>
      <c:layout/>
    </c:legend>
    <c:plotVisOnly val="1"/>
  </c:chart>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6.7376572177740832E-2"/>
          <c:y val="1.5879385077388713E-2"/>
          <c:w val="0.41494976003905804"/>
          <c:h val="0.73833427497440163"/>
        </c:manualLayout>
      </c:layout>
      <c:lineChart>
        <c:grouping val="standard"/>
        <c:ser>
          <c:idx val="0"/>
          <c:order val="0"/>
          <c:tx>
            <c:strRef>
              <c:f>data_diff!$A$84</c:f>
              <c:strCache>
                <c:ptCount val="1"/>
                <c:pt idx="0">
                  <c:v>ipcn</c:v>
                </c:pt>
              </c:strCache>
            </c:strRef>
          </c:tx>
          <c:spPr>
            <a:ln w="19050">
              <a:solidFill>
                <a:srgbClr val="FF0000"/>
              </a:solidFill>
            </a:ln>
          </c:spPr>
          <c:marker>
            <c:symbol val="circle"/>
            <c:size val="5"/>
            <c:spPr>
              <a:solidFill>
                <a:srgbClr val="FF0000"/>
              </a:solidFill>
              <a:ln>
                <a:solidFill>
                  <a:srgbClr val="FF0000"/>
                </a:solidFill>
              </a:ln>
            </c:spPr>
          </c:marker>
          <c:cat>
            <c:strRef>
              <c:f>data_diff!$B$82:$Q$82</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data_diff!$B$84:$Q$84</c:f>
              <c:numCache>
                <c:formatCode>0.00</c:formatCode>
                <c:ptCount val="16"/>
                <c:pt idx="0">
                  <c:v>4.5204272782992095E-4</c:v>
                </c:pt>
                <c:pt idx="1">
                  <c:v>7.8964173042197225E-4</c:v>
                </c:pt>
                <c:pt idx="2">
                  <c:v>6.7128066212834901E-4</c:v>
                </c:pt>
                <c:pt idx="3">
                  <c:v>-5.5637729133994939E-4</c:v>
                </c:pt>
                <c:pt idx="4">
                  <c:v>-3.0955235875347892E-3</c:v>
                </c:pt>
                <c:pt idx="5">
                  <c:v>-7.6471705631004855E-3</c:v>
                </c:pt>
                <c:pt idx="6">
                  <c:v>-1.3787413749903549E-2</c:v>
                </c:pt>
                <c:pt idx="7">
                  <c:v>-1.8962900001978023E-2</c:v>
                </c:pt>
                <c:pt idx="8">
                  <c:v>-2.2478826491442613E-2</c:v>
                </c:pt>
                <c:pt idx="9">
                  <c:v>-2.4918951097272539E-2</c:v>
                </c:pt>
                <c:pt idx="10">
                  <c:v>-2.6534723526099816E-2</c:v>
                </c:pt>
                <c:pt idx="11">
                  <c:v>-2.7803489735152009E-2</c:v>
                </c:pt>
                <c:pt idx="12">
                  <c:v>-2.9233476305770216E-2</c:v>
                </c:pt>
                <c:pt idx="13">
                  <c:v>-3.1463755865094992E-2</c:v>
                </c:pt>
                <c:pt idx="14">
                  <c:v>-3.4525143245878409E-2</c:v>
                </c:pt>
                <c:pt idx="15">
                  <c:v>-3.8701681813466005E-2</c:v>
                </c:pt>
              </c:numCache>
            </c:numRef>
          </c:val>
        </c:ser>
        <c:ser>
          <c:idx val="1"/>
          <c:order val="1"/>
          <c:tx>
            <c:strRef>
              <c:f>data_diff!$A$85</c:f>
              <c:strCache>
                <c:ptCount val="1"/>
                <c:pt idx="0">
                  <c:v>tendancielle</c:v>
                </c:pt>
              </c:strCache>
            </c:strRef>
          </c:tx>
          <c:spPr>
            <a:ln>
              <a:noFill/>
            </a:ln>
          </c:spPr>
          <c:marker>
            <c:symbol val="circle"/>
            <c:size val="6"/>
            <c:spPr>
              <a:solidFill>
                <a:srgbClr val="1F1FEF"/>
              </a:solidFill>
            </c:spPr>
          </c:marker>
          <c:cat>
            <c:strRef>
              <c:f>data_diff!$B$82:$Q$82</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data_diff!$B$85:$Q$85</c:f>
              <c:numCache>
                <c:formatCode>0.00</c:formatCode>
                <c:ptCount val="16"/>
                <c:pt idx="0">
                  <c:v>2.0674266186230012E-3</c:v>
                </c:pt>
                <c:pt idx="1">
                  <c:v>7.4503454916950117E-3</c:v>
                </c:pt>
                <c:pt idx="2">
                  <c:v>1.5428768053074193E-2</c:v>
                </c:pt>
                <c:pt idx="3">
                  <c:v>2.6905491310627694E-2</c:v>
                </c:pt>
                <c:pt idx="4">
                  <c:v>4.2631099233921922E-2</c:v>
                </c:pt>
                <c:pt idx="5">
                  <c:v>6.3525792617556087E-2</c:v>
                </c:pt>
                <c:pt idx="6">
                  <c:v>8.9410484886664809E-2</c:v>
                </c:pt>
                <c:pt idx="7">
                  <c:v>0.11576876769144584</c:v>
                </c:pt>
                <c:pt idx="8">
                  <c:v>0.13987070437191687</c:v>
                </c:pt>
                <c:pt idx="9">
                  <c:v>0.16174555569872479</c:v>
                </c:pt>
                <c:pt idx="10">
                  <c:v>0.1817715909924574</c:v>
                </c:pt>
                <c:pt idx="11">
                  <c:v>0.20021999777343297</c:v>
                </c:pt>
                <c:pt idx="12">
                  <c:v>0.21911499389311817</c:v>
                </c:pt>
                <c:pt idx="13">
                  <c:v>0.2406947994244189</c:v>
                </c:pt>
                <c:pt idx="14">
                  <c:v>0.26551948649064488</c:v>
                </c:pt>
                <c:pt idx="15">
                  <c:v>0.29383077642800032</c:v>
                </c:pt>
              </c:numCache>
            </c:numRef>
          </c:val>
        </c:ser>
        <c:ser>
          <c:idx val="2"/>
          <c:order val="2"/>
          <c:tx>
            <c:strRef>
              <c:f>data_diff!$A$86</c:f>
              <c:strCache>
                <c:ptCount val="1"/>
                <c:pt idx="0">
                  <c:v>pas d'énergie</c:v>
                </c:pt>
              </c:strCache>
            </c:strRef>
          </c:tx>
          <c:spPr>
            <a:ln w="28575">
              <a:solidFill>
                <a:srgbClr val="92D050"/>
              </a:solidFill>
              <a:prstDash val="sysDash"/>
            </a:ln>
          </c:spPr>
          <c:marker>
            <c:symbol val="none"/>
          </c:marker>
          <c:cat>
            <c:strRef>
              <c:f>data_diff!$B$82:$Q$82</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data_diff!$B$86:$Q$86</c:f>
              <c:numCache>
                <c:formatCode>0.00</c:formatCode>
                <c:ptCount val="16"/>
                <c:pt idx="0">
                  <c:v>-9.7278271598266741E-4</c:v>
                </c:pt>
                <c:pt idx="1">
                  <c:v>-1.735536183703368E-3</c:v>
                </c:pt>
                <c:pt idx="2">
                  <c:v>-1.5649374954557881E-3</c:v>
                </c:pt>
                <c:pt idx="3">
                  <c:v>9.0992056664829766E-4</c:v>
                </c:pt>
                <c:pt idx="4">
                  <c:v>6.1119447510136534E-3</c:v>
                </c:pt>
                <c:pt idx="5">
                  <c:v>1.5511438415510554E-2</c:v>
                </c:pt>
                <c:pt idx="6">
                  <c:v>2.8218373722497952E-2</c:v>
                </c:pt>
                <c:pt idx="7">
                  <c:v>3.8886218036164252E-2</c:v>
                </c:pt>
                <c:pt idx="8">
                  <c:v>4.6064329102131422E-2</c:v>
                </c:pt>
                <c:pt idx="9">
                  <c:v>5.0979916392405497E-2</c:v>
                </c:pt>
                <c:pt idx="10">
                  <c:v>5.4165035622211824E-2</c:v>
                </c:pt>
                <c:pt idx="11">
                  <c:v>5.6630636678088674E-2</c:v>
                </c:pt>
                <c:pt idx="12">
                  <c:v>5.94429247580468E-2</c:v>
                </c:pt>
                <c:pt idx="13">
                  <c:v>6.3935887534475544E-2</c:v>
                </c:pt>
                <c:pt idx="14">
                  <c:v>7.016966319347008E-2</c:v>
                </c:pt>
                <c:pt idx="15">
                  <c:v>7.8732666955287703E-2</c:v>
                </c:pt>
              </c:numCache>
            </c:numRef>
          </c:val>
        </c:ser>
        <c:ser>
          <c:idx val="3"/>
          <c:order val="3"/>
          <c:tx>
            <c:strRef>
              <c:f>data_diff!$A$87</c:f>
              <c:strCache>
                <c:ptCount val="1"/>
                <c:pt idx="0">
                  <c:v>plus lent MM(12)</c:v>
                </c:pt>
              </c:strCache>
            </c:strRef>
          </c:tx>
          <c:spPr>
            <a:ln>
              <a:solidFill>
                <a:schemeClr val="tx1"/>
              </a:solidFill>
              <a:prstDash val="sysDot"/>
            </a:ln>
          </c:spPr>
          <c:marker>
            <c:symbol val="none"/>
          </c:marker>
          <c:cat>
            <c:strRef>
              <c:f>data_diff!$B$82:$Q$82</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data_diff!$B$87:$Q$87</c:f>
              <c:numCache>
                <c:formatCode>0.00</c:formatCode>
                <c:ptCount val="16"/>
                <c:pt idx="0">
                  <c:v>-1.0582855752476299E-3</c:v>
                </c:pt>
                <c:pt idx="1">
                  <c:v>-2.9435250241504852E-3</c:v>
                </c:pt>
                <c:pt idx="2">
                  <c:v>-5.5444372655823514E-3</c:v>
                </c:pt>
                <c:pt idx="3">
                  <c:v>-8.1519207139062726E-3</c:v>
                </c:pt>
                <c:pt idx="4">
                  <c:v>-1.0210598845123441E-2</c:v>
                </c:pt>
                <c:pt idx="5">
                  <c:v>-1.1228185504734483E-2</c:v>
                </c:pt>
                <c:pt idx="6">
                  <c:v>-1.1265400856772561E-2</c:v>
                </c:pt>
                <c:pt idx="7">
                  <c:v>-1.2067581632450416E-2</c:v>
                </c:pt>
                <c:pt idx="8">
                  <c:v>-1.5072407116597521E-2</c:v>
                </c:pt>
                <c:pt idx="9">
                  <c:v>-2.0334184653022336E-2</c:v>
                </c:pt>
                <c:pt idx="10">
                  <c:v>-2.7057714363270292E-2</c:v>
                </c:pt>
                <c:pt idx="11">
                  <c:v>-3.3985290475264503E-2</c:v>
                </c:pt>
                <c:pt idx="12">
                  <c:v>-3.9386337592758142E-2</c:v>
                </c:pt>
                <c:pt idx="13">
                  <c:v>-4.2237733412145533E-2</c:v>
                </c:pt>
                <c:pt idx="14">
                  <c:v>-4.2573205474022664E-2</c:v>
                </c:pt>
                <c:pt idx="15">
                  <c:v>-4.1255475489183756E-2</c:v>
                </c:pt>
              </c:numCache>
            </c:numRef>
          </c:val>
        </c:ser>
        <c:marker val="1"/>
        <c:axId val="107567744"/>
        <c:axId val="107585920"/>
      </c:lineChart>
      <c:catAx>
        <c:axId val="107567744"/>
        <c:scaling>
          <c:orientation val="minMax"/>
        </c:scaling>
        <c:axPos val="b"/>
        <c:tickLblPos val="low"/>
        <c:txPr>
          <a:bodyPr rot="-5400000" vert="horz"/>
          <a:lstStyle/>
          <a:p>
            <a:pPr>
              <a:defRPr/>
            </a:pPr>
            <a:endParaRPr lang="nl-BE"/>
          </a:p>
        </c:txPr>
        <c:crossAx val="107585920"/>
        <c:crosses val="autoZero"/>
        <c:auto val="1"/>
        <c:lblAlgn val="ctr"/>
        <c:lblOffset val="100"/>
      </c:catAx>
      <c:valAx>
        <c:axId val="107585920"/>
        <c:scaling>
          <c:orientation val="minMax"/>
          <c:max val="1"/>
          <c:min val="-0.2"/>
        </c:scaling>
        <c:axPos val="l"/>
        <c:majorGridlines/>
        <c:title>
          <c:tx>
            <c:rich>
              <a:bodyPr rot="-5400000" vert="horz"/>
              <a:lstStyle/>
              <a:p>
                <a:pPr>
                  <a:defRPr/>
                </a:pPr>
                <a:r>
                  <a:rPr lang="fr-BE" b="0"/>
                  <a:t>verschil in %</a:t>
                </a:r>
              </a:p>
            </c:rich>
          </c:tx>
        </c:title>
        <c:numFmt formatCode="0.0" sourceLinked="0"/>
        <c:tickLblPos val="nextTo"/>
        <c:crossAx val="107567744"/>
        <c:crosses val="autoZero"/>
        <c:crossBetween val="between"/>
        <c:majorUnit val="0.2"/>
      </c:valAx>
      <c:spPr>
        <a:solidFill>
          <a:srgbClr val="FFFFFF"/>
        </a:solidFill>
      </c:spPr>
    </c:plotArea>
    <c:legend>
      <c:legendPos val="b"/>
      <c:layout>
        <c:manualLayout>
          <c:xMode val="edge"/>
          <c:yMode val="edge"/>
          <c:x val="0.15550721019481994"/>
          <c:y val="0.88109920282911913"/>
          <c:w val="0.76473416347425394"/>
          <c:h val="0.1018074715624078"/>
        </c:manualLayout>
      </c:layout>
    </c:legend>
    <c:plotVisOnly val="1"/>
  </c:chart>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0.13517015433444957"/>
          <c:y val="2.7664176783746018E-2"/>
          <c:w val="0.85703948175373645"/>
          <c:h val="0.67681364366705365"/>
        </c:manualLayout>
      </c:layout>
      <c:lineChart>
        <c:grouping val="standard"/>
        <c:ser>
          <c:idx val="0"/>
          <c:order val="0"/>
          <c:tx>
            <c:strRef>
              <c:f>data_diff!$A$93</c:f>
              <c:strCache>
                <c:ptCount val="1"/>
                <c:pt idx="0">
                  <c:v>ipcn</c:v>
                </c:pt>
              </c:strCache>
            </c:strRef>
          </c:tx>
          <c:spPr>
            <a:ln w="19050">
              <a:solidFill>
                <a:srgbClr val="FF0000"/>
              </a:solidFill>
            </a:ln>
          </c:spPr>
          <c:marker>
            <c:symbol val="circle"/>
            <c:size val="5"/>
            <c:spPr>
              <a:solidFill>
                <a:srgbClr val="FF0000"/>
              </a:solidFill>
              <a:ln>
                <a:solidFill>
                  <a:srgbClr val="FF0000"/>
                </a:solidFill>
              </a:ln>
            </c:spPr>
          </c:marker>
          <c:cat>
            <c:strRef>
              <c:f>data_diff!$B$91:$Q$91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data_diff!$B$93:$Q$93</c:f>
              <c:numCache>
                <c:formatCode>0.00</c:formatCode>
                <c:ptCount val="16"/>
                <c:pt idx="0">
                  <c:v>5.5263976596532033E-3</c:v>
                </c:pt>
                <c:pt idx="1">
                  <c:v>2.1927346738384052E-3</c:v>
                </c:pt>
                <c:pt idx="2">
                  <c:v>-4.3127008618135693E-3</c:v>
                </c:pt>
                <c:pt idx="3">
                  <c:v>-1.9068562641823213E-2</c:v>
                </c:pt>
                <c:pt idx="4">
                  <c:v>-3.6045661792071484E-2</c:v>
                </c:pt>
                <c:pt idx="5">
                  <c:v>-6.4944857608177906E-2</c:v>
                </c:pt>
                <c:pt idx="6">
                  <c:v>-8.9036757579037062E-2</c:v>
                </c:pt>
                <c:pt idx="7">
                  <c:v>-8.0160485839466708E-2</c:v>
                </c:pt>
                <c:pt idx="8">
                  <c:v>-6.9647195053887501E-2</c:v>
                </c:pt>
                <c:pt idx="9">
                  <c:v>-6.9498163266358062E-2</c:v>
                </c:pt>
                <c:pt idx="10">
                  <c:v>-6.8902039583342414E-2</c:v>
                </c:pt>
                <c:pt idx="11">
                  <c:v>-7.0565102516660261E-2</c:v>
                </c:pt>
                <c:pt idx="12">
                  <c:v>-7.5900843387526784E-2</c:v>
                </c:pt>
                <c:pt idx="13">
                  <c:v>-8.8146345116908748E-2</c:v>
                </c:pt>
                <c:pt idx="14">
                  <c:v>-9.953839996618552E-2</c:v>
                </c:pt>
                <c:pt idx="15">
                  <c:v>-0.11687627610705192</c:v>
                </c:pt>
              </c:numCache>
            </c:numRef>
          </c:val>
        </c:ser>
        <c:ser>
          <c:idx val="1"/>
          <c:order val="1"/>
          <c:tx>
            <c:strRef>
              <c:f>data_diff!$A$94</c:f>
              <c:strCache>
                <c:ptCount val="1"/>
                <c:pt idx="0">
                  <c:v>tendancielle</c:v>
                </c:pt>
              </c:strCache>
            </c:strRef>
          </c:tx>
          <c:spPr>
            <a:ln w="19050">
              <a:noFill/>
            </a:ln>
          </c:spPr>
          <c:marker>
            <c:symbol val="circle"/>
            <c:size val="6"/>
            <c:spPr>
              <a:solidFill>
                <a:srgbClr val="1F1FEF"/>
              </a:solidFill>
              <a:ln>
                <a:solidFill>
                  <a:srgbClr val="1F1FEF"/>
                </a:solidFill>
              </a:ln>
            </c:spPr>
          </c:marker>
          <c:cat>
            <c:strRef>
              <c:f>data_diff!$B$91:$Q$91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data_diff!$B$94:$Q$94</c:f>
              <c:numCache>
                <c:formatCode>0.00</c:formatCode>
                <c:ptCount val="16"/>
                <c:pt idx="0">
                  <c:v>3.694302766904492E-2</c:v>
                </c:pt>
                <c:pt idx="1">
                  <c:v>8.3161882679591098E-2</c:v>
                </c:pt>
                <c:pt idx="2">
                  <c:v>0.12342843325100172</c:v>
                </c:pt>
                <c:pt idx="3">
                  <c:v>0.18435557357199694</c:v>
                </c:pt>
                <c:pt idx="4">
                  <c:v>0.26007493612075472</c:v>
                </c:pt>
                <c:pt idx="5">
                  <c:v>0.35600745863532929</c:v>
                </c:pt>
                <c:pt idx="6">
                  <c:v>0.45464908027642975</c:v>
                </c:pt>
                <c:pt idx="7">
                  <c:v>0.49864940409309799</c:v>
                </c:pt>
                <c:pt idx="8">
                  <c:v>0.52487847462672665</c:v>
                </c:pt>
                <c:pt idx="9">
                  <c:v>0.55953597431976121</c:v>
                </c:pt>
                <c:pt idx="10">
                  <c:v>0.59607594707563649</c:v>
                </c:pt>
                <c:pt idx="11">
                  <c:v>0.628761846328459</c:v>
                </c:pt>
                <c:pt idx="12">
                  <c:v>0.68162797105397765</c:v>
                </c:pt>
                <c:pt idx="13">
                  <c:v>0.7573350383900519</c:v>
                </c:pt>
                <c:pt idx="14">
                  <c:v>0.8350031540717292</c:v>
                </c:pt>
                <c:pt idx="15">
                  <c:v>0.92210836928842577</c:v>
                </c:pt>
              </c:numCache>
            </c:numRef>
          </c:val>
        </c:ser>
        <c:ser>
          <c:idx val="2"/>
          <c:order val="2"/>
          <c:tx>
            <c:strRef>
              <c:f>data_diff!$A$95</c:f>
              <c:strCache>
                <c:ptCount val="1"/>
                <c:pt idx="0">
                  <c:v>pas d'énergie</c:v>
                </c:pt>
              </c:strCache>
            </c:strRef>
          </c:tx>
          <c:spPr>
            <a:ln w="28575">
              <a:solidFill>
                <a:srgbClr val="92D050"/>
              </a:solidFill>
              <a:prstDash val="sysDash"/>
            </a:ln>
          </c:spPr>
          <c:marker>
            <c:symbol val="none"/>
          </c:marker>
          <c:cat>
            <c:strRef>
              <c:f>data_diff!$B$91:$Q$91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data_diff!$B$95:$Q$95</c:f>
              <c:numCache>
                <c:formatCode>0.00</c:formatCode>
                <c:ptCount val="16"/>
                <c:pt idx="0">
                  <c:v>-1.1981700091201012E-2</c:v>
                </c:pt>
                <c:pt idx="1">
                  <c:v>-5.3725325260656209E-3</c:v>
                </c:pt>
                <c:pt idx="2">
                  <c:v>7.9174577640754862E-3</c:v>
                </c:pt>
                <c:pt idx="3">
                  <c:v>3.8448995753217946E-2</c:v>
                </c:pt>
                <c:pt idx="4">
                  <c:v>7.3582319461245063E-2</c:v>
                </c:pt>
                <c:pt idx="5">
                  <c:v>0.13366202965314603</c:v>
                </c:pt>
                <c:pt idx="6">
                  <c:v>0.18360511462815837</c:v>
                </c:pt>
                <c:pt idx="7">
                  <c:v>0.16447898155904744</c:v>
                </c:pt>
                <c:pt idx="8">
                  <c:v>0.14193481557477344</c:v>
                </c:pt>
                <c:pt idx="9">
                  <c:v>0.14115329104228141</c:v>
                </c:pt>
                <c:pt idx="10">
                  <c:v>0.13947333770681244</c:v>
                </c:pt>
                <c:pt idx="11">
                  <c:v>0.14261770441652821</c:v>
                </c:pt>
                <c:pt idx="12">
                  <c:v>0.15346347799226831</c:v>
                </c:pt>
                <c:pt idx="13">
                  <c:v>0.17874589230792165</c:v>
                </c:pt>
                <c:pt idx="14">
                  <c:v>0.20222317484715446</c:v>
                </c:pt>
                <c:pt idx="15">
                  <c:v>0.23808504885368276</c:v>
                </c:pt>
              </c:numCache>
            </c:numRef>
          </c:val>
        </c:ser>
        <c:ser>
          <c:idx val="3"/>
          <c:order val="3"/>
          <c:tx>
            <c:strRef>
              <c:f>data_diff!$A$96</c:f>
              <c:strCache>
                <c:ptCount val="1"/>
                <c:pt idx="0">
                  <c:v>plus lent MM(12)</c:v>
                </c:pt>
              </c:strCache>
            </c:strRef>
          </c:tx>
          <c:spPr>
            <a:ln>
              <a:solidFill>
                <a:schemeClr val="tx1"/>
              </a:solidFill>
              <a:prstDash val="sysDot"/>
            </a:ln>
          </c:spPr>
          <c:marker>
            <c:symbol val="none"/>
          </c:marker>
          <c:cat>
            <c:strRef>
              <c:f>data_diff!$B$91:$Q$91</c:f>
              <c:strCache>
                <c:ptCount val="16"/>
                <c:pt idx="0">
                  <c:v>2007Q1</c:v>
                </c:pt>
                <c:pt idx="1">
                  <c:v>2007Q2</c:v>
                </c:pt>
                <c:pt idx="2">
                  <c:v>2007Q3</c:v>
                </c:pt>
                <c:pt idx="3">
                  <c:v>2007Q4</c:v>
                </c:pt>
                <c:pt idx="4">
                  <c:v>2008Q1</c:v>
                </c:pt>
                <c:pt idx="5">
                  <c:v>2008Q2</c:v>
                </c:pt>
                <c:pt idx="6">
                  <c:v>2008Q3</c:v>
                </c:pt>
                <c:pt idx="7">
                  <c:v>2008Q4</c:v>
                </c:pt>
                <c:pt idx="8">
                  <c:v>2009Q1</c:v>
                </c:pt>
                <c:pt idx="9">
                  <c:v>2009Q2</c:v>
                </c:pt>
                <c:pt idx="10">
                  <c:v>2009Q3</c:v>
                </c:pt>
                <c:pt idx="11">
                  <c:v>2009Q4</c:v>
                </c:pt>
                <c:pt idx="12">
                  <c:v>2010Q1</c:v>
                </c:pt>
                <c:pt idx="13">
                  <c:v>2010Q2</c:v>
                </c:pt>
                <c:pt idx="14">
                  <c:v>2010Q3</c:v>
                </c:pt>
                <c:pt idx="15">
                  <c:v>2010Q4</c:v>
                </c:pt>
              </c:strCache>
            </c:strRef>
          </c:cat>
          <c:val>
            <c:numRef>
              <c:f>data_diff!$B$96:$Q$96</c:f>
              <c:numCache>
                <c:formatCode>0.00</c:formatCode>
                <c:ptCount val="16"/>
                <c:pt idx="0">
                  <c:v>-1.3682686728308861E-2</c:v>
                </c:pt>
                <c:pt idx="1">
                  <c:v>-2.1408685692514001E-2</c:v>
                </c:pt>
                <c:pt idx="2">
                  <c:v>-3.162313909689464E-2</c:v>
                </c:pt>
                <c:pt idx="3">
                  <c:v>-3.2938700382406011E-2</c:v>
                </c:pt>
                <c:pt idx="4">
                  <c:v>-2.7658583534313056E-2</c:v>
                </c:pt>
                <c:pt idx="5">
                  <c:v>-1.5732830438522263E-2</c:v>
                </c:pt>
                <c:pt idx="6">
                  <c:v>-5.6157189255561304E-3</c:v>
                </c:pt>
                <c:pt idx="7">
                  <c:v>-2.1529402728733202E-2</c:v>
                </c:pt>
                <c:pt idx="8">
                  <c:v>-5.1103663339691983E-2</c:v>
                </c:pt>
                <c:pt idx="9">
                  <c:v>-7.4924539907672033E-2</c:v>
                </c:pt>
                <c:pt idx="10">
                  <c:v>-9.1795800952955225E-2</c:v>
                </c:pt>
                <c:pt idx="11">
                  <c:v>-0.10222792737118606</c:v>
                </c:pt>
                <c:pt idx="12">
                  <c:v>-9.5231548887970724E-2</c:v>
                </c:pt>
                <c:pt idx="13">
                  <c:v>-7.6345201301274201E-2</c:v>
                </c:pt>
                <c:pt idx="14">
                  <c:v>-5.6810109730688563E-2</c:v>
                </c:pt>
                <c:pt idx="15">
                  <c:v>-4.1458249417914296E-2</c:v>
                </c:pt>
              </c:numCache>
            </c:numRef>
          </c:val>
        </c:ser>
        <c:marker val="1"/>
        <c:axId val="107626880"/>
        <c:axId val="107628416"/>
      </c:lineChart>
      <c:catAx>
        <c:axId val="107626880"/>
        <c:scaling>
          <c:orientation val="minMax"/>
        </c:scaling>
        <c:axPos val="b"/>
        <c:tickLblPos val="low"/>
        <c:txPr>
          <a:bodyPr rot="-5400000" vert="horz"/>
          <a:lstStyle/>
          <a:p>
            <a:pPr>
              <a:defRPr/>
            </a:pPr>
            <a:endParaRPr lang="nl-BE"/>
          </a:p>
        </c:txPr>
        <c:crossAx val="107628416"/>
        <c:crosses val="autoZero"/>
        <c:auto val="1"/>
        <c:lblAlgn val="ctr"/>
        <c:lblOffset val="100"/>
      </c:catAx>
      <c:valAx>
        <c:axId val="107628416"/>
        <c:scaling>
          <c:orientation val="minMax"/>
        </c:scaling>
        <c:axPos val="l"/>
        <c:majorGridlines/>
        <c:title>
          <c:tx>
            <c:rich>
              <a:bodyPr rot="-5400000" vert="horz"/>
              <a:lstStyle/>
              <a:p>
                <a:pPr>
                  <a:defRPr b="0"/>
                </a:pPr>
                <a:r>
                  <a:rPr lang="fr-BE" b="0"/>
                  <a:t>verschil in %</a:t>
                </a:r>
              </a:p>
            </c:rich>
          </c:tx>
        </c:title>
        <c:numFmt formatCode="0.0" sourceLinked="0"/>
        <c:tickLblPos val="nextTo"/>
        <c:crossAx val="107626880"/>
        <c:crosses val="autoZero"/>
        <c:crossBetween val="between"/>
      </c:valAx>
      <c:spPr>
        <a:solidFill>
          <a:srgbClr val="FFFFFF"/>
        </a:solidFill>
      </c:spPr>
    </c:plotArea>
    <c:plotVisOnly val="1"/>
  </c:chart>
  <c:externalData r:id="rId1"/>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nl-BE"/>
  <c:style val="11"/>
  <c:chart>
    <c:title>
      <c:tx>
        <c:rich>
          <a:bodyPr/>
          <a:lstStyle/>
          <a:p>
            <a:pPr>
              <a:defRPr lang="nl-BE" sz="1400" noProof="0"/>
            </a:pPr>
            <a:r>
              <a:rPr lang="nl-BE" sz="1000" noProof="0" dirty="0"/>
              <a:t>Particuliere consumptie naar volume</a:t>
            </a:r>
          </a:p>
        </c:rich>
      </c:tx>
      <c:layout>
        <c:manualLayout>
          <c:xMode val="edge"/>
          <c:yMode val="edge"/>
          <c:x val="0.12724618055555642"/>
          <c:y val="2.7897852853836856E-2"/>
        </c:manualLayout>
      </c:layout>
      <c:spPr>
        <a:ln>
          <a:noFill/>
        </a:ln>
      </c:spPr>
    </c:title>
    <c:plotArea>
      <c:layout>
        <c:manualLayout>
          <c:layoutTarget val="inner"/>
          <c:xMode val="edge"/>
          <c:yMode val="edge"/>
          <c:x val="0.10771081339950989"/>
          <c:y val="0.13185689499826642"/>
          <c:w val="0.79359843099936755"/>
          <c:h val="0.737409812502277"/>
        </c:manualLayout>
      </c:layout>
      <c:lineChart>
        <c:grouping val="standard"/>
        <c:ser>
          <c:idx val="0"/>
          <c:order val="0"/>
          <c:tx>
            <c:strRef>
              <c:f>'GR5-Volatilité conso-PIB-R'!$H$44</c:f>
              <c:strCache>
                <c:ptCount val="1"/>
              </c:strCache>
            </c:strRef>
          </c:tx>
          <c:spPr>
            <a:ln w="47625">
              <a:noFill/>
            </a:ln>
          </c:spPr>
          <c:marker>
            <c:symbol val="dash"/>
            <c:size val="9"/>
          </c:marker>
          <c:cat>
            <c:strRef>
              <c:f>'GR5-Volatilité conso-PIB-R'!$G$45:$G$48</c:f>
              <c:strCache>
                <c:ptCount val="4"/>
                <c:pt idx="0">
                  <c:v>BE</c:v>
                </c:pt>
                <c:pt idx="1">
                  <c:v>DE</c:v>
                </c:pt>
                <c:pt idx="2">
                  <c:v>FR</c:v>
                </c:pt>
                <c:pt idx="3">
                  <c:v>NL</c:v>
                </c:pt>
              </c:strCache>
            </c:strRef>
          </c:cat>
          <c:val>
            <c:numRef>
              <c:f>'GR5-Volatilité conso-PIB-R'!$H$45:$H$48</c:f>
              <c:numCache>
                <c:formatCode>_-* #,##0.0\ _€_-;\-* #,##0.0\ _€_-;_-* "-"?\ _€_-;_-@_-</c:formatCode>
                <c:ptCount val="4"/>
                <c:pt idx="0">
                  <c:v>0.9927709254753907</c:v>
                </c:pt>
                <c:pt idx="1">
                  <c:v>-9.8148287845546953E-2</c:v>
                </c:pt>
                <c:pt idx="2">
                  <c:v>0.8441659565248073</c:v>
                </c:pt>
                <c:pt idx="3">
                  <c:v>-0.60400087658973456</c:v>
                </c:pt>
              </c:numCache>
            </c:numRef>
          </c:val>
        </c:ser>
        <c:ser>
          <c:idx val="1"/>
          <c:order val="1"/>
          <c:tx>
            <c:strRef>
              <c:f>'GR5-Volatilité conso-PIB-R'!$I$44</c:f>
              <c:strCache>
                <c:ptCount val="1"/>
              </c:strCache>
            </c:strRef>
          </c:tx>
          <c:spPr>
            <a:ln w="47625">
              <a:noFill/>
            </a:ln>
          </c:spPr>
          <c:marker>
            <c:symbol val="circle"/>
            <c:size val="8"/>
          </c:marker>
          <c:cat>
            <c:strRef>
              <c:f>'GR5-Volatilité conso-PIB-R'!$G$45:$G$48</c:f>
              <c:strCache>
                <c:ptCount val="4"/>
                <c:pt idx="0">
                  <c:v>BE</c:v>
                </c:pt>
                <c:pt idx="1">
                  <c:v>DE</c:v>
                </c:pt>
                <c:pt idx="2">
                  <c:v>FR</c:v>
                </c:pt>
                <c:pt idx="3">
                  <c:v>NL</c:v>
                </c:pt>
              </c:strCache>
            </c:strRef>
          </c:cat>
          <c:val>
            <c:numRef>
              <c:f>'GR5-Volatilité conso-PIB-R'!$I$45:$I$48</c:f>
              <c:numCache>
                <c:formatCode>_-* #,##0.0\ _€_-;\-* #,##0.0\ _€_-;_-* "-"??\ _€_-;_-@_-</c:formatCode>
                <c:ptCount val="4"/>
                <c:pt idx="0">
                  <c:v>1.6519453919592531</c:v>
                </c:pt>
                <c:pt idx="1">
                  <c:v>0.73787286715590061</c:v>
                </c:pt>
                <c:pt idx="2">
                  <c:v>1.952961888936759</c:v>
                </c:pt>
                <c:pt idx="3">
                  <c:v>1.600541354424645</c:v>
                </c:pt>
              </c:numCache>
            </c:numRef>
          </c:val>
        </c:ser>
        <c:ser>
          <c:idx val="2"/>
          <c:order val="2"/>
          <c:tx>
            <c:strRef>
              <c:f>'GR5-Volatilité conso-PIB-R'!$J$44</c:f>
              <c:strCache>
                <c:ptCount val="1"/>
              </c:strCache>
            </c:strRef>
          </c:tx>
          <c:spPr>
            <a:ln w="47625">
              <a:noFill/>
            </a:ln>
          </c:spPr>
          <c:marker>
            <c:symbol val="dash"/>
            <c:size val="9"/>
          </c:marker>
          <c:cat>
            <c:strRef>
              <c:f>'GR5-Volatilité conso-PIB-R'!$G$45:$G$48</c:f>
              <c:strCache>
                <c:ptCount val="4"/>
                <c:pt idx="0">
                  <c:v>BE</c:v>
                </c:pt>
                <c:pt idx="1">
                  <c:v>DE</c:v>
                </c:pt>
                <c:pt idx="2">
                  <c:v>FR</c:v>
                </c:pt>
                <c:pt idx="3">
                  <c:v>NL</c:v>
                </c:pt>
              </c:strCache>
            </c:strRef>
          </c:cat>
          <c:val>
            <c:numRef>
              <c:f>'GR5-Volatilité conso-PIB-R'!$J$45:$J$48</c:f>
              <c:numCache>
                <c:formatCode>_-* #,##0.0\ _€_-;\-* #,##0.0\ _€_-;_-* "-"?\ _€_-;_-@_-</c:formatCode>
                <c:ptCount val="4"/>
                <c:pt idx="0">
                  <c:v>2.3111198584431158</c:v>
                </c:pt>
                <c:pt idx="1">
                  <c:v>1.5738940221573228</c:v>
                </c:pt>
                <c:pt idx="2">
                  <c:v>3.061757821348694</c:v>
                </c:pt>
                <c:pt idx="3">
                  <c:v>3.8050835854390073</c:v>
                </c:pt>
              </c:numCache>
            </c:numRef>
          </c:val>
        </c:ser>
        <c:hiLowLines/>
        <c:marker val="1"/>
        <c:axId val="107646336"/>
        <c:axId val="107734144"/>
      </c:lineChart>
      <c:catAx>
        <c:axId val="107646336"/>
        <c:scaling>
          <c:orientation val="minMax"/>
        </c:scaling>
        <c:axPos val="b"/>
        <c:numFmt formatCode="General" sourceLinked="1"/>
        <c:majorTickMark val="none"/>
        <c:tickLblPos val="low"/>
        <c:crossAx val="107734144"/>
        <c:crosses val="autoZero"/>
        <c:auto val="1"/>
        <c:lblAlgn val="ctr"/>
        <c:lblOffset val="100"/>
      </c:catAx>
      <c:valAx>
        <c:axId val="107734144"/>
        <c:scaling>
          <c:orientation val="minMax"/>
          <c:max val="10"/>
          <c:min val="-4"/>
        </c:scaling>
        <c:axPos val="l"/>
        <c:majorGridlines/>
        <c:numFmt formatCode="0" sourceLinked="0"/>
        <c:majorTickMark val="none"/>
        <c:tickLblPos val="nextTo"/>
        <c:crossAx val="107646336"/>
        <c:crosses val="autoZero"/>
        <c:crossBetween val="between"/>
        <c:majorUnit val="2"/>
      </c:valAx>
      <c:spPr>
        <a:solidFill>
          <a:schemeClr val="bg1"/>
        </a:solidFill>
      </c:spPr>
    </c:plotArea>
    <c:plotVisOnly val="1"/>
    <c:dispBlanksAs val="gap"/>
  </c:chart>
  <c:externalData r:id="rId1"/>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nl-BE"/>
  <c:style val="11"/>
  <c:chart>
    <c:title>
      <c:tx>
        <c:rich>
          <a:bodyPr/>
          <a:lstStyle/>
          <a:p>
            <a:pPr>
              <a:defRPr sz="1000"/>
            </a:pPr>
            <a:r>
              <a:rPr lang="en-US" sz="1000"/>
              <a:t>Reëel beschikbaar inkomen</a:t>
            </a:r>
            <a:r>
              <a:rPr lang="en-US" sz="1000" baseline="30000"/>
              <a:t>1</a:t>
            </a:r>
          </a:p>
        </c:rich>
      </c:tx>
      <c:spPr>
        <a:ln>
          <a:noFill/>
        </a:ln>
      </c:spPr>
    </c:title>
    <c:plotArea>
      <c:layout>
        <c:manualLayout>
          <c:layoutTarget val="inner"/>
          <c:xMode val="edge"/>
          <c:yMode val="edge"/>
          <c:x val="0.10771073291594099"/>
          <c:y val="0.12676389823131404"/>
          <c:w val="0.79359843099936755"/>
          <c:h val="0.723460768408974"/>
        </c:manualLayout>
      </c:layout>
      <c:lineChart>
        <c:grouping val="standard"/>
        <c:ser>
          <c:idx val="0"/>
          <c:order val="0"/>
          <c:tx>
            <c:strRef>
              <c:f>'GR6 - rev disp réel'!$L$14</c:f>
              <c:strCache>
                <c:ptCount val="1"/>
              </c:strCache>
            </c:strRef>
          </c:tx>
          <c:spPr>
            <a:ln w="47625">
              <a:noFill/>
            </a:ln>
          </c:spPr>
          <c:marker>
            <c:symbol val="dash"/>
            <c:size val="9"/>
          </c:marker>
          <c:cat>
            <c:strRef>
              <c:f>'GR6 - rev disp réel'!$K$15:$K$18</c:f>
              <c:strCache>
                <c:ptCount val="4"/>
                <c:pt idx="0">
                  <c:v>BE</c:v>
                </c:pt>
                <c:pt idx="1">
                  <c:v>DE</c:v>
                </c:pt>
                <c:pt idx="2">
                  <c:v>FR</c:v>
                </c:pt>
                <c:pt idx="3">
                  <c:v>NL</c:v>
                </c:pt>
              </c:strCache>
            </c:strRef>
          </c:cat>
          <c:val>
            <c:numRef>
              <c:f>'GR6 - rev disp réel'!$L$15:$L$18</c:f>
              <c:numCache>
                <c:formatCode>0.00</c:formatCode>
                <c:ptCount val="4"/>
                <c:pt idx="0">
                  <c:v>0.13947980556685249</c:v>
                </c:pt>
                <c:pt idx="1">
                  <c:v>6.4971406339859664E-2</c:v>
                </c:pt>
                <c:pt idx="2">
                  <c:v>0.94900132630424261</c:v>
                </c:pt>
                <c:pt idx="3">
                  <c:v>-1.0494142087297498</c:v>
                </c:pt>
              </c:numCache>
            </c:numRef>
          </c:val>
        </c:ser>
        <c:ser>
          <c:idx val="1"/>
          <c:order val="1"/>
          <c:tx>
            <c:strRef>
              <c:f>'GR6 - rev disp réel'!$M$14</c:f>
              <c:strCache>
                <c:ptCount val="1"/>
              </c:strCache>
            </c:strRef>
          </c:tx>
          <c:spPr>
            <a:ln w="47625">
              <a:noFill/>
            </a:ln>
          </c:spPr>
          <c:marker>
            <c:symbol val="circle"/>
            <c:size val="8"/>
          </c:marker>
          <c:cat>
            <c:strRef>
              <c:f>'GR6 - rev disp réel'!$K$15:$K$18</c:f>
              <c:strCache>
                <c:ptCount val="4"/>
                <c:pt idx="0">
                  <c:v>BE</c:v>
                </c:pt>
                <c:pt idx="1">
                  <c:v>DE</c:v>
                </c:pt>
                <c:pt idx="2">
                  <c:v>FR</c:v>
                </c:pt>
                <c:pt idx="3">
                  <c:v>NL</c:v>
                </c:pt>
              </c:strCache>
            </c:strRef>
          </c:cat>
          <c:val>
            <c:numRef>
              <c:f>'GR6 - rev disp réel'!$M$15:$M$18</c:f>
              <c:numCache>
                <c:formatCode>0.00</c:formatCode>
                <c:ptCount val="4"/>
                <c:pt idx="0">
                  <c:v>1.4145658701149018</c:v>
                </c:pt>
                <c:pt idx="1">
                  <c:v>0.78164400761386221</c:v>
                </c:pt>
                <c:pt idx="2">
                  <c:v>2.0454233191715021</c:v>
                </c:pt>
                <c:pt idx="3">
                  <c:v>1.1457604776908599</c:v>
                </c:pt>
              </c:numCache>
            </c:numRef>
          </c:val>
        </c:ser>
        <c:ser>
          <c:idx val="2"/>
          <c:order val="2"/>
          <c:tx>
            <c:strRef>
              <c:f>'GR6 - rev disp réel'!$N$14</c:f>
              <c:strCache>
                <c:ptCount val="1"/>
              </c:strCache>
            </c:strRef>
          </c:tx>
          <c:spPr>
            <a:ln w="47625">
              <a:noFill/>
            </a:ln>
          </c:spPr>
          <c:marker>
            <c:symbol val="dash"/>
            <c:size val="9"/>
          </c:marker>
          <c:cat>
            <c:strRef>
              <c:f>'GR6 - rev disp réel'!$K$15:$K$18</c:f>
              <c:strCache>
                <c:ptCount val="4"/>
                <c:pt idx="0">
                  <c:v>BE</c:v>
                </c:pt>
                <c:pt idx="1">
                  <c:v>DE</c:v>
                </c:pt>
                <c:pt idx="2">
                  <c:v>FR</c:v>
                </c:pt>
                <c:pt idx="3">
                  <c:v>NL</c:v>
                </c:pt>
              </c:strCache>
            </c:strRef>
          </c:cat>
          <c:val>
            <c:numRef>
              <c:f>'GR6 - rev disp réel'!$N$15:$N$18</c:f>
              <c:numCache>
                <c:formatCode>0.00</c:formatCode>
                <c:ptCount val="4"/>
                <c:pt idx="0">
                  <c:v>2.6896519346629542</c:v>
                </c:pt>
                <c:pt idx="1">
                  <c:v>1.4983166088878332</c:v>
                </c:pt>
                <c:pt idx="2">
                  <c:v>3.141845312038726</c:v>
                </c:pt>
                <c:pt idx="3">
                  <c:v>3.3409351641114742</c:v>
                </c:pt>
              </c:numCache>
            </c:numRef>
          </c:val>
        </c:ser>
        <c:hiLowLines/>
        <c:marker val="1"/>
        <c:axId val="107759872"/>
        <c:axId val="107769856"/>
      </c:lineChart>
      <c:catAx>
        <c:axId val="107759872"/>
        <c:scaling>
          <c:orientation val="minMax"/>
        </c:scaling>
        <c:axPos val="b"/>
        <c:numFmt formatCode="General" sourceLinked="1"/>
        <c:majorTickMark val="none"/>
        <c:tickLblPos val="low"/>
        <c:crossAx val="107769856"/>
        <c:crosses val="autoZero"/>
        <c:auto val="1"/>
        <c:lblAlgn val="ctr"/>
        <c:lblOffset val="100"/>
      </c:catAx>
      <c:valAx>
        <c:axId val="107769856"/>
        <c:scaling>
          <c:orientation val="minMax"/>
          <c:max val="10"/>
          <c:min val="-4"/>
        </c:scaling>
        <c:axPos val="l"/>
        <c:majorGridlines/>
        <c:numFmt formatCode="0" sourceLinked="0"/>
        <c:majorTickMark val="none"/>
        <c:tickLblPos val="nextTo"/>
        <c:crossAx val="107759872"/>
        <c:crosses val="autoZero"/>
        <c:crossBetween val="between"/>
        <c:majorUnit val="2"/>
      </c:valAx>
      <c:spPr>
        <a:solidFill>
          <a:srgbClr val="FFFFFF"/>
        </a:solidFill>
      </c:spPr>
    </c:plotArea>
    <c:plotVisOnly val="1"/>
    <c:dispBlanksAs val="gap"/>
  </c:chart>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nl-BE"/>
  <c:style val="11"/>
  <c:chart>
    <c:title>
      <c:tx>
        <c:rich>
          <a:bodyPr/>
          <a:lstStyle/>
          <a:p>
            <a:pPr>
              <a:defRPr sz="1400"/>
            </a:pPr>
            <a:r>
              <a:rPr lang="nl-BE" sz="1000" b="1" i="0" baseline="0" dirty="0" smtClean="0"/>
              <a:t>Reëel bruto </a:t>
            </a:r>
            <a:r>
              <a:rPr lang="nl-BE" sz="1000" b="1" i="0" baseline="0" noProof="0" dirty="0" smtClean="0"/>
              <a:t>exploitatieoverschot </a:t>
            </a:r>
            <a:r>
              <a:rPr lang="nl-BE" sz="1000" b="1" i="0" baseline="0" dirty="0" smtClean="0"/>
              <a:t>van de vennootschappen</a:t>
            </a:r>
            <a:r>
              <a:rPr lang="nl-BE" sz="1000" b="1" i="0" baseline="30000" dirty="0" smtClean="0"/>
              <a:t>2</a:t>
            </a:r>
            <a:endParaRPr lang="nl-BE" sz="1000" dirty="0"/>
          </a:p>
        </c:rich>
      </c:tx>
      <c:layout>
        <c:manualLayout>
          <c:xMode val="edge"/>
          <c:yMode val="edge"/>
          <c:x val="0.15652847222222332"/>
          <c:y val="1.3590765571240459E-2"/>
        </c:manualLayout>
      </c:layout>
      <c:spPr>
        <a:ln>
          <a:noFill/>
        </a:ln>
      </c:spPr>
    </c:title>
    <c:plotArea>
      <c:layout>
        <c:manualLayout>
          <c:layoutTarget val="inner"/>
          <c:xMode val="edge"/>
          <c:yMode val="edge"/>
          <c:x val="0.10771073291594135"/>
          <c:y val="0.12676389823131404"/>
          <c:w val="0.79359843099936755"/>
          <c:h val="0.723460768408974"/>
        </c:manualLayout>
      </c:layout>
      <c:lineChart>
        <c:grouping val="standard"/>
        <c:ser>
          <c:idx val="0"/>
          <c:order val="0"/>
          <c:tx>
            <c:strRef>
              <c:f>'GR7 - EBE réel '!$L$14</c:f>
              <c:strCache>
                <c:ptCount val="1"/>
              </c:strCache>
            </c:strRef>
          </c:tx>
          <c:spPr>
            <a:ln w="47625">
              <a:noFill/>
            </a:ln>
          </c:spPr>
          <c:marker>
            <c:symbol val="dash"/>
            <c:size val="9"/>
          </c:marker>
          <c:cat>
            <c:strRef>
              <c:f>'GR7 - EBE réel '!$K$15:$K$18</c:f>
              <c:strCache>
                <c:ptCount val="4"/>
                <c:pt idx="0">
                  <c:v>BE</c:v>
                </c:pt>
                <c:pt idx="1">
                  <c:v>DE</c:v>
                </c:pt>
                <c:pt idx="2">
                  <c:v>FR</c:v>
                </c:pt>
                <c:pt idx="3">
                  <c:v>NL</c:v>
                </c:pt>
              </c:strCache>
            </c:strRef>
          </c:cat>
          <c:val>
            <c:numRef>
              <c:f>'GR7 - EBE réel '!$L$15:$L$18</c:f>
              <c:numCache>
                <c:formatCode>0.00</c:formatCode>
                <c:ptCount val="4"/>
                <c:pt idx="0">
                  <c:v>-1.684301395358206</c:v>
                </c:pt>
                <c:pt idx="1">
                  <c:v>-2.9942944608892375</c:v>
                </c:pt>
                <c:pt idx="2">
                  <c:v>-2.1762814893980367</c:v>
                </c:pt>
                <c:pt idx="3">
                  <c:v>-0.8102102246240459</c:v>
                </c:pt>
              </c:numCache>
            </c:numRef>
          </c:val>
        </c:ser>
        <c:ser>
          <c:idx val="1"/>
          <c:order val="1"/>
          <c:tx>
            <c:strRef>
              <c:f>'GR7 - EBE réel '!$M$14</c:f>
              <c:strCache>
                <c:ptCount val="1"/>
              </c:strCache>
            </c:strRef>
          </c:tx>
          <c:spPr>
            <a:ln w="47625">
              <a:noFill/>
            </a:ln>
          </c:spPr>
          <c:marker>
            <c:symbol val="circle"/>
            <c:size val="8"/>
          </c:marker>
          <c:cat>
            <c:strRef>
              <c:f>'GR7 - EBE réel '!$K$15:$K$18</c:f>
              <c:strCache>
                <c:ptCount val="4"/>
                <c:pt idx="0">
                  <c:v>BE</c:v>
                </c:pt>
                <c:pt idx="1">
                  <c:v>DE</c:v>
                </c:pt>
                <c:pt idx="2">
                  <c:v>FR</c:v>
                </c:pt>
                <c:pt idx="3">
                  <c:v>NL</c:v>
                </c:pt>
              </c:strCache>
            </c:strRef>
          </c:cat>
          <c:val>
            <c:numRef>
              <c:f>'GR7 - EBE réel '!$M$15:$M$18</c:f>
              <c:numCache>
                <c:formatCode>0.00</c:formatCode>
                <c:ptCount val="4"/>
                <c:pt idx="0">
                  <c:v>2.8847816901076406</c:v>
                </c:pt>
                <c:pt idx="1">
                  <c:v>2.6309089870929281</c:v>
                </c:pt>
                <c:pt idx="2">
                  <c:v>1.9916874573955081</c:v>
                </c:pt>
                <c:pt idx="3">
                  <c:v>2.5801534884484889</c:v>
                </c:pt>
              </c:numCache>
            </c:numRef>
          </c:val>
        </c:ser>
        <c:ser>
          <c:idx val="2"/>
          <c:order val="2"/>
          <c:tx>
            <c:strRef>
              <c:f>'GR7 - EBE réel '!$N$14</c:f>
              <c:strCache>
                <c:ptCount val="1"/>
              </c:strCache>
            </c:strRef>
          </c:tx>
          <c:spPr>
            <a:ln w="47625">
              <a:noFill/>
            </a:ln>
          </c:spPr>
          <c:marker>
            <c:symbol val="dash"/>
            <c:size val="9"/>
          </c:marker>
          <c:cat>
            <c:strRef>
              <c:f>'GR7 - EBE réel '!$K$15:$K$18</c:f>
              <c:strCache>
                <c:ptCount val="4"/>
                <c:pt idx="0">
                  <c:v>BE</c:v>
                </c:pt>
                <c:pt idx="1">
                  <c:v>DE</c:v>
                </c:pt>
                <c:pt idx="2">
                  <c:v>FR</c:v>
                </c:pt>
                <c:pt idx="3">
                  <c:v>NL</c:v>
                </c:pt>
              </c:strCache>
            </c:strRef>
          </c:cat>
          <c:val>
            <c:numRef>
              <c:f>'GR7 - EBE réel '!$N$15:$N$18</c:f>
              <c:numCache>
                <c:formatCode>0.00</c:formatCode>
                <c:ptCount val="4"/>
                <c:pt idx="0">
                  <c:v>7.4538647755734884</c:v>
                </c:pt>
                <c:pt idx="1">
                  <c:v>8.2561124350750941</c:v>
                </c:pt>
                <c:pt idx="2">
                  <c:v>6.1596564041890574</c:v>
                </c:pt>
                <c:pt idx="3">
                  <c:v>5.9705172015210239</c:v>
                </c:pt>
              </c:numCache>
            </c:numRef>
          </c:val>
        </c:ser>
        <c:hiLowLines/>
        <c:marker val="1"/>
        <c:axId val="107785216"/>
        <c:axId val="107795200"/>
      </c:lineChart>
      <c:catAx>
        <c:axId val="107785216"/>
        <c:scaling>
          <c:orientation val="minMax"/>
        </c:scaling>
        <c:axPos val="b"/>
        <c:numFmt formatCode="General" sourceLinked="1"/>
        <c:majorTickMark val="none"/>
        <c:tickLblPos val="low"/>
        <c:crossAx val="107795200"/>
        <c:crosses val="autoZero"/>
        <c:auto val="1"/>
        <c:lblAlgn val="ctr"/>
        <c:lblOffset val="100"/>
      </c:catAx>
      <c:valAx>
        <c:axId val="107795200"/>
        <c:scaling>
          <c:orientation val="minMax"/>
          <c:max val="10"/>
          <c:min val="-4"/>
        </c:scaling>
        <c:axPos val="l"/>
        <c:majorGridlines/>
        <c:numFmt formatCode="0" sourceLinked="0"/>
        <c:majorTickMark val="none"/>
        <c:tickLblPos val="nextTo"/>
        <c:crossAx val="107785216"/>
        <c:crosses val="autoZero"/>
        <c:crossBetween val="between"/>
        <c:majorUnit val="2"/>
      </c:valAx>
      <c:spPr>
        <a:solidFill>
          <a:srgbClr val="FFFFFF"/>
        </a:solidFill>
      </c:spPr>
    </c:plotArea>
    <c:plotVisOnly val="1"/>
    <c:dispBlanksAs val="gap"/>
  </c:chart>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9.1696994038768007E-2"/>
          <c:y val="1.6307599970529517E-2"/>
          <c:w val="0.86264154805845483"/>
          <c:h val="0.69511678837030955"/>
        </c:manualLayout>
      </c:layout>
      <c:lineChart>
        <c:grouping val="standard"/>
        <c:ser>
          <c:idx val="1"/>
          <c:order val="0"/>
          <c:tx>
            <c:v>Automatische loonindexering </c:v>
          </c:tx>
          <c:spPr>
            <a:ln w="22225">
              <a:prstDash val="sysDash"/>
            </a:ln>
          </c:spPr>
          <c:marker>
            <c:symbol val="none"/>
          </c:marker>
          <c:cat>
            <c:numRef>
              <c:f>'indexation '!$A$43:$A$70</c:f>
              <c:numCache>
                <c:formatCode>mmm/yy</c:formatCode>
                <c:ptCount val="28"/>
                <c:pt idx="0">
                  <c:v>38353</c:v>
                </c:pt>
                <c:pt idx="1">
                  <c:v>38443</c:v>
                </c:pt>
                <c:pt idx="2">
                  <c:v>38534</c:v>
                </c:pt>
                <c:pt idx="3">
                  <c:v>38626</c:v>
                </c:pt>
                <c:pt idx="4">
                  <c:v>38718</c:v>
                </c:pt>
                <c:pt idx="5">
                  <c:v>38808</c:v>
                </c:pt>
                <c:pt idx="6">
                  <c:v>38899</c:v>
                </c:pt>
                <c:pt idx="7">
                  <c:v>38991</c:v>
                </c:pt>
                <c:pt idx="8">
                  <c:v>39083</c:v>
                </c:pt>
                <c:pt idx="9">
                  <c:v>39173</c:v>
                </c:pt>
                <c:pt idx="10">
                  <c:v>39264</c:v>
                </c:pt>
                <c:pt idx="11">
                  <c:v>39356</c:v>
                </c:pt>
                <c:pt idx="12">
                  <c:v>39448</c:v>
                </c:pt>
                <c:pt idx="13">
                  <c:v>39539</c:v>
                </c:pt>
                <c:pt idx="14">
                  <c:v>39630</c:v>
                </c:pt>
                <c:pt idx="15">
                  <c:v>39722</c:v>
                </c:pt>
                <c:pt idx="16">
                  <c:v>39814</c:v>
                </c:pt>
                <c:pt idx="17">
                  <c:v>39904</c:v>
                </c:pt>
                <c:pt idx="18">
                  <c:v>39995</c:v>
                </c:pt>
                <c:pt idx="19">
                  <c:v>40087</c:v>
                </c:pt>
                <c:pt idx="20">
                  <c:v>40179</c:v>
                </c:pt>
                <c:pt idx="21">
                  <c:v>40269</c:v>
                </c:pt>
                <c:pt idx="22">
                  <c:v>40360</c:v>
                </c:pt>
                <c:pt idx="23">
                  <c:v>40452</c:v>
                </c:pt>
                <c:pt idx="24">
                  <c:v>40544</c:v>
                </c:pt>
                <c:pt idx="25">
                  <c:v>40634</c:v>
                </c:pt>
                <c:pt idx="26">
                  <c:v>40725</c:v>
                </c:pt>
                <c:pt idx="27">
                  <c:v>40817</c:v>
                </c:pt>
              </c:numCache>
            </c:numRef>
          </c:cat>
          <c:val>
            <c:numRef>
              <c:f>'indexation '!$I$43:$I$70</c:f>
              <c:numCache>
                <c:formatCode>General</c:formatCode>
                <c:ptCount val="28"/>
                <c:pt idx="0">
                  <c:v>1.8460068656014E-2</c:v>
                </c:pt>
                <c:pt idx="1">
                  <c:v>1.9712476697926539E-2</c:v>
                </c:pt>
                <c:pt idx="2">
                  <c:v>2.4116150904925238E-2</c:v>
                </c:pt>
                <c:pt idx="3">
                  <c:v>2.40976567654432E-2</c:v>
                </c:pt>
                <c:pt idx="4">
                  <c:v>1.9906450048443512E-2</c:v>
                </c:pt>
                <c:pt idx="5">
                  <c:v>1.859564718287985E-2</c:v>
                </c:pt>
                <c:pt idx="6">
                  <c:v>1.660937398386517E-2</c:v>
                </c:pt>
                <c:pt idx="7">
                  <c:v>1.6892124848752504E-2</c:v>
                </c:pt>
                <c:pt idx="8">
                  <c:v>1.8535891892808701E-2</c:v>
                </c:pt>
                <c:pt idx="9">
                  <c:v>1.832691701269118E-2</c:v>
                </c:pt>
                <c:pt idx="10">
                  <c:v>1.5560755744466945E-2</c:v>
                </c:pt>
                <c:pt idx="11">
                  <c:v>1.3003382548321341E-2</c:v>
                </c:pt>
                <c:pt idx="12">
                  <c:v>1.8306672331702925E-2</c:v>
                </c:pt>
                <c:pt idx="13">
                  <c:v>2.579936323005395E-2</c:v>
                </c:pt>
                <c:pt idx="14">
                  <c:v>3.5946029796860346E-2</c:v>
                </c:pt>
                <c:pt idx="15">
                  <c:v>4.0921567457252866E-2</c:v>
                </c:pt>
                <c:pt idx="16">
                  <c:v>3.9645280830907355E-2</c:v>
                </c:pt>
                <c:pt idx="17">
                  <c:v>2.9900869080531356E-2</c:v>
                </c:pt>
                <c:pt idx="18">
                  <c:v>1.8891039116003403E-2</c:v>
                </c:pt>
                <c:pt idx="19">
                  <c:v>1.0803628030569681E-2</c:v>
                </c:pt>
                <c:pt idx="20">
                  <c:v>9.1132235231694558E-4</c:v>
                </c:pt>
                <c:pt idx="21">
                  <c:v>1.627716763358053E-3</c:v>
                </c:pt>
                <c:pt idx="22">
                  <c:v>4.4162597637238989E-3</c:v>
                </c:pt>
                <c:pt idx="23">
                  <c:v>1.2461880436788503E-2</c:v>
                </c:pt>
                <c:pt idx="24">
                  <c:v>2.2534438389503256E-2</c:v>
                </c:pt>
                <c:pt idx="25">
                  <c:v>2.6053564822099202E-2</c:v>
                </c:pt>
                <c:pt idx="26">
                  <c:v>3.1314015595092184E-2</c:v>
                </c:pt>
                <c:pt idx="27">
                  <c:v>2.8418939344980267E-2</c:v>
                </c:pt>
              </c:numCache>
            </c:numRef>
          </c:val>
        </c:ser>
        <c:ser>
          <c:idx val="3"/>
          <c:order val="1"/>
          <c:tx>
            <c:v>HICP inflatie</c:v>
          </c:tx>
          <c:spPr>
            <a:ln w="12700">
              <a:solidFill>
                <a:schemeClr val="tx1"/>
              </a:solidFill>
            </a:ln>
          </c:spPr>
          <c:marker>
            <c:symbol val="none"/>
          </c:marker>
          <c:cat>
            <c:numRef>
              <c:f>'indexation '!$A$43:$A$70</c:f>
              <c:numCache>
                <c:formatCode>mmm/yy</c:formatCode>
                <c:ptCount val="28"/>
                <c:pt idx="0">
                  <c:v>38353</c:v>
                </c:pt>
                <c:pt idx="1">
                  <c:v>38443</c:v>
                </c:pt>
                <c:pt idx="2">
                  <c:v>38534</c:v>
                </c:pt>
                <c:pt idx="3">
                  <c:v>38626</c:v>
                </c:pt>
                <c:pt idx="4">
                  <c:v>38718</c:v>
                </c:pt>
                <c:pt idx="5">
                  <c:v>38808</c:v>
                </c:pt>
                <c:pt idx="6">
                  <c:v>38899</c:v>
                </c:pt>
                <c:pt idx="7">
                  <c:v>38991</c:v>
                </c:pt>
                <c:pt idx="8">
                  <c:v>39083</c:v>
                </c:pt>
                <c:pt idx="9">
                  <c:v>39173</c:v>
                </c:pt>
                <c:pt idx="10">
                  <c:v>39264</c:v>
                </c:pt>
                <c:pt idx="11">
                  <c:v>39356</c:v>
                </c:pt>
                <c:pt idx="12">
                  <c:v>39448</c:v>
                </c:pt>
                <c:pt idx="13">
                  <c:v>39539</c:v>
                </c:pt>
                <c:pt idx="14">
                  <c:v>39630</c:v>
                </c:pt>
                <c:pt idx="15">
                  <c:v>39722</c:v>
                </c:pt>
                <c:pt idx="16">
                  <c:v>39814</c:v>
                </c:pt>
                <c:pt idx="17">
                  <c:v>39904</c:v>
                </c:pt>
                <c:pt idx="18">
                  <c:v>39995</c:v>
                </c:pt>
                <c:pt idx="19">
                  <c:v>40087</c:v>
                </c:pt>
                <c:pt idx="20">
                  <c:v>40179</c:v>
                </c:pt>
                <c:pt idx="21">
                  <c:v>40269</c:v>
                </c:pt>
                <c:pt idx="22">
                  <c:v>40360</c:v>
                </c:pt>
                <c:pt idx="23">
                  <c:v>40452</c:v>
                </c:pt>
                <c:pt idx="24">
                  <c:v>40544</c:v>
                </c:pt>
                <c:pt idx="25">
                  <c:v>40634</c:v>
                </c:pt>
                <c:pt idx="26">
                  <c:v>40725</c:v>
                </c:pt>
                <c:pt idx="27">
                  <c:v>40817</c:v>
                </c:pt>
              </c:numCache>
            </c:numRef>
          </c:cat>
          <c:val>
            <c:numRef>
              <c:f>'indexation '!$K$43:$K$70</c:f>
              <c:numCache>
                <c:formatCode>General</c:formatCode>
                <c:ptCount val="28"/>
                <c:pt idx="0">
                  <c:v>2.3614140784598888E-2</c:v>
                </c:pt>
                <c:pt idx="1">
                  <c:v>2.4683349834420495E-2</c:v>
                </c:pt>
                <c:pt idx="2">
                  <c:v>2.848273980079119E-2</c:v>
                </c:pt>
                <c:pt idx="3">
                  <c:v>2.4572685733626809E-2</c:v>
                </c:pt>
                <c:pt idx="4">
                  <c:v>2.5910766836924282E-2</c:v>
                </c:pt>
                <c:pt idx="5">
                  <c:v>2.5987872326247798E-2</c:v>
                </c:pt>
                <c:pt idx="6">
                  <c:v>2.2088819607973625E-2</c:v>
                </c:pt>
                <c:pt idx="7">
                  <c:v>1.9490601565854925E-2</c:v>
                </c:pt>
                <c:pt idx="8">
                  <c:v>1.7705826107026423E-2</c:v>
                </c:pt>
                <c:pt idx="9">
                  <c:v>1.4613236344742431E-2</c:v>
                </c:pt>
                <c:pt idx="10">
                  <c:v>1.297984878476144E-2</c:v>
                </c:pt>
                <c:pt idx="11">
                  <c:v>2.7283626583714467E-2</c:v>
                </c:pt>
                <c:pt idx="12">
                  <c:v>3.845655413723837E-2</c:v>
                </c:pt>
                <c:pt idx="13">
                  <c:v>4.9769555754704882E-2</c:v>
                </c:pt>
                <c:pt idx="14">
                  <c:v>5.5770894064131923E-2</c:v>
                </c:pt>
                <c:pt idx="15">
                  <c:v>3.5737942781440456E-2</c:v>
                </c:pt>
                <c:pt idx="16">
                  <c:v>1.5536767229276327E-2</c:v>
                </c:pt>
                <c:pt idx="17">
                  <c:v>-1.9207902679959643E-3</c:v>
                </c:pt>
                <c:pt idx="18">
                  <c:v>-1.1590509132835877E-2</c:v>
                </c:pt>
                <c:pt idx="19">
                  <c:v>-1.9795346570836703E-3</c:v>
                </c:pt>
                <c:pt idx="20">
                  <c:v>1.16432674879421E-2</c:v>
                </c:pt>
                <c:pt idx="21">
                  <c:v>2.410190615835784E-2</c:v>
                </c:pt>
                <c:pt idx="22">
                  <c:v>2.5877946954813651E-2</c:v>
                </c:pt>
                <c:pt idx="23">
                  <c:v>3.1613316651918126E-2</c:v>
                </c:pt>
                <c:pt idx="24">
                  <c:v>3.5499544488308651E-2</c:v>
                </c:pt>
                <c:pt idx="25">
                  <c:v>3.3079791200596675E-2</c:v>
                </c:pt>
                <c:pt idx="26">
                  <c:v>3.581794787396432E-2</c:v>
                </c:pt>
                <c:pt idx="27">
                  <c:v>3.4371579850326801E-2</c:v>
                </c:pt>
              </c:numCache>
            </c:numRef>
          </c:val>
        </c:ser>
        <c:ser>
          <c:idx val="4"/>
          <c:order val="2"/>
          <c:tx>
            <c:v>Gezondheidsindex</c:v>
          </c:tx>
          <c:spPr>
            <a:ln w="22225">
              <a:solidFill>
                <a:schemeClr val="accent1"/>
              </a:solidFill>
            </a:ln>
          </c:spPr>
          <c:marker>
            <c:symbol val="square"/>
            <c:size val="2"/>
          </c:marker>
          <c:cat>
            <c:numRef>
              <c:f>'indexation '!$A$43:$A$70</c:f>
              <c:numCache>
                <c:formatCode>mmm/yy</c:formatCode>
                <c:ptCount val="28"/>
                <c:pt idx="0">
                  <c:v>38353</c:v>
                </c:pt>
                <c:pt idx="1">
                  <c:v>38443</c:v>
                </c:pt>
                <c:pt idx="2">
                  <c:v>38534</c:v>
                </c:pt>
                <c:pt idx="3">
                  <c:v>38626</c:v>
                </c:pt>
                <c:pt idx="4">
                  <c:v>38718</c:v>
                </c:pt>
                <c:pt idx="5">
                  <c:v>38808</c:v>
                </c:pt>
                <c:pt idx="6">
                  <c:v>38899</c:v>
                </c:pt>
                <c:pt idx="7">
                  <c:v>38991</c:v>
                </c:pt>
                <c:pt idx="8">
                  <c:v>39083</c:v>
                </c:pt>
                <c:pt idx="9">
                  <c:v>39173</c:v>
                </c:pt>
                <c:pt idx="10">
                  <c:v>39264</c:v>
                </c:pt>
                <c:pt idx="11">
                  <c:v>39356</c:v>
                </c:pt>
                <c:pt idx="12">
                  <c:v>39448</c:v>
                </c:pt>
                <c:pt idx="13">
                  <c:v>39539</c:v>
                </c:pt>
                <c:pt idx="14">
                  <c:v>39630</c:v>
                </c:pt>
                <c:pt idx="15">
                  <c:v>39722</c:v>
                </c:pt>
                <c:pt idx="16">
                  <c:v>39814</c:v>
                </c:pt>
                <c:pt idx="17">
                  <c:v>39904</c:v>
                </c:pt>
                <c:pt idx="18">
                  <c:v>39995</c:v>
                </c:pt>
                <c:pt idx="19">
                  <c:v>40087</c:v>
                </c:pt>
                <c:pt idx="20">
                  <c:v>40179</c:v>
                </c:pt>
                <c:pt idx="21">
                  <c:v>40269</c:v>
                </c:pt>
                <c:pt idx="22">
                  <c:v>40360</c:v>
                </c:pt>
                <c:pt idx="23">
                  <c:v>40452</c:v>
                </c:pt>
                <c:pt idx="24">
                  <c:v>40544</c:v>
                </c:pt>
                <c:pt idx="25">
                  <c:v>40634</c:v>
                </c:pt>
                <c:pt idx="26">
                  <c:v>40725</c:v>
                </c:pt>
                <c:pt idx="27">
                  <c:v>40817</c:v>
                </c:pt>
              </c:numCache>
            </c:numRef>
          </c:cat>
          <c:val>
            <c:numRef>
              <c:f>'indexation '!$L$43:$L$70</c:f>
              <c:numCache>
                <c:formatCode>General</c:formatCode>
                <c:ptCount val="28"/>
                <c:pt idx="0">
                  <c:v>2.1013381815461002E-2</c:v>
                </c:pt>
                <c:pt idx="1">
                  <c:v>2.1802735868842002E-2</c:v>
                </c:pt>
                <c:pt idx="2">
                  <c:v>2.3622294306732194E-2</c:v>
                </c:pt>
                <c:pt idx="3">
                  <c:v>2.0252557648492639E-2</c:v>
                </c:pt>
                <c:pt idx="4">
                  <c:v>1.760108972951345E-2</c:v>
                </c:pt>
                <c:pt idx="5">
                  <c:v>1.7498881478389183E-2</c:v>
                </c:pt>
                <c:pt idx="6">
                  <c:v>1.6770747553842117E-2</c:v>
                </c:pt>
                <c:pt idx="7">
                  <c:v>1.8756906193438505E-2</c:v>
                </c:pt>
                <c:pt idx="8">
                  <c:v>2.022183407394041E-2</c:v>
                </c:pt>
                <c:pt idx="9">
                  <c:v>1.5163346891514662E-2</c:v>
                </c:pt>
                <c:pt idx="10">
                  <c:v>1.3070414392368196E-2</c:v>
                </c:pt>
                <c:pt idx="11">
                  <c:v>2.2247241283030312E-2</c:v>
                </c:pt>
                <c:pt idx="12">
                  <c:v>3.2532882924683412E-2</c:v>
                </c:pt>
                <c:pt idx="13">
                  <c:v>4.4611287891617966E-2</c:v>
                </c:pt>
                <c:pt idx="14">
                  <c:v>5.1007191425914304E-2</c:v>
                </c:pt>
                <c:pt idx="15">
                  <c:v>4.0753108886562688E-2</c:v>
                </c:pt>
                <c:pt idx="16">
                  <c:v>2.5726729593713141E-2</c:v>
                </c:pt>
                <c:pt idx="17">
                  <c:v>7.0369258971672011E-3</c:v>
                </c:pt>
                <c:pt idx="18">
                  <c:v>-4.9409398181904374E-3</c:v>
                </c:pt>
                <c:pt idx="19">
                  <c:v>-3.8264865900293852E-3</c:v>
                </c:pt>
                <c:pt idx="20">
                  <c:v>3.3078505762773815E-3</c:v>
                </c:pt>
                <c:pt idx="21">
                  <c:v>1.5561697868453631E-2</c:v>
                </c:pt>
                <c:pt idx="22">
                  <c:v>2.2578858725002881E-2</c:v>
                </c:pt>
                <c:pt idx="23">
                  <c:v>2.5596337702179256E-2</c:v>
                </c:pt>
                <c:pt idx="24">
                  <c:v>2.8164042436860551E-2</c:v>
                </c:pt>
                <c:pt idx="25">
                  <c:v>3.0117378382307491E-2</c:v>
                </c:pt>
                <c:pt idx="26">
                  <c:v>3.1698645731608195E-2</c:v>
                </c:pt>
                <c:pt idx="27">
                  <c:v>3.2327429971507275E-2</c:v>
                </c:pt>
              </c:numCache>
            </c:numRef>
          </c:val>
        </c:ser>
        <c:marker val="1"/>
        <c:axId val="107843968"/>
        <c:axId val="107845504"/>
      </c:lineChart>
      <c:dateAx>
        <c:axId val="107843968"/>
        <c:scaling>
          <c:orientation val="minMax"/>
        </c:scaling>
        <c:axPos val="b"/>
        <c:numFmt formatCode="mmm/yy" sourceLinked="1"/>
        <c:tickLblPos val="low"/>
        <c:txPr>
          <a:bodyPr rot="-5400000" vert="horz"/>
          <a:lstStyle/>
          <a:p>
            <a:pPr>
              <a:defRPr/>
            </a:pPr>
            <a:endParaRPr lang="nl-BE"/>
          </a:p>
        </c:txPr>
        <c:crossAx val="107845504"/>
        <c:crosses val="autoZero"/>
        <c:auto val="1"/>
        <c:lblOffset val="100"/>
        <c:majorUnit val="12"/>
        <c:majorTimeUnit val="months"/>
      </c:dateAx>
      <c:valAx>
        <c:axId val="107845504"/>
        <c:scaling>
          <c:orientation val="minMax"/>
        </c:scaling>
        <c:axPos val="l"/>
        <c:majorGridlines/>
        <c:numFmt formatCode="0%" sourceLinked="0"/>
        <c:tickLblPos val="nextTo"/>
        <c:crossAx val="107843968"/>
        <c:crosses val="autoZero"/>
        <c:crossBetween val="between"/>
      </c:valAx>
      <c:spPr>
        <a:solidFill>
          <a:srgbClr val="FFFFFF"/>
        </a:solidFill>
      </c:spPr>
    </c:plotArea>
    <c:legend>
      <c:legendPos val="b"/>
      <c:layout>
        <c:manualLayout>
          <c:xMode val="edge"/>
          <c:yMode val="edge"/>
          <c:x val="6.4109816257515453E-2"/>
          <c:y val="0.85878546865556848"/>
          <c:w val="0.52783143193229554"/>
          <c:h val="0.12600009464098422"/>
        </c:manualLayout>
      </c:layout>
    </c:legend>
    <c:plotVisOnly val="1"/>
  </c:chart>
  <c:spPr>
    <a:noFill/>
  </c:spPr>
  <c:externalData r:id="rId1"/>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nl-BE"/>
  <c:clrMapOvr bg1="lt1" tx1="dk1" bg2="lt2" tx2="dk2" accent1="accent1" accent2="accent2" accent3="accent3" accent4="accent4" accent5="accent5" accent6="accent6" hlink="hlink" folHlink="folHlink"/>
  <c:chart>
    <c:plotArea>
      <c:layout>
        <c:manualLayout>
          <c:layoutTarget val="inner"/>
          <c:xMode val="edge"/>
          <c:yMode val="edge"/>
          <c:x val="0.10355865631788039"/>
          <c:y val="1.5375672544320472E-2"/>
          <c:w val="0.86299199514230263"/>
          <c:h val="0.72038959956830195"/>
        </c:manualLayout>
      </c:layout>
      <c:areaChart>
        <c:grouping val="standard"/>
        <c:ser>
          <c:idx val="0"/>
          <c:order val="0"/>
          <c:tx>
            <c:v>Verschil indexering - inflatie</c:v>
          </c:tx>
          <c:spPr>
            <a:solidFill>
              <a:schemeClr val="tx2">
                <a:lumMod val="40000"/>
                <a:lumOff val="60000"/>
              </a:schemeClr>
            </a:solidFill>
          </c:spPr>
          <c:cat>
            <c:numRef>
              <c:f>'indexation '!$A$43:$A$70</c:f>
              <c:numCache>
                <c:formatCode>mmm/yy</c:formatCode>
                <c:ptCount val="28"/>
                <c:pt idx="0">
                  <c:v>38353</c:v>
                </c:pt>
                <c:pt idx="1">
                  <c:v>38443</c:v>
                </c:pt>
                <c:pt idx="2">
                  <c:v>38534</c:v>
                </c:pt>
                <c:pt idx="3">
                  <c:v>38626</c:v>
                </c:pt>
                <c:pt idx="4">
                  <c:v>38718</c:v>
                </c:pt>
                <c:pt idx="5">
                  <c:v>38808</c:v>
                </c:pt>
                <c:pt idx="6">
                  <c:v>38899</c:v>
                </c:pt>
                <c:pt idx="7">
                  <c:v>38991</c:v>
                </c:pt>
                <c:pt idx="8">
                  <c:v>39083</c:v>
                </c:pt>
                <c:pt idx="9">
                  <c:v>39173</c:v>
                </c:pt>
                <c:pt idx="10">
                  <c:v>39264</c:v>
                </c:pt>
                <c:pt idx="11">
                  <c:v>39356</c:v>
                </c:pt>
                <c:pt idx="12">
                  <c:v>39448</c:v>
                </c:pt>
                <c:pt idx="13">
                  <c:v>39539</c:v>
                </c:pt>
                <c:pt idx="14">
                  <c:v>39630</c:v>
                </c:pt>
                <c:pt idx="15">
                  <c:v>39722</c:v>
                </c:pt>
                <c:pt idx="16">
                  <c:v>39814</c:v>
                </c:pt>
                <c:pt idx="17">
                  <c:v>39904</c:v>
                </c:pt>
                <c:pt idx="18">
                  <c:v>39995</c:v>
                </c:pt>
                <c:pt idx="19">
                  <c:v>40087</c:v>
                </c:pt>
                <c:pt idx="20">
                  <c:v>40179</c:v>
                </c:pt>
                <c:pt idx="21">
                  <c:v>40269</c:v>
                </c:pt>
                <c:pt idx="22">
                  <c:v>40360</c:v>
                </c:pt>
                <c:pt idx="23">
                  <c:v>40452</c:v>
                </c:pt>
                <c:pt idx="24">
                  <c:v>40544</c:v>
                </c:pt>
                <c:pt idx="25">
                  <c:v>40634</c:v>
                </c:pt>
                <c:pt idx="26">
                  <c:v>40725</c:v>
                </c:pt>
                <c:pt idx="27">
                  <c:v>40817</c:v>
                </c:pt>
              </c:numCache>
            </c:numRef>
          </c:cat>
          <c:val>
            <c:numRef>
              <c:f>'indexation '!$N$43:$N$70</c:f>
              <c:numCache>
                <c:formatCode>General</c:formatCode>
                <c:ptCount val="28"/>
                <c:pt idx="0">
                  <c:v>-5.1540721285849864E-3</c:v>
                </c:pt>
                <c:pt idx="1">
                  <c:v>-4.9708731364939427E-3</c:v>
                </c:pt>
                <c:pt idx="2">
                  <c:v>-4.3665888958659416E-3</c:v>
                </c:pt>
                <c:pt idx="3">
                  <c:v>-4.7502896818363597E-4</c:v>
                </c:pt>
                <c:pt idx="4">
                  <c:v>-6.0043167884809012E-3</c:v>
                </c:pt>
                <c:pt idx="5">
                  <c:v>-7.3922251433677921E-3</c:v>
                </c:pt>
                <c:pt idx="6">
                  <c:v>-5.4794456241083209E-3</c:v>
                </c:pt>
                <c:pt idx="7">
                  <c:v>-2.5984767171025702E-3</c:v>
                </c:pt>
                <c:pt idx="8">
                  <c:v>8.300657857822721E-4</c:v>
                </c:pt>
                <c:pt idx="9">
                  <c:v>3.7136806679487614E-3</c:v>
                </c:pt>
                <c:pt idx="10">
                  <c:v>2.5809069597053768E-3</c:v>
                </c:pt>
                <c:pt idx="11">
                  <c:v>-1.4280244035392853E-2</c:v>
                </c:pt>
                <c:pt idx="12">
                  <c:v>-2.0149881805535667E-2</c:v>
                </c:pt>
                <c:pt idx="13">
                  <c:v>-2.3970192524651025E-2</c:v>
                </c:pt>
                <c:pt idx="14">
                  <c:v>-1.982486426727146E-2</c:v>
                </c:pt>
                <c:pt idx="15">
                  <c:v>5.1836246758127924E-3</c:v>
                </c:pt>
                <c:pt idx="16">
                  <c:v>2.4108513601631007E-2</c:v>
                </c:pt>
                <c:pt idx="17">
                  <c:v>3.1821659348527334E-2</c:v>
                </c:pt>
                <c:pt idx="18">
                  <c:v>3.0481548248839092E-2</c:v>
                </c:pt>
                <c:pt idx="19">
                  <c:v>1.2783162687653341E-2</c:v>
                </c:pt>
                <c:pt idx="20">
                  <c:v>-1.0731945135625139E-2</c:v>
                </c:pt>
                <c:pt idx="21">
                  <c:v>-2.2474189394999792E-2</c:v>
                </c:pt>
                <c:pt idx="22">
                  <c:v>-2.1461687191089551E-2</c:v>
                </c:pt>
                <c:pt idx="23">
                  <c:v>-1.9151436215129505E-2</c:v>
                </c:pt>
                <c:pt idx="24">
                  <c:v>-1.2965106098805463E-2</c:v>
                </c:pt>
                <c:pt idx="25">
                  <c:v>-7.0262263784974799E-3</c:v>
                </c:pt>
                <c:pt idx="26">
                  <c:v>-4.5039322788718028E-3</c:v>
                </c:pt>
                <c:pt idx="27">
                  <c:v>-5.9526405053464994E-3</c:v>
                </c:pt>
              </c:numCache>
            </c:numRef>
          </c:val>
        </c:ser>
        <c:axId val="107874944"/>
        <c:axId val="107913600"/>
      </c:areaChart>
      <c:lineChart>
        <c:grouping val="standard"/>
        <c:ser>
          <c:idx val="1"/>
          <c:order val="1"/>
          <c:tx>
            <c:v>Particuliere consumptie (naar volume)</c:v>
          </c:tx>
          <c:spPr>
            <a:ln w="19050">
              <a:solidFill>
                <a:srgbClr val="FF0000"/>
              </a:solidFill>
            </a:ln>
          </c:spPr>
          <c:marker>
            <c:symbol val="none"/>
          </c:marker>
          <c:cat>
            <c:numRef>
              <c:f>'indexation '!$A$19:$A$70</c:f>
              <c:numCache>
                <c:formatCode>mmm/yy</c:formatCode>
                <c:ptCount val="52"/>
                <c:pt idx="0">
                  <c:v>36161</c:v>
                </c:pt>
                <c:pt idx="1">
                  <c:v>36251</c:v>
                </c:pt>
                <c:pt idx="2">
                  <c:v>36342</c:v>
                </c:pt>
                <c:pt idx="3">
                  <c:v>36434</c:v>
                </c:pt>
                <c:pt idx="4">
                  <c:v>36526</c:v>
                </c:pt>
                <c:pt idx="5">
                  <c:v>36617</c:v>
                </c:pt>
                <c:pt idx="6">
                  <c:v>36708</c:v>
                </c:pt>
                <c:pt idx="7">
                  <c:v>36800</c:v>
                </c:pt>
                <c:pt idx="8">
                  <c:v>36892</c:v>
                </c:pt>
                <c:pt idx="9">
                  <c:v>36982</c:v>
                </c:pt>
                <c:pt idx="10">
                  <c:v>37073</c:v>
                </c:pt>
                <c:pt idx="11">
                  <c:v>37165</c:v>
                </c:pt>
                <c:pt idx="12">
                  <c:v>37257</c:v>
                </c:pt>
                <c:pt idx="13">
                  <c:v>37347</c:v>
                </c:pt>
                <c:pt idx="14">
                  <c:v>37438</c:v>
                </c:pt>
                <c:pt idx="15">
                  <c:v>37530</c:v>
                </c:pt>
                <c:pt idx="16">
                  <c:v>37622</c:v>
                </c:pt>
                <c:pt idx="17">
                  <c:v>37712</c:v>
                </c:pt>
                <c:pt idx="18">
                  <c:v>37803</c:v>
                </c:pt>
                <c:pt idx="19">
                  <c:v>37895</c:v>
                </c:pt>
                <c:pt idx="20">
                  <c:v>37987</c:v>
                </c:pt>
                <c:pt idx="21">
                  <c:v>38078</c:v>
                </c:pt>
                <c:pt idx="22">
                  <c:v>38169</c:v>
                </c:pt>
                <c:pt idx="23">
                  <c:v>38261</c:v>
                </c:pt>
                <c:pt idx="24">
                  <c:v>38353</c:v>
                </c:pt>
                <c:pt idx="25">
                  <c:v>38443</c:v>
                </c:pt>
                <c:pt idx="26">
                  <c:v>38534</c:v>
                </c:pt>
                <c:pt idx="27">
                  <c:v>38626</c:v>
                </c:pt>
                <c:pt idx="28">
                  <c:v>38718</c:v>
                </c:pt>
                <c:pt idx="29">
                  <c:v>38808</c:v>
                </c:pt>
                <c:pt idx="30">
                  <c:v>38899</c:v>
                </c:pt>
                <c:pt idx="31">
                  <c:v>38991</c:v>
                </c:pt>
                <c:pt idx="32">
                  <c:v>39083</c:v>
                </c:pt>
                <c:pt idx="33">
                  <c:v>39173</c:v>
                </c:pt>
                <c:pt idx="34">
                  <c:v>39264</c:v>
                </c:pt>
                <c:pt idx="35">
                  <c:v>39356</c:v>
                </c:pt>
                <c:pt idx="36">
                  <c:v>39448</c:v>
                </c:pt>
                <c:pt idx="37">
                  <c:v>39539</c:v>
                </c:pt>
                <c:pt idx="38">
                  <c:v>39630</c:v>
                </c:pt>
                <c:pt idx="39">
                  <c:v>39722</c:v>
                </c:pt>
                <c:pt idx="40">
                  <c:v>39814</c:v>
                </c:pt>
                <c:pt idx="41">
                  <c:v>39904</c:v>
                </c:pt>
                <c:pt idx="42">
                  <c:v>39995</c:v>
                </c:pt>
                <c:pt idx="43">
                  <c:v>40087</c:v>
                </c:pt>
                <c:pt idx="44">
                  <c:v>40179</c:v>
                </c:pt>
                <c:pt idx="45">
                  <c:v>40269</c:v>
                </c:pt>
                <c:pt idx="46">
                  <c:v>40360</c:v>
                </c:pt>
                <c:pt idx="47">
                  <c:v>40452</c:v>
                </c:pt>
                <c:pt idx="48">
                  <c:v>40544</c:v>
                </c:pt>
                <c:pt idx="49">
                  <c:v>40634</c:v>
                </c:pt>
                <c:pt idx="50">
                  <c:v>40725</c:v>
                </c:pt>
                <c:pt idx="51">
                  <c:v>40817</c:v>
                </c:pt>
              </c:numCache>
            </c:numRef>
          </c:cat>
          <c:val>
            <c:numRef>
              <c:f>'SA-vol'!$Q$27:$Q$54</c:f>
              <c:numCache>
                <c:formatCode>General</c:formatCode>
                <c:ptCount val="28"/>
                <c:pt idx="0">
                  <c:v>5.9303165031596942E-3</c:v>
                </c:pt>
                <c:pt idx="1">
                  <c:v>7.8849215661644916E-3</c:v>
                </c:pt>
                <c:pt idx="2">
                  <c:v>1.2250549894760945E-2</c:v>
                </c:pt>
                <c:pt idx="3">
                  <c:v>1.3393496956335849E-2</c:v>
                </c:pt>
                <c:pt idx="4">
                  <c:v>2.0096476433271396E-2</c:v>
                </c:pt>
                <c:pt idx="5">
                  <c:v>2.1473799471278077E-2</c:v>
                </c:pt>
                <c:pt idx="6">
                  <c:v>1.9483316523180253E-2</c:v>
                </c:pt>
                <c:pt idx="7">
                  <c:v>1.7730946632355641E-2</c:v>
                </c:pt>
                <c:pt idx="8">
                  <c:v>1.6292304404454949E-2</c:v>
                </c:pt>
                <c:pt idx="9">
                  <c:v>1.7431049898828821E-2</c:v>
                </c:pt>
                <c:pt idx="10">
                  <c:v>1.7275703196547143E-2</c:v>
                </c:pt>
                <c:pt idx="11">
                  <c:v>1.5181007687995705E-2</c:v>
                </c:pt>
                <c:pt idx="12">
                  <c:v>2.001967973917719E-2</c:v>
                </c:pt>
                <c:pt idx="13">
                  <c:v>2.230666325956079E-2</c:v>
                </c:pt>
                <c:pt idx="14">
                  <c:v>2.2012965685330645E-2</c:v>
                </c:pt>
                <c:pt idx="15">
                  <c:v>1.2856288829600215E-2</c:v>
                </c:pt>
                <c:pt idx="16">
                  <c:v>-6.1465656091330906E-4</c:v>
                </c:pt>
                <c:pt idx="17">
                  <c:v>1.0565186978452881E-3</c:v>
                </c:pt>
                <c:pt idx="18">
                  <c:v>8.6277407844945683E-3</c:v>
                </c:pt>
                <c:pt idx="19">
                  <c:v>2.1748744603979492E-2</c:v>
                </c:pt>
                <c:pt idx="20">
                  <c:v>3.0053124749131355E-2</c:v>
                </c:pt>
                <c:pt idx="21">
                  <c:v>2.4954410815360342E-2</c:v>
                </c:pt>
                <c:pt idx="22">
                  <c:v>1.8265293397194737E-2</c:v>
                </c:pt>
                <c:pt idx="23">
                  <c:v>1.8535402155173131E-2</c:v>
                </c:pt>
                <c:pt idx="24">
                  <c:v>1.4202028022279435E-2</c:v>
                </c:pt>
                <c:pt idx="25">
                  <c:v>1.20047116624411E-2</c:v>
                </c:pt>
                <c:pt idx="26">
                  <c:v>8.1073899478858527E-3</c:v>
                </c:pt>
                <c:pt idx="27">
                  <c:v>3.0985409499388883E-3</c:v>
                </c:pt>
              </c:numCache>
            </c:numRef>
          </c:val>
        </c:ser>
        <c:ser>
          <c:idx val="2"/>
          <c:order val="2"/>
          <c:tx>
            <c:v>Reëel beschikbaar inkomen¹</c:v>
          </c:tx>
          <c:spPr>
            <a:ln>
              <a:solidFill>
                <a:schemeClr val="tx1"/>
              </a:solidFill>
              <a:prstDash val="sysDash"/>
            </a:ln>
          </c:spPr>
          <c:marker>
            <c:symbol val="none"/>
          </c:marker>
          <c:cat>
            <c:numRef>
              <c:f>'indexation '!$A$19:$A$70</c:f>
              <c:numCache>
                <c:formatCode>mmm/yy</c:formatCode>
                <c:ptCount val="52"/>
                <c:pt idx="0">
                  <c:v>36161</c:v>
                </c:pt>
                <c:pt idx="1">
                  <c:v>36251</c:v>
                </c:pt>
                <c:pt idx="2">
                  <c:v>36342</c:v>
                </c:pt>
                <c:pt idx="3">
                  <c:v>36434</c:v>
                </c:pt>
                <c:pt idx="4">
                  <c:v>36526</c:v>
                </c:pt>
                <c:pt idx="5">
                  <c:v>36617</c:v>
                </c:pt>
                <c:pt idx="6">
                  <c:v>36708</c:v>
                </c:pt>
                <c:pt idx="7">
                  <c:v>36800</c:v>
                </c:pt>
                <c:pt idx="8">
                  <c:v>36892</c:v>
                </c:pt>
                <c:pt idx="9">
                  <c:v>36982</c:v>
                </c:pt>
                <c:pt idx="10">
                  <c:v>37073</c:v>
                </c:pt>
                <c:pt idx="11">
                  <c:v>37165</c:v>
                </c:pt>
                <c:pt idx="12">
                  <c:v>37257</c:v>
                </c:pt>
                <c:pt idx="13">
                  <c:v>37347</c:v>
                </c:pt>
                <c:pt idx="14">
                  <c:v>37438</c:v>
                </c:pt>
                <c:pt idx="15">
                  <c:v>37530</c:v>
                </c:pt>
                <c:pt idx="16">
                  <c:v>37622</c:v>
                </c:pt>
                <c:pt idx="17">
                  <c:v>37712</c:v>
                </c:pt>
                <c:pt idx="18">
                  <c:v>37803</c:v>
                </c:pt>
                <c:pt idx="19">
                  <c:v>37895</c:v>
                </c:pt>
                <c:pt idx="20">
                  <c:v>37987</c:v>
                </c:pt>
                <c:pt idx="21">
                  <c:v>38078</c:v>
                </c:pt>
                <c:pt idx="22">
                  <c:v>38169</c:v>
                </c:pt>
                <c:pt idx="23">
                  <c:v>38261</c:v>
                </c:pt>
                <c:pt idx="24">
                  <c:v>38353</c:v>
                </c:pt>
                <c:pt idx="25">
                  <c:v>38443</c:v>
                </c:pt>
                <c:pt idx="26">
                  <c:v>38534</c:v>
                </c:pt>
                <c:pt idx="27">
                  <c:v>38626</c:v>
                </c:pt>
                <c:pt idx="28">
                  <c:v>38718</c:v>
                </c:pt>
                <c:pt idx="29">
                  <c:v>38808</c:v>
                </c:pt>
                <c:pt idx="30">
                  <c:v>38899</c:v>
                </c:pt>
                <c:pt idx="31">
                  <c:v>38991</c:v>
                </c:pt>
                <c:pt idx="32">
                  <c:v>39083</c:v>
                </c:pt>
                <c:pt idx="33">
                  <c:v>39173</c:v>
                </c:pt>
                <c:pt idx="34">
                  <c:v>39264</c:v>
                </c:pt>
                <c:pt idx="35">
                  <c:v>39356</c:v>
                </c:pt>
                <c:pt idx="36">
                  <c:v>39448</c:v>
                </c:pt>
                <c:pt idx="37">
                  <c:v>39539</c:v>
                </c:pt>
                <c:pt idx="38">
                  <c:v>39630</c:v>
                </c:pt>
                <c:pt idx="39">
                  <c:v>39722</c:v>
                </c:pt>
                <c:pt idx="40">
                  <c:v>39814</c:v>
                </c:pt>
                <c:pt idx="41">
                  <c:v>39904</c:v>
                </c:pt>
                <c:pt idx="42">
                  <c:v>39995</c:v>
                </c:pt>
                <c:pt idx="43">
                  <c:v>40087</c:v>
                </c:pt>
                <c:pt idx="44">
                  <c:v>40179</c:v>
                </c:pt>
                <c:pt idx="45">
                  <c:v>40269</c:v>
                </c:pt>
                <c:pt idx="46">
                  <c:v>40360</c:v>
                </c:pt>
                <c:pt idx="47">
                  <c:v>40452</c:v>
                </c:pt>
                <c:pt idx="48">
                  <c:v>40544</c:v>
                </c:pt>
                <c:pt idx="49">
                  <c:v>40634</c:v>
                </c:pt>
                <c:pt idx="50">
                  <c:v>40725</c:v>
                </c:pt>
                <c:pt idx="51">
                  <c:v>40817</c:v>
                </c:pt>
              </c:numCache>
            </c:numRef>
          </c:cat>
          <c:val>
            <c:numRef>
              <c:f>'SA-vol'!$M$27:$M$54</c:f>
              <c:numCache>
                <c:formatCode>General</c:formatCode>
                <c:ptCount val="28"/>
                <c:pt idx="0">
                  <c:v>1.5595059851762504E-2</c:v>
                </c:pt>
                <c:pt idx="1">
                  <c:v>1.6979572528368417E-3</c:v>
                </c:pt>
                <c:pt idx="2">
                  <c:v>8.0861289476264028E-5</c:v>
                </c:pt>
                <c:pt idx="3">
                  <c:v>3.792219894817941E-3</c:v>
                </c:pt>
                <c:pt idx="4">
                  <c:v>1.8753303430692817E-2</c:v>
                </c:pt>
                <c:pt idx="5">
                  <c:v>4.9382801008310176E-2</c:v>
                </c:pt>
                <c:pt idx="6">
                  <c:v>1.137066585446727E-2</c:v>
                </c:pt>
                <c:pt idx="7">
                  <c:v>2.1768390079620035E-2</c:v>
                </c:pt>
                <c:pt idx="8">
                  <c:v>2.6110459445609413E-2</c:v>
                </c:pt>
                <c:pt idx="9">
                  <c:v>4.3817869363611539E-3</c:v>
                </c:pt>
                <c:pt idx="10">
                  <c:v>4.5844042082118217E-2</c:v>
                </c:pt>
                <c:pt idx="11">
                  <c:v>2.6516420903783366E-2</c:v>
                </c:pt>
                <c:pt idx="12">
                  <c:v>1.910310453806752E-2</c:v>
                </c:pt>
                <c:pt idx="13">
                  <c:v>2.2535962639948212E-2</c:v>
                </c:pt>
                <c:pt idx="14">
                  <c:v>8.2037344394381533E-3</c:v>
                </c:pt>
                <c:pt idx="15">
                  <c:v>3.2188346540768201E-2</c:v>
                </c:pt>
                <c:pt idx="16">
                  <c:v>3.5627386363374494E-2</c:v>
                </c:pt>
                <c:pt idx="17">
                  <c:v>3.0316268185837991E-2</c:v>
                </c:pt>
                <c:pt idx="18">
                  <c:v>3.9143663350100784E-2</c:v>
                </c:pt>
                <c:pt idx="19">
                  <c:v>1.1768888231898325E-2</c:v>
                </c:pt>
                <c:pt idx="20">
                  <c:v>-1.3049728695988061E-2</c:v>
                </c:pt>
                <c:pt idx="21">
                  <c:v>-5.4282658115874004E-3</c:v>
                </c:pt>
                <c:pt idx="22">
                  <c:v>-6.6987282114032883E-3</c:v>
                </c:pt>
                <c:pt idx="23">
                  <c:v>-5.5829600073609154E-4</c:v>
                </c:pt>
                <c:pt idx="24">
                  <c:v>3.6482910071540448E-3</c:v>
                </c:pt>
                <c:pt idx="25">
                  <c:v>1.0966602534841378E-2</c:v>
                </c:pt>
                <c:pt idx="26">
                  <c:v>1.5813865371569383E-2</c:v>
                </c:pt>
                <c:pt idx="27">
                  <c:v>1.7997380132253493E-2</c:v>
                </c:pt>
              </c:numCache>
            </c:numRef>
          </c:val>
        </c:ser>
        <c:marker val="1"/>
        <c:axId val="107874944"/>
        <c:axId val="107913600"/>
      </c:lineChart>
      <c:lineChart>
        <c:grouping val="standard"/>
        <c:ser>
          <c:idx val="3"/>
          <c:order val="3"/>
          <c:tx>
            <c:strRef>
              <c:f>'SA-vol'!$S$24</c:f>
              <c:strCache>
                <c:ptCount val="1"/>
                <c:pt idx="0">
                  <c:v>Reëel bruto-exploitatieoverschot van de venootschappen²</c:v>
                </c:pt>
              </c:strCache>
            </c:strRef>
          </c:tx>
          <c:spPr>
            <a:ln>
              <a:solidFill>
                <a:srgbClr val="00B050"/>
              </a:solidFill>
            </a:ln>
          </c:spPr>
          <c:marker>
            <c:symbol val="none"/>
          </c:marker>
          <c:val>
            <c:numRef>
              <c:f>'SA-vol'!$S$27:$S$54</c:f>
              <c:numCache>
                <c:formatCode>General</c:formatCode>
                <c:ptCount val="28"/>
                <c:pt idx="0">
                  <c:v>5.9219497462223325E-2</c:v>
                </c:pt>
                <c:pt idx="1">
                  <c:v>3.9592814860395453E-2</c:v>
                </c:pt>
                <c:pt idx="2">
                  <c:v>2.6898020572786452E-2</c:v>
                </c:pt>
                <c:pt idx="3">
                  <c:v>6.8961542879640403E-2</c:v>
                </c:pt>
                <c:pt idx="4">
                  <c:v>3.8592100983853045E-2</c:v>
                </c:pt>
                <c:pt idx="5">
                  <c:v>3.4142933731186043E-2</c:v>
                </c:pt>
                <c:pt idx="6">
                  <c:v>3.872221063685588E-2</c:v>
                </c:pt>
                <c:pt idx="7">
                  <c:v>-1.2505438640535835E-2</c:v>
                </c:pt>
                <c:pt idx="8">
                  <c:v>6.1810905842685879E-2</c:v>
                </c:pt>
                <c:pt idx="9">
                  <c:v>4.5677013647288392E-2</c:v>
                </c:pt>
                <c:pt idx="10">
                  <c:v>4.5450307455055176E-2</c:v>
                </c:pt>
                <c:pt idx="11">
                  <c:v>6.802778609256023E-2</c:v>
                </c:pt>
                <c:pt idx="12">
                  <c:v>2.3449461542757182E-3</c:v>
                </c:pt>
                <c:pt idx="13">
                  <c:v>9.5389049930612226E-3</c:v>
                </c:pt>
                <c:pt idx="14">
                  <c:v>-1.0227505557449891E-2</c:v>
                </c:pt>
                <c:pt idx="15">
                  <c:v>-8.8993022183101247E-2</c:v>
                </c:pt>
                <c:pt idx="16">
                  <c:v>-0.12247617262166566</c:v>
                </c:pt>
                <c:pt idx="17">
                  <c:v>-0.10160055129946965</c:v>
                </c:pt>
                <c:pt idx="18">
                  <c:v>-5.0419977792464321E-2</c:v>
                </c:pt>
                <c:pt idx="19">
                  <c:v>2.0814992288280806E-2</c:v>
                </c:pt>
                <c:pt idx="20">
                  <c:v>8.8120797493903794E-2</c:v>
                </c:pt>
                <c:pt idx="21">
                  <c:v>9.9882892942784865E-2</c:v>
                </c:pt>
                <c:pt idx="22">
                  <c:v>6.4440319292672119E-2</c:v>
                </c:pt>
                <c:pt idx="23">
                  <c:v>6.2920642047519293E-2</c:v>
                </c:pt>
                <c:pt idx="24">
                  <c:v>6.0107910711253223E-2</c:v>
                </c:pt>
                <c:pt idx="25">
                  <c:v>5.3489544119658783E-2</c:v>
                </c:pt>
                <c:pt idx="26">
                  <c:v>-1.8182525331777114E-2</c:v>
                </c:pt>
                <c:pt idx="27">
                  <c:v>-3.2578227956144241E-2</c:v>
                </c:pt>
              </c:numCache>
            </c:numRef>
          </c:val>
        </c:ser>
        <c:marker val="1"/>
        <c:axId val="107916672"/>
        <c:axId val="107915136"/>
      </c:lineChart>
      <c:dateAx>
        <c:axId val="107874944"/>
        <c:scaling>
          <c:orientation val="minMax"/>
        </c:scaling>
        <c:axPos val="b"/>
        <c:numFmt formatCode="mmm/yy" sourceLinked="1"/>
        <c:tickLblPos val="low"/>
        <c:txPr>
          <a:bodyPr rot="-5400000" vert="horz"/>
          <a:lstStyle/>
          <a:p>
            <a:pPr>
              <a:defRPr sz="1050"/>
            </a:pPr>
            <a:endParaRPr lang="nl-BE"/>
          </a:p>
        </c:txPr>
        <c:crossAx val="107913600"/>
        <c:crosses val="autoZero"/>
        <c:auto val="1"/>
        <c:lblOffset val="100"/>
        <c:majorUnit val="12"/>
        <c:majorTimeUnit val="months"/>
      </c:dateAx>
      <c:valAx>
        <c:axId val="107913600"/>
        <c:scaling>
          <c:orientation val="minMax"/>
          <c:max val="0.15000000000000024"/>
          <c:min val="-0.15000000000000024"/>
        </c:scaling>
        <c:axPos val="l"/>
        <c:majorGridlines/>
        <c:numFmt formatCode="0%" sourceLinked="0"/>
        <c:tickLblPos val="nextTo"/>
        <c:txPr>
          <a:bodyPr/>
          <a:lstStyle/>
          <a:p>
            <a:pPr>
              <a:defRPr sz="1050"/>
            </a:pPr>
            <a:endParaRPr lang="nl-BE"/>
          </a:p>
        </c:txPr>
        <c:crossAx val="107874944"/>
        <c:crosses val="autoZero"/>
        <c:crossBetween val="between"/>
        <c:majorUnit val="0.05"/>
        <c:minorUnit val="2.0000000000000052E-3"/>
      </c:valAx>
      <c:valAx>
        <c:axId val="107915136"/>
        <c:scaling>
          <c:orientation val="minMax"/>
        </c:scaling>
        <c:delete val="1"/>
        <c:axPos val="r"/>
        <c:numFmt formatCode="0%" sourceLinked="0"/>
        <c:tickLblPos val="none"/>
        <c:crossAx val="107916672"/>
        <c:crosses val="max"/>
        <c:crossBetween val="between"/>
      </c:valAx>
      <c:catAx>
        <c:axId val="107916672"/>
        <c:scaling>
          <c:orientation val="minMax"/>
        </c:scaling>
        <c:delete val="1"/>
        <c:axPos val="b"/>
        <c:tickLblPos val="none"/>
        <c:crossAx val="107915136"/>
        <c:crosses val="autoZero"/>
        <c:auto val="1"/>
        <c:lblAlgn val="ctr"/>
        <c:lblOffset val="100"/>
      </c:catAx>
      <c:spPr>
        <a:solidFill>
          <a:srgbClr val="FFFFFF"/>
        </a:solidFill>
      </c:spPr>
    </c:plotArea>
    <c:legend>
      <c:legendPos val="b"/>
      <c:legendEntry>
        <c:idx val="0"/>
        <c:txPr>
          <a:bodyPr/>
          <a:lstStyle/>
          <a:p>
            <a:pPr>
              <a:defRPr sz="1000"/>
            </a:pPr>
            <a:endParaRPr lang="nl-BE"/>
          </a:p>
        </c:txPr>
      </c:legendEntry>
      <c:legendEntry>
        <c:idx val="1"/>
        <c:txPr>
          <a:bodyPr/>
          <a:lstStyle/>
          <a:p>
            <a:pPr>
              <a:defRPr sz="1000"/>
            </a:pPr>
            <a:endParaRPr lang="nl-BE"/>
          </a:p>
        </c:txPr>
      </c:legendEntry>
      <c:legendEntry>
        <c:idx val="2"/>
        <c:txPr>
          <a:bodyPr/>
          <a:lstStyle/>
          <a:p>
            <a:pPr>
              <a:defRPr sz="1000"/>
            </a:pPr>
            <a:endParaRPr lang="nl-BE"/>
          </a:p>
        </c:txPr>
      </c:legendEntry>
      <c:legendEntry>
        <c:idx val="3"/>
        <c:txPr>
          <a:bodyPr/>
          <a:lstStyle/>
          <a:p>
            <a:pPr>
              <a:defRPr sz="1000"/>
            </a:pPr>
            <a:endParaRPr lang="nl-BE"/>
          </a:p>
        </c:txPr>
      </c:legendEntry>
      <c:layout>
        <c:manualLayout>
          <c:xMode val="edge"/>
          <c:yMode val="edge"/>
          <c:x val="0"/>
          <c:y val="0.83490655225074561"/>
          <c:w val="1"/>
          <c:h val="0.15294122149968117"/>
        </c:manualLayout>
      </c:layout>
      <c:txPr>
        <a:bodyPr/>
        <a:lstStyle/>
        <a:p>
          <a:pPr>
            <a:defRPr sz="1050"/>
          </a:pPr>
          <a:endParaRPr lang="nl-BE"/>
        </a:p>
      </c:txPr>
    </c:legend>
    <c:plotVisOnly val="1"/>
    <c:dispBlanksAs val="gap"/>
  </c:chart>
  <c:spPr>
    <a:noFill/>
  </c:spPr>
  <c:externalData r:id="rId2"/>
  <c:userShapes r:id="rId3"/>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4.0056735284599541E-2"/>
          <c:y val="1.9955613209369383E-2"/>
          <c:w val="0.93202883959829108"/>
          <c:h val="0.9561381938368817"/>
        </c:manualLayout>
      </c:layout>
      <c:lineChart>
        <c:grouping val="standard"/>
        <c:ser>
          <c:idx val="0"/>
          <c:order val="0"/>
          <c:tx>
            <c:strRef>
              <c:f>'CHARTtoPPT-TOT 2004 Chart 3'!$B$6</c:f>
              <c:strCache>
                <c:ptCount val="1"/>
                <c:pt idx="0">
                  <c:v>Gemiddelde van de huishoudens (nationaal indexcijfer)
</c:v>
                </c:pt>
              </c:strCache>
            </c:strRef>
          </c:tx>
          <c:spPr>
            <a:ln>
              <a:solidFill>
                <a:srgbClr val="222FD9"/>
              </a:solidFill>
            </a:ln>
          </c:spPr>
          <c:marker>
            <c:symbol val="none"/>
          </c:marker>
          <c:cat>
            <c:numRef>
              <c:f>'CHARTtoPPT-TOT 2004 Chart 3'!$A$7:$A$191</c:f>
              <c:numCache>
                <c:formatCode>mmm/yy</c:formatCode>
                <c:ptCount val="185"/>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numCache>
            </c:numRef>
          </c:cat>
          <c:val>
            <c:numRef>
              <c:f>'CHARTtoPPT-TOT 2004 Chart 3'!$B$7:$B$191</c:f>
              <c:numCache>
                <c:formatCode>General</c:formatCode>
                <c:ptCount val="185"/>
                <c:pt idx="0">
                  <c:v>2.1125193911626807</c:v>
                </c:pt>
                <c:pt idx="1">
                  <c:v>1.9064652722021278</c:v>
                </c:pt>
                <c:pt idx="2">
                  <c:v>1.3159735922479889</c:v>
                </c:pt>
                <c:pt idx="3">
                  <c:v>1.2203682168166139</c:v>
                </c:pt>
                <c:pt idx="4">
                  <c:v>1.5506959895134065</c:v>
                </c:pt>
                <c:pt idx="5">
                  <c:v>1.7275279558977896</c:v>
                </c:pt>
                <c:pt idx="6">
                  <c:v>1.9658808333878297</c:v>
                </c:pt>
                <c:pt idx="7">
                  <c:v>1.6755513110851217</c:v>
                </c:pt>
                <c:pt idx="8">
                  <c:v>1.6613606073266438</c:v>
                </c:pt>
                <c:pt idx="9">
                  <c:v>1.3214746881191264</c:v>
                </c:pt>
                <c:pt idx="10">
                  <c:v>1.458462020794804</c:v>
                </c:pt>
                <c:pt idx="11">
                  <c:v>1.0913342947516778</c:v>
                </c:pt>
                <c:pt idx="12">
                  <c:v>0.65806895344251881</c:v>
                </c:pt>
                <c:pt idx="13">
                  <c:v>0.88994504876471769</c:v>
                </c:pt>
                <c:pt idx="14">
                  <c:v>1.1051794496494738</c:v>
                </c:pt>
                <c:pt idx="15">
                  <c:v>1.282615535969978</c:v>
                </c:pt>
                <c:pt idx="16">
                  <c:v>1.3041631498528883</c:v>
                </c:pt>
                <c:pt idx="17">
                  <c:v>1.1695642023433896</c:v>
                </c:pt>
                <c:pt idx="18">
                  <c:v>1.1999928343764181</c:v>
                </c:pt>
                <c:pt idx="19">
                  <c:v>1.0806641700167541</c:v>
                </c:pt>
                <c:pt idx="20">
                  <c:v>0.89518913280939305</c:v>
                </c:pt>
                <c:pt idx="21">
                  <c:v>0.84409092018938192</c:v>
                </c:pt>
                <c:pt idx="22">
                  <c:v>0.73383018139974154</c:v>
                </c:pt>
                <c:pt idx="23">
                  <c:v>0.8239451632862107</c:v>
                </c:pt>
                <c:pt idx="24">
                  <c:v>0.95352160899837934</c:v>
                </c:pt>
                <c:pt idx="25">
                  <c:v>0.97496673688641788</c:v>
                </c:pt>
                <c:pt idx="26">
                  <c:v>1.2235587759507061</c:v>
                </c:pt>
                <c:pt idx="27">
                  <c:v>1.1706114258072406</c:v>
                </c:pt>
                <c:pt idx="28">
                  <c:v>0.84961693753107681</c:v>
                </c:pt>
                <c:pt idx="29">
                  <c:v>0.74782623500258416</c:v>
                </c:pt>
                <c:pt idx="30">
                  <c:v>0.6483440874705475</c:v>
                </c:pt>
                <c:pt idx="31">
                  <c:v>0.92034429255048622</c:v>
                </c:pt>
                <c:pt idx="32">
                  <c:v>1.1921036222002581</c:v>
                </c:pt>
                <c:pt idx="33">
                  <c:v>1.3094874867933215</c:v>
                </c:pt>
                <c:pt idx="34">
                  <c:v>1.523127763218346</c:v>
                </c:pt>
                <c:pt idx="35">
                  <c:v>1.9433083159047904</c:v>
                </c:pt>
                <c:pt idx="36">
                  <c:v>1.7864522401134453</c:v>
                </c:pt>
                <c:pt idx="37">
                  <c:v>1.9551376088564387</c:v>
                </c:pt>
                <c:pt idx="38">
                  <c:v>2.2633787844439812</c:v>
                </c:pt>
                <c:pt idx="39">
                  <c:v>2.0527193829513752</c:v>
                </c:pt>
                <c:pt idx="40">
                  <c:v>2.1580166628626212</c:v>
                </c:pt>
                <c:pt idx="41">
                  <c:v>2.7416679616496982</c:v>
                </c:pt>
                <c:pt idx="42">
                  <c:v>2.7887437895592448</c:v>
                </c:pt>
                <c:pt idx="43">
                  <c:v>2.8788625754467367</c:v>
                </c:pt>
                <c:pt idx="44">
                  <c:v>3.3519346795783944</c:v>
                </c:pt>
                <c:pt idx="45">
                  <c:v>2.9657463506330028</c:v>
                </c:pt>
                <c:pt idx="46">
                  <c:v>3.0989429802215307</c:v>
                </c:pt>
                <c:pt idx="47">
                  <c:v>2.4915695189270202</c:v>
                </c:pt>
                <c:pt idx="48">
                  <c:v>2.2016076303960972</c:v>
                </c:pt>
                <c:pt idx="49">
                  <c:v>2.2466222517651802</c:v>
                </c:pt>
                <c:pt idx="50">
                  <c:v>2.0864424560660377</c:v>
                </c:pt>
                <c:pt idx="51">
                  <c:v>2.7861258210223512</c:v>
                </c:pt>
                <c:pt idx="52">
                  <c:v>3.1335002525878712</c:v>
                </c:pt>
                <c:pt idx="53">
                  <c:v>2.9364158946289423</c:v>
                </c:pt>
                <c:pt idx="54">
                  <c:v>2.6586758769029202</c:v>
                </c:pt>
                <c:pt idx="55">
                  <c:v>2.6712186079429951</c:v>
                </c:pt>
                <c:pt idx="56">
                  <c:v>2.2691942623582317</c:v>
                </c:pt>
                <c:pt idx="57">
                  <c:v>2.3562326522969408</c:v>
                </c:pt>
                <c:pt idx="58">
                  <c:v>2.1335166429131251</c:v>
                </c:pt>
                <c:pt idx="59">
                  <c:v>2.1844313539298752</c:v>
                </c:pt>
                <c:pt idx="60">
                  <c:v>2.9031056929420602</c:v>
                </c:pt>
                <c:pt idx="61">
                  <c:v>2.6315904987163412</c:v>
                </c:pt>
                <c:pt idx="62">
                  <c:v>2.6737784460207914</c:v>
                </c:pt>
                <c:pt idx="63">
                  <c:v>1.8061195723161121</c:v>
                </c:pt>
                <c:pt idx="64">
                  <c:v>1.3328955478025151</c:v>
                </c:pt>
                <c:pt idx="65">
                  <c:v>0.87581048501172987</c:v>
                </c:pt>
                <c:pt idx="66">
                  <c:v>1.2710307152510758</c:v>
                </c:pt>
                <c:pt idx="67">
                  <c:v>1.2622218903444986</c:v>
                </c:pt>
                <c:pt idx="68">
                  <c:v>1.2558461134669399</c:v>
                </c:pt>
                <c:pt idx="69">
                  <c:v>1.2951120693158154</c:v>
                </c:pt>
                <c:pt idx="70">
                  <c:v>1.0996707644651549</c:v>
                </c:pt>
                <c:pt idx="71">
                  <c:v>1.3673334100376298</c:v>
                </c:pt>
                <c:pt idx="72">
                  <c:v>1.2086419793241538</c:v>
                </c:pt>
                <c:pt idx="73">
                  <c:v>1.7415351035389159</c:v>
                </c:pt>
                <c:pt idx="74">
                  <c:v>1.7629360774137126</c:v>
                </c:pt>
                <c:pt idx="75">
                  <c:v>1.4840759649486512</c:v>
                </c:pt>
                <c:pt idx="76">
                  <c:v>1.0389750240533089</c:v>
                </c:pt>
                <c:pt idx="77">
                  <c:v>1.6154933527248516</c:v>
                </c:pt>
                <c:pt idx="78">
                  <c:v>1.4897303260510639</c:v>
                </c:pt>
                <c:pt idx="79">
                  <c:v>1.7852798778549865</c:v>
                </c:pt>
                <c:pt idx="80">
                  <c:v>1.7955016463487619</c:v>
                </c:pt>
                <c:pt idx="81">
                  <c:v>1.5807779737312533</c:v>
                </c:pt>
                <c:pt idx="82">
                  <c:v>1.856709463957418</c:v>
                </c:pt>
                <c:pt idx="83">
                  <c:v>1.7377209059542758</c:v>
                </c:pt>
                <c:pt idx="84">
                  <c:v>1.5888242270034723</c:v>
                </c:pt>
                <c:pt idx="85">
                  <c:v>1.2646623797293977</c:v>
                </c:pt>
                <c:pt idx="86">
                  <c:v>1.1274857954545414</c:v>
                </c:pt>
                <c:pt idx="87">
                  <c:v>1.9223923104307661</c:v>
                </c:pt>
                <c:pt idx="88">
                  <c:v>2.6062120671188787</c:v>
                </c:pt>
                <c:pt idx="89">
                  <c:v>2.2603897837501212</c:v>
                </c:pt>
                <c:pt idx="90">
                  <c:v>2.4069633182342867</c:v>
                </c:pt>
                <c:pt idx="91">
                  <c:v>2.2588360350783931</c:v>
                </c:pt>
                <c:pt idx="92">
                  <c:v>2.0314432079137967</c:v>
                </c:pt>
                <c:pt idx="93">
                  <c:v>2.8622064687638367</c:v>
                </c:pt>
                <c:pt idx="94">
                  <c:v>2.547320007075915</c:v>
                </c:pt>
                <c:pt idx="95">
                  <c:v>2.2745375696964696</c:v>
                </c:pt>
                <c:pt idx="96">
                  <c:v>1.5891625420795474</c:v>
                </c:pt>
                <c:pt idx="97">
                  <c:v>1.7656885491931451</c:v>
                </c:pt>
                <c:pt idx="98">
                  <c:v>2.3234651064554908</c:v>
                </c:pt>
                <c:pt idx="99">
                  <c:v>2.1792373393154429</c:v>
                </c:pt>
                <c:pt idx="100">
                  <c:v>2.0230202341132264</c:v>
                </c:pt>
                <c:pt idx="101">
                  <c:v>2.3650315463820766</c:v>
                </c:pt>
                <c:pt idx="102">
                  <c:v>2.4105295293183948</c:v>
                </c:pt>
                <c:pt idx="103">
                  <c:v>2.410580127731099</c:v>
                </c:pt>
                <c:pt idx="104">
                  <c:v>2.4797384766504171</c:v>
                </c:pt>
                <c:pt idx="105">
                  <c:v>2.1204751116861154</c:v>
                </c:pt>
                <c:pt idx="106">
                  <c:v>2.122309742414366</c:v>
                </c:pt>
                <c:pt idx="107">
                  <c:v>2.5648133961347677</c:v>
                </c:pt>
                <c:pt idx="108">
                  <c:v>2.8561018060172749</c:v>
                </c:pt>
                <c:pt idx="109">
                  <c:v>2.7664093099128984</c:v>
                </c:pt>
                <c:pt idx="110">
                  <c:v>2.0732292226394842</c:v>
                </c:pt>
                <c:pt idx="111">
                  <c:v>2.4215507635556799</c:v>
                </c:pt>
                <c:pt idx="112">
                  <c:v>2.7217188915244832</c:v>
                </c:pt>
                <c:pt idx="113">
                  <c:v>2.4588605400549532</c:v>
                </c:pt>
                <c:pt idx="114">
                  <c:v>2.5037879478564493</c:v>
                </c:pt>
                <c:pt idx="115">
                  <c:v>2.4875844785564416</c:v>
                </c:pt>
                <c:pt idx="116">
                  <c:v>2.0593779013328382</c:v>
                </c:pt>
                <c:pt idx="117">
                  <c:v>1.8406601305063286</c:v>
                </c:pt>
                <c:pt idx="118">
                  <c:v>2.2431075188936767</c:v>
                </c:pt>
                <c:pt idx="119">
                  <c:v>2.1112883334981563</c:v>
                </c:pt>
                <c:pt idx="120">
                  <c:v>1.66557162562051</c:v>
                </c:pt>
                <c:pt idx="121">
                  <c:v>1.7704223996920954</c:v>
                </c:pt>
                <c:pt idx="122">
                  <c:v>1.8192318798729399</c:v>
                </c:pt>
                <c:pt idx="123">
                  <c:v>1.7816091954022821</c:v>
                </c:pt>
                <c:pt idx="124">
                  <c:v>1.2787479721347421</c:v>
                </c:pt>
                <c:pt idx="125">
                  <c:v>1.2860985031593275</c:v>
                </c:pt>
                <c:pt idx="126">
                  <c:v>1.3697327118805225</c:v>
                </c:pt>
                <c:pt idx="127">
                  <c:v>1.1210336310089275</c:v>
                </c:pt>
                <c:pt idx="128">
                  <c:v>1.5053353658536659</c:v>
                </c:pt>
                <c:pt idx="129">
                  <c:v>2.2434367541766229</c:v>
                </c:pt>
                <c:pt idx="130">
                  <c:v>2.9425768974383315</c:v>
                </c:pt>
                <c:pt idx="131">
                  <c:v>3.0908226343319134</c:v>
                </c:pt>
                <c:pt idx="132">
                  <c:v>3.4600760456273876</c:v>
                </c:pt>
                <c:pt idx="133">
                  <c:v>3.6399735274652572</c:v>
                </c:pt>
                <c:pt idx="134">
                  <c:v>4.3864624692758536</c:v>
                </c:pt>
                <c:pt idx="135">
                  <c:v>4.1501976284584599</c:v>
                </c:pt>
                <c:pt idx="136">
                  <c:v>5.2105907848864597</c:v>
                </c:pt>
                <c:pt idx="137">
                  <c:v>5.807296410979923</c:v>
                </c:pt>
                <c:pt idx="138">
                  <c:v>5.9116073942010523</c:v>
                </c:pt>
                <c:pt idx="139">
                  <c:v>5.3927095077038754</c:v>
                </c:pt>
                <c:pt idx="140">
                  <c:v>5.4627370001877065</c:v>
                </c:pt>
                <c:pt idx="141">
                  <c:v>4.724556489262377</c:v>
                </c:pt>
                <c:pt idx="142">
                  <c:v>3.1359851988899132</c:v>
                </c:pt>
                <c:pt idx="143">
                  <c:v>2.6291512915129367</c:v>
                </c:pt>
                <c:pt idx="144">
                  <c:v>2.3153252480705655</c:v>
                </c:pt>
                <c:pt idx="145">
                  <c:v>1.9339536580915695</c:v>
                </c:pt>
                <c:pt idx="146">
                  <c:v>0.61583046549538534</c:v>
                </c:pt>
                <c:pt idx="147">
                  <c:v>0.59636757928978046</c:v>
                </c:pt>
                <c:pt idx="148">
                  <c:v>-0.36718610066272162</c:v>
                </c:pt>
                <c:pt idx="149">
                  <c:v>-1.1043819023868928</c:v>
                </c:pt>
                <c:pt idx="150">
                  <c:v>-1.6833525294586844</c:v>
                </c:pt>
                <c:pt idx="151">
                  <c:v>-0.77553931182029467</c:v>
                </c:pt>
                <c:pt idx="152">
                  <c:v>-1.1925952296190867</c:v>
                </c:pt>
                <c:pt idx="153">
                  <c:v>-0.97182596291013712</c:v>
                </c:pt>
                <c:pt idx="154">
                  <c:v>-0.11660238586419511</c:v>
                </c:pt>
                <c:pt idx="155">
                  <c:v>0.26067415730337551</c:v>
                </c:pt>
                <c:pt idx="156">
                  <c:v>0.6196120689655249</c:v>
                </c:pt>
                <c:pt idx="157">
                  <c:v>0.69804904241990651</c:v>
                </c:pt>
                <c:pt idx="158">
                  <c:v>1.6561656165616561</c:v>
                </c:pt>
                <c:pt idx="159">
                  <c:v>1.7964609718853941</c:v>
                </c:pt>
                <c:pt idx="160">
                  <c:v>2.2773796865168672</c:v>
                </c:pt>
                <c:pt idx="161">
                  <c:v>2.4562184978566282</c:v>
                </c:pt>
                <c:pt idx="162">
                  <c:v>2.5682616923492718</c:v>
                </c:pt>
                <c:pt idx="163">
                  <c:v>2.3178510466265401</c:v>
                </c:pt>
                <c:pt idx="164">
                  <c:v>2.9093856962709497</c:v>
                </c:pt>
                <c:pt idx="165">
                  <c:v>3.0071126316737247</c:v>
                </c:pt>
                <c:pt idx="166">
                  <c:v>2.8645833333333237</c:v>
                </c:pt>
                <c:pt idx="167">
                  <c:v>3.1020261789492576</c:v>
                </c:pt>
                <c:pt idx="168">
                  <c:v>3.2217759928603402</c:v>
                </c:pt>
                <c:pt idx="169">
                  <c:v>3.3860646996089567</c:v>
                </c:pt>
                <c:pt idx="170">
                  <c:v>3.5151407827164882</c:v>
                </c:pt>
                <c:pt idx="171">
                  <c:v>3.4148063178328827</c:v>
                </c:pt>
                <c:pt idx="172">
                  <c:v>3.3453112784708652</c:v>
                </c:pt>
                <c:pt idx="173">
                  <c:v>3.6764622648608367</c:v>
                </c:pt>
                <c:pt idx="174">
                  <c:v>3.7515375153751602</c:v>
                </c:pt>
                <c:pt idx="175">
                  <c:v>3.5999648783914422</c:v>
                </c:pt>
                <c:pt idx="176">
                  <c:v>3.5536105032822674</c:v>
                </c:pt>
                <c:pt idx="177">
                  <c:v>3.5661218424963259</c:v>
                </c:pt>
                <c:pt idx="178">
                  <c:v>3.8516406476385767</c:v>
                </c:pt>
                <c:pt idx="179">
                  <c:v>3.4898132799391357</c:v>
                </c:pt>
                <c:pt idx="180">
                  <c:v>3.6502152828116641</c:v>
                </c:pt>
                <c:pt idx="181">
                  <c:v>3.6617775515946209</c:v>
                </c:pt>
                <c:pt idx="182">
                  <c:v>3.370449415422109</c:v>
                </c:pt>
                <c:pt idx="183">
                  <c:v>3.179233716057968</c:v>
                </c:pt>
                <c:pt idx="184">
                  <c:v>2.8039619389404002</c:v>
                </c:pt>
              </c:numCache>
            </c:numRef>
          </c:val>
        </c:ser>
        <c:ser>
          <c:idx val="1"/>
          <c:order val="1"/>
          <c:tx>
            <c:strRef>
              <c:f>'CHARTtoPPT-TOT 2004 Chart 3'!$C$6</c:f>
              <c:strCache>
                <c:ptCount val="1"/>
                <c:pt idx="0">
                  <c:v>Huishoudens van het eerste deciel¹ 
</c:v>
                </c:pt>
              </c:strCache>
            </c:strRef>
          </c:tx>
          <c:spPr>
            <a:ln>
              <a:solidFill>
                <a:srgbClr val="C00000"/>
              </a:solidFill>
            </a:ln>
          </c:spPr>
          <c:marker>
            <c:symbol val="none"/>
          </c:marker>
          <c:cat>
            <c:numRef>
              <c:f>'CHARTtoPPT-TOT 2004 Chart 3'!$A$7:$A$191</c:f>
              <c:numCache>
                <c:formatCode>mmm/yy</c:formatCode>
                <c:ptCount val="185"/>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numCache>
            </c:numRef>
          </c:cat>
          <c:val>
            <c:numRef>
              <c:f>'CHARTtoPPT-TOT 2004 Chart 3'!$C$7:$C$191</c:f>
              <c:numCache>
                <c:formatCode>General</c:formatCode>
                <c:ptCount val="185"/>
                <c:pt idx="0">
                  <c:v>2.1792427733574371</c:v>
                </c:pt>
                <c:pt idx="1">
                  <c:v>1.8532382316981399</c:v>
                </c:pt>
                <c:pt idx="2">
                  <c:v>1.3341219832595508</c:v>
                </c:pt>
                <c:pt idx="3">
                  <c:v>1.337471163620308</c:v>
                </c:pt>
                <c:pt idx="4">
                  <c:v>1.7149577727769705</c:v>
                </c:pt>
                <c:pt idx="5">
                  <c:v>1.9414721866723561</c:v>
                </c:pt>
                <c:pt idx="6">
                  <c:v>2.1956111536175271</c:v>
                </c:pt>
                <c:pt idx="7">
                  <c:v>1.9505887355982885</c:v>
                </c:pt>
                <c:pt idx="8">
                  <c:v>1.9171654541068128</c:v>
                </c:pt>
                <c:pt idx="9">
                  <c:v>1.6071405655273541</c:v>
                </c:pt>
                <c:pt idx="10">
                  <c:v>1.7676231692584918</c:v>
                </c:pt>
                <c:pt idx="11">
                  <c:v>1.374016615810514</c:v>
                </c:pt>
                <c:pt idx="12">
                  <c:v>0.81145061854011469</c:v>
                </c:pt>
                <c:pt idx="13">
                  <c:v>1.1533721768431981</c:v>
                </c:pt>
                <c:pt idx="14">
                  <c:v>1.3810194049065889</c:v>
                </c:pt>
                <c:pt idx="15">
                  <c:v>1.4891752218930465</c:v>
                </c:pt>
                <c:pt idx="16">
                  <c:v>1.5007581928891278</c:v>
                </c:pt>
                <c:pt idx="17">
                  <c:v>1.2856095121670876</c:v>
                </c:pt>
                <c:pt idx="18">
                  <c:v>1.2658981839149301</c:v>
                </c:pt>
                <c:pt idx="19">
                  <c:v>1.1153452036965161</c:v>
                </c:pt>
                <c:pt idx="20">
                  <c:v>0.9463197767328736</c:v>
                </c:pt>
                <c:pt idx="21">
                  <c:v>0.8809887354954693</c:v>
                </c:pt>
                <c:pt idx="22">
                  <c:v>0.7097310610566957</c:v>
                </c:pt>
                <c:pt idx="23">
                  <c:v>0.80983586416627562</c:v>
                </c:pt>
                <c:pt idx="24">
                  <c:v>0.9610661752277494</c:v>
                </c:pt>
                <c:pt idx="25">
                  <c:v>0.93902086789729999</c:v>
                </c:pt>
                <c:pt idx="26">
                  <c:v>1.2063184393176885</c:v>
                </c:pt>
                <c:pt idx="27">
                  <c:v>1.1265979138142201</c:v>
                </c:pt>
                <c:pt idx="28">
                  <c:v>0.77774785039697791</c:v>
                </c:pt>
                <c:pt idx="29">
                  <c:v>0.7143533000481207</c:v>
                </c:pt>
                <c:pt idx="30">
                  <c:v>0.61788217086315989</c:v>
                </c:pt>
                <c:pt idx="31">
                  <c:v>0.86291572571635056</c:v>
                </c:pt>
                <c:pt idx="32">
                  <c:v>1.0966194741025781</c:v>
                </c:pt>
                <c:pt idx="33">
                  <c:v>1.2185194096616669</c:v>
                </c:pt>
                <c:pt idx="34">
                  <c:v>1.3957961335439473</c:v>
                </c:pt>
                <c:pt idx="35">
                  <c:v>1.7121162916728272</c:v>
                </c:pt>
                <c:pt idx="36">
                  <c:v>1.6092087053965365</c:v>
                </c:pt>
                <c:pt idx="37">
                  <c:v>1.8948729879566981</c:v>
                </c:pt>
                <c:pt idx="38">
                  <c:v>2.049399055198875</c:v>
                </c:pt>
                <c:pt idx="39">
                  <c:v>1.871692526786124</c:v>
                </c:pt>
                <c:pt idx="40">
                  <c:v>2.0342878501409052</c:v>
                </c:pt>
                <c:pt idx="41">
                  <c:v>2.542432520692528</c:v>
                </c:pt>
                <c:pt idx="42">
                  <c:v>2.5654724718305637</c:v>
                </c:pt>
                <c:pt idx="43">
                  <c:v>2.7095477104965338</c:v>
                </c:pt>
                <c:pt idx="44">
                  <c:v>3.2810800458495644</c:v>
                </c:pt>
                <c:pt idx="45">
                  <c:v>2.8976071912650387</c:v>
                </c:pt>
                <c:pt idx="46">
                  <c:v>3.1066550269764437</c:v>
                </c:pt>
                <c:pt idx="47">
                  <c:v>2.5866565435575195</c:v>
                </c:pt>
                <c:pt idx="48">
                  <c:v>2.3159903673866555</c:v>
                </c:pt>
                <c:pt idx="49">
                  <c:v>2.2521952255044182</c:v>
                </c:pt>
                <c:pt idx="50">
                  <c:v>2.2473480461561612</c:v>
                </c:pt>
                <c:pt idx="51">
                  <c:v>2.8377920134529111</c:v>
                </c:pt>
                <c:pt idx="52">
                  <c:v>3.1133283983856752</c:v>
                </c:pt>
                <c:pt idx="53">
                  <c:v>3.0391413495493236</c:v>
                </c:pt>
                <c:pt idx="54">
                  <c:v>2.7742736047484877</c:v>
                </c:pt>
                <c:pt idx="55">
                  <c:v>2.8102836242431155</c:v>
                </c:pt>
                <c:pt idx="56">
                  <c:v>2.3459448145732167</c:v>
                </c:pt>
                <c:pt idx="57">
                  <c:v>2.4541891077508797</c:v>
                </c:pt>
                <c:pt idx="58">
                  <c:v>2.0877754246768827</c:v>
                </c:pt>
                <c:pt idx="59">
                  <c:v>2.1162043385804186</c:v>
                </c:pt>
                <c:pt idx="60">
                  <c:v>2.8607754149417577</c:v>
                </c:pt>
                <c:pt idx="61">
                  <c:v>2.5586196252892739</c:v>
                </c:pt>
                <c:pt idx="62">
                  <c:v>2.5443381982917401</c:v>
                </c:pt>
                <c:pt idx="63">
                  <c:v>1.3703313391955081</c:v>
                </c:pt>
                <c:pt idx="64">
                  <c:v>0.96741502272201796</c:v>
                </c:pt>
                <c:pt idx="65">
                  <c:v>0.44637374753728781</c:v>
                </c:pt>
                <c:pt idx="66">
                  <c:v>0.89771590958551695</c:v>
                </c:pt>
                <c:pt idx="67">
                  <c:v>0.80750438182957129</c:v>
                </c:pt>
                <c:pt idx="68">
                  <c:v>0.84785972474268334</c:v>
                </c:pt>
                <c:pt idx="69">
                  <c:v>0.44636562338567243</c:v>
                </c:pt>
                <c:pt idx="70">
                  <c:v>0.31666217462027685</c:v>
                </c:pt>
                <c:pt idx="71">
                  <c:v>0.57530052896274841</c:v>
                </c:pt>
                <c:pt idx="72">
                  <c:v>0.50169874925281022</c:v>
                </c:pt>
                <c:pt idx="73">
                  <c:v>1.1080440094721755</c:v>
                </c:pt>
                <c:pt idx="74">
                  <c:v>1.1565748349366385</c:v>
                </c:pt>
                <c:pt idx="75">
                  <c:v>1.0966957710735201</c:v>
                </c:pt>
                <c:pt idx="76">
                  <c:v>0.81652768963056399</c:v>
                </c:pt>
                <c:pt idx="77">
                  <c:v>1.3799712894414662</c:v>
                </c:pt>
                <c:pt idx="78">
                  <c:v>1.2302341196939404</c:v>
                </c:pt>
                <c:pt idx="79">
                  <c:v>1.5295159167523664</c:v>
                </c:pt>
                <c:pt idx="80">
                  <c:v>1.5124506143331162</c:v>
                </c:pt>
                <c:pt idx="81">
                  <c:v>1.6749636051714312</c:v>
                </c:pt>
                <c:pt idx="82">
                  <c:v>1.9752965063205563</c:v>
                </c:pt>
                <c:pt idx="83">
                  <c:v>1.8480075271823124</c:v>
                </c:pt>
                <c:pt idx="84">
                  <c:v>1.6457285305174758</c:v>
                </c:pt>
                <c:pt idx="85">
                  <c:v>1.316393210992143</c:v>
                </c:pt>
                <c:pt idx="86">
                  <c:v>1.2157967714786433</c:v>
                </c:pt>
                <c:pt idx="87">
                  <c:v>2.0854509182613352</c:v>
                </c:pt>
                <c:pt idx="88">
                  <c:v>2.6059004511386208</c:v>
                </c:pt>
                <c:pt idx="89">
                  <c:v>2.2647131267801202</c:v>
                </c:pt>
                <c:pt idx="90">
                  <c:v>2.3578654540635355</c:v>
                </c:pt>
                <c:pt idx="91">
                  <c:v>2.2531819077853452</c:v>
                </c:pt>
                <c:pt idx="92">
                  <c:v>2.0482626137963797</c:v>
                </c:pt>
                <c:pt idx="93">
                  <c:v>2.9633079495451202</c:v>
                </c:pt>
                <c:pt idx="94">
                  <c:v>2.6889355115521103</c:v>
                </c:pt>
                <c:pt idx="95">
                  <c:v>2.5171126891909257</c:v>
                </c:pt>
                <c:pt idx="96">
                  <c:v>1.92201118352305</c:v>
                </c:pt>
                <c:pt idx="97">
                  <c:v>2.1950064926240738</c:v>
                </c:pt>
                <c:pt idx="98">
                  <c:v>2.7058992975879939</c:v>
                </c:pt>
                <c:pt idx="99">
                  <c:v>2.607478915111594</c:v>
                </c:pt>
                <c:pt idx="100">
                  <c:v>2.3626796491137223</c:v>
                </c:pt>
                <c:pt idx="101">
                  <c:v>2.6484650294652727</c:v>
                </c:pt>
                <c:pt idx="102">
                  <c:v>2.8052080251115377</c:v>
                </c:pt>
                <c:pt idx="103">
                  <c:v>2.8262254499841499</c:v>
                </c:pt>
                <c:pt idx="104">
                  <c:v>2.8968103194323978</c:v>
                </c:pt>
                <c:pt idx="105">
                  <c:v>2.4120431657046457</c:v>
                </c:pt>
                <c:pt idx="106">
                  <c:v>2.4189620865699979</c:v>
                </c:pt>
                <c:pt idx="107">
                  <c:v>2.9574604490429257</c:v>
                </c:pt>
                <c:pt idx="108">
                  <c:v>3.2923361688975876</c:v>
                </c:pt>
                <c:pt idx="109">
                  <c:v>3.1386012391677154</c:v>
                </c:pt>
                <c:pt idx="110">
                  <c:v>2.513992042914508</c:v>
                </c:pt>
                <c:pt idx="111">
                  <c:v>2.8552445150221577</c:v>
                </c:pt>
                <c:pt idx="112">
                  <c:v>3.2053669048985878</c:v>
                </c:pt>
                <c:pt idx="113">
                  <c:v>2.9616759041946303</c:v>
                </c:pt>
                <c:pt idx="114">
                  <c:v>2.9363252672873812</c:v>
                </c:pt>
                <c:pt idx="115">
                  <c:v>2.9061949902220672</c:v>
                </c:pt>
                <c:pt idx="116">
                  <c:v>2.5707076471357402</c:v>
                </c:pt>
                <c:pt idx="117">
                  <c:v>2.4169071082552827</c:v>
                </c:pt>
                <c:pt idx="118">
                  <c:v>2.7804123025169498</c:v>
                </c:pt>
                <c:pt idx="119">
                  <c:v>2.4615525246941328</c:v>
                </c:pt>
                <c:pt idx="120">
                  <c:v>2.0295468354505131</c:v>
                </c:pt>
                <c:pt idx="121">
                  <c:v>2.1203093872541392</c:v>
                </c:pt>
                <c:pt idx="122">
                  <c:v>1.9979265464736162</c:v>
                </c:pt>
                <c:pt idx="123">
                  <c:v>2.0091396146451732</c:v>
                </c:pt>
                <c:pt idx="124">
                  <c:v>1.4522376638352441</c:v>
                </c:pt>
                <c:pt idx="125">
                  <c:v>1.3635770697204785</c:v>
                </c:pt>
                <c:pt idx="126">
                  <c:v>1.4289996980445379</c:v>
                </c:pt>
                <c:pt idx="127">
                  <c:v>1.2427605350780135</c:v>
                </c:pt>
                <c:pt idx="128">
                  <c:v>1.5393713810118999</c:v>
                </c:pt>
                <c:pt idx="129">
                  <c:v>2.2946416692716465</c:v>
                </c:pt>
                <c:pt idx="130">
                  <c:v>3.0298862398465243</c:v>
                </c:pt>
                <c:pt idx="131">
                  <c:v>3.2339593692475082</c:v>
                </c:pt>
                <c:pt idx="132">
                  <c:v>3.6908180402062341</c:v>
                </c:pt>
                <c:pt idx="133">
                  <c:v>4.0897945497547772</c:v>
                </c:pt>
                <c:pt idx="134">
                  <c:v>4.9003251385636553</c:v>
                </c:pt>
                <c:pt idx="135">
                  <c:v>4.8094975826292314</c:v>
                </c:pt>
                <c:pt idx="136">
                  <c:v>5.8043047580506695</c:v>
                </c:pt>
                <c:pt idx="137">
                  <c:v>6.4971364199293955</c:v>
                </c:pt>
                <c:pt idx="138">
                  <c:v>6.6085565392543355</c:v>
                </c:pt>
                <c:pt idx="139">
                  <c:v>6.1122996395529761</c:v>
                </c:pt>
                <c:pt idx="140">
                  <c:v>6.2912430687309024</c:v>
                </c:pt>
                <c:pt idx="141">
                  <c:v>5.5233504474495376</c:v>
                </c:pt>
                <c:pt idx="142">
                  <c:v>3.9400904855420031</c:v>
                </c:pt>
                <c:pt idx="143">
                  <c:v>3.4237167615635826</c:v>
                </c:pt>
                <c:pt idx="144">
                  <c:v>3.0817349906153853</c:v>
                </c:pt>
                <c:pt idx="145">
                  <c:v>2.3278380372806717</c:v>
                </c:pt>
                <c:pt idx="146">
                  <c:v>0.86609060749119526</c:v>
                </c:pt>
                <c:pt idx="147">
                  <c:v>0.64817763590856881</c:v>
                </c:pt>
                <c:pt idx="148">
                  <c:v>-0.31532657819683213</c:v>
                </c:pt>
                <c:pt idx="149">
                  <c:v>-1.3213247835803492</c:v>
                </c:pt>
                <c:pt idx="150">
                  <c:v>-1.9365247885326831</c:v>
                </c:pt>
                <c:pt idx="151">
                  <c:v>-1.0405179400784341</c:v>
                </c:pt>
                <c:pt idx="152">
                  <c:v>-1.6624503533773101</c:v>
                </c:pt>
                <c:pt idx="153">
                  <c:v>-1.4224163310910261</c:v>
                </c:pt>
                <c:pt idx="154">
                  <c:v>-0.68635571995735356</c:v>
                </c:pt>
                <c:pt idx="155">
                  <c:v>-0.38127321053634811</c:v>
                </c:pt>
                <c:pt idx="156">
                  <c:v>1.060885766079885E-3</c:v>
                </c:pt>
                <c:pt idx="157">
                  <c:v>0.23470084727073021</c:v>
                </c:pt>
                <c:pt idx="158">
                  <c:v>1.4434688231872439</c:v>
                </c:pt>
                <c:pt idx="159">
                  <c:v>1.574202917474965</c:v>
                </c:pt>
                <c:pt idx="160">
                  <c:v>2.1274582072912342</c:v>
                </c:pt>
                <c:pt idx="161">
                  <c:v>2.610120890922957</c:v>
                </c:pt>
                <c:pt idx="162">
                  <c:v>2.7620827538626491</c:v>
                </c:pt>
                <c:pt idx="163">
                  <c:v>2.4748187694313195</c:v>
                </c:pt>
                <c:pt idx="164">
                  <c:v>3.1862813300696837</c:v>
                </c:pt>
                <c:pt idx="165">
                  <c:v>3.2570669800959351</c:v>
                </c:pt>
                <c:pt idx="166">
                  <c:v>3.1529530973891187</c:v>
                </c:pt>
                <c:pt idx="167">
                  <c:v>3.4767140545691078</c:v>
                </c:pt>
                <c:pt idx="168">
                  <c:v>3.2853180124878612</c:v>
                </c:pt>
                <c:pt idx="169">
                  <c:v>3.5895221595957807</c:v>
                </c:pt>
                <c:pt idx="170">
                  <c:v>3.5768768647229221</c:v>
                </c:pt>
                <c:pt idx="171">
                  <c:v>3.5450168649965992</c:v>
                </c:pt>
                <c:pt idx="172">
                  <c:v>3.5692518180855402</c:v>
                </c:pt>
                <c:pt idx="173">
                  <c:v>3.9374833650874352</c:v>
                </c:pt>
                <c:pt idx="174">
                  <c:v>4.0216367730718394</c:v>
                </c:pt>
                <c:pt idx="175">
                  <c:v>3.8269780170090977</c:v>
                </c:pt>
                <c:pt idx="176">
                  <c:v>3.7625146852202862</c:v>
                </c:pt>
                <c:pt idx="177">
                  <c:v>3.7204901694264012</c:v>
                </c:pt>
                <c:pt idx="178">
                  <c:v>3.9928130490838125</c:v>
                </c:pt>
                <c:pt idx="179">
                  <c:v>3.5693632821610564</c:v>
                </c:pt>
                <c:pt idx="180">
                  <c:v>3.8426888302273143</c:v>
                </c:pt>
                <c:pt idx="181">
                  <c:v>3.8502600896456167</c:v>
                </c:pt>
                <c:pt idx="182">
                  <c:v>3.5615455438904542</c:v>
                </c:pt>
                <c:pt idx="183">
                  <c:v>3.333757436806617</c:v>
                </c:pt>
                <c:pt idx="184">
                  <c:v>2.9187560632252767</c:v>
                </c:pt>
              </c:numCache>
            </c:numRef>
          </c:val>
        </c:ser>
        <c:ser>
          <c:idx val="2"/>
          <c:order val="2"/>
          <c:tx>
            <c:strRef>
              <c:f>'CHARTtoPPT-TOT 2004 Chart 3'!$D$6</c:f>
              <c:strCache>
                <c:ptCount val="1"/>
                <c:pt idx="0">
                  <c:v>Huishoudens van het tiende deciel¹
</c:v>
                </c:pt>
              </c:strCache>
            </c:strRef>
          </c:tx>
          <c:spPr>
            <a:ln>
              <a:solidFill>
                <a:srgbClr val="FFC000"/>
              </a:solidFill>
            </a:ln>
          </c:spPr>
          <c:marker>
            <c:symbol val="none"/>
          </c:marker>
          <c:cat>
            <c:numRef>
              <c:f>'CHARTtoPPT-TOT 2004 Chart 3'!$A$7:$A$191</c:f>
              <c:numCache>
                <c:formatCode>mmm/yy</c:formatCode>
                <c:ptCount val="185"/>
                <c:pt idx="0">
                  <c:v>35431</c:v>
                </c:pt>
                <c:pt idx="1">
                  <c:v>35462</c:v>
                </c:pt>
                <c:pt idx="2">
                  <c:v>35490</c:v>
                </c:pt>
                <c:pt idx="3">
                  <c:v>35521</c:v>
                </c:pt>
                <c:pt idx="4">
                  <c:v>35551</c:v>
                </c:pt>
                <c:pt idx="5">
                  <c:v>35582</c:v>
                </c:pt>
                <c:pt idx="6">
                  <c:v>35612</c:v>
                </c:pt>
                <c:pt idx="7">
                  <c:v>35643</c:v>
                </c:pt>
                <c:pt idx="8">
                  <c:v>35674</c:v>
                </c:pt>
                <c:pt idx="9">
                  <c:v>35704</c:v>
                </c:pt>
                <c:pt idx="10">
                  <c:v>35735</c:v>
                </c:pt>
                <c:pt idx="11">
                  <c:v>35765</c:v>
                </c:pt>
                <c:pt idx="12">
                  <c:v>35796</c:v>
                </c:pt>
                <c:pt idx="13">
                  <c:v>35827</c:v>
                </c:pt>
                <c:pt idx="14">
                  <c:v>35855</c:v>
                </c:pt>
                <c:pt idx="15">
                  <c:v>35886</c:v>
                </c:pt>
                <c:pt idx="16">
                  <c:v>35916</c:v>
                </c:pt>
                <c:pt idx="17">
                  <c:v>35947</c:v>
                </c:pt>
                <c:pt idx="18">
                  <c:v>35977</c:v>
                </c:pt>
                <c:pt idx="19">
                  <c:v>36008</c:v>
                </c:pt>
                <c:pt idx="20">
                  <c:v>36039</c:v>
                </c:pt>
                <c:pt idx="21">
                  <c:v>36069</c:v>
                </c:pt>
                <c:pt idx="22">
                  <c:v>36100</c:v>
                </c:pt>
                <c:pt idx="23">
                  <c:v>36130</c:v>
                </c:pt>
                <c:pt idx="24">
                  <c:v>36161</c:v>
                </c:pt>
                <c:pt idx="25">
                  <c:v>36192</c:v>
                </c:pt>
                <c:pt idx="26">
                  <c:v>36220</c:v>
                </c:pt>
                <c:pt idx="27">
                  <c:v>36251</c:v>
                </c:pt>
                <c:pt idx="28">
                  <c:v>36281</c:v>
                </c:pt>
                <c:pt idx="29">
                  <c:v>36312</c:v>
                </c:pt>
                <c:pt idx="30">
                  <c:v>36342</c:v>
                </c:pt>
                <c:pt idx="31">
                  <c:v>36373</c:v>
                </c:pt>
                <c:pt idx="32">
                  <c:v>36404</c:v>
                </c:pt>
                <c:pt idx="33">
                  <c:v>36434</c:v>
                </c:pt>
                <c:pt idx="34">
                  <c:v>36465</c:v>
                </c:pt>
                <c:pt idx="35">
                  <c:v>36495</c:v>
                </c:pt>
                <c:pt idx="36">
                  <c:v>36526</c:v>
                </c:pt>
                <c:pt idx="37">
                  <c:v>36557</c:v>
                </c:pt>
                <c:pt idx="38">
                  <c:v>36586</c:v>
                </c:pt>
                <c:pt idx="39">
                  <c:v>36617</c:v>
                </c:pt>
                <c:pt idx="40">
                  <c:v>36647</c:v>
                </c:pt>
                <c:pt idx="41">
                  <c:v>36678</c:v>
                </c:pt>
                <c:pt idx="42">
                  <c:v>36708</c:v>
                </c:pt>
                <c:pt idx="43">
                  <c:v>36739</c:v>
                </c:pt>
                <c:pt idx="44">
                  <c:v>36770</c:v>
                </c:pt>
                <c:pt idx="45">
                  <c:v>36800</c:v>
                </c:pt>
                <c:pt idx="46">
                  <c:v>36831</c:v>
                </c:pt>
                <c:pt idx="47">
                  <c:v>36861</c:v>
                </c:pt>
                <c:pt idx="48">
                  <c:v>36892</c:v>
                </c:pt>
                <c:pt idx="49">
                  <c:v>36923</c:v>
                </c:pt>
                <c:pt idx="50">
                  <c:v>36951</c:v>
                </c:pt>
                <c:pt idx="51">
                  <c:v>36982</c:v>
                </c:pt>
                <c:pt idx="52">
                  <c:v>37012</c:v>
                </c:pt>
                <c:pt idx="53">
                  <c:v>37043</c:v>
                </c:pt>
                <c:pt idx="54">
                  <c:v>37073</c:v>
                </c:pt>
                <c:pt idx="55">
                  <c:v>37104</c:v>
                </c:pt>
                <c:pt idx="56">
                  <c:v>37135</c:v>
                </c:pt>
                <c:pt idx="57">
                  <c:v>37165</c:v>
                </c:pt>
                <c:pt idx="58">
                  <c:v>37196</c:v>
                </c:pt>
                <c:pt idx="59">
                  <c:v>37226</c:v>
                </c:pt>
                <c:pt idx="60">
                  <c:v>37257</c:v>
                </c:pt>
                <c:pt idx="61">
                  <c:v>37288</c:v>
                </c:pt>
                <c:pt idx="62">
                  <c:v>37316</c:v>
                </c:pt>
                <c:pt idx="63">
                  <c:v>37347</c:v>
                </c:pt>
                <c:pt idx="64">
                  <c:v>37377</c:v>
                </c:pt>
                <c:pt idx="65">
                  <c:v>37408</c:v>
                </c:pt>
                <c:pt idx="66">
                  <c:v>37438</c:v>
                </c:pt>
                <c:pt idx="67">
                  <c:v>37469</c:v>
                </c:pt>
                <c:pt idx="68">
                  <c:v>37500</c:v>
                </c:pt>
                <c:pt idx="69">
                  <c:v>37530</c:v>
                </c:pt>
                <c:pt idx="70">
                  <c:v>37561</c:v>
                </c:pt>
                <c:pt idx="71">
                  <c:v>37591</c:v>
                </c:pt>
                <c:pt idx="72">
                  <c:v>37622</c:v>
                </c:pt>
                <c:pt idx="73">
                  <c:v>37653</c:v>
                </c:pt>
                <c:pt idx="74">
                  <c:v>37681</c:v>
                </c:pt>
                <c:pt idx="75">
                  <c:v>37712</c:v>
                </c:pt>
                <c:pt idx="76">
                  <c:v>37742</c:v>
                </c:pt>
                <c:pt idx="77">
                  <c:v>37773</c:v>
                </c:pt>
                <c:pt idx="78">
                  <c:v>37803</c:v>
                </c:pt>
                <c:pt idx="79">
                  <c:v>37834</c:v>
                </c:pt>
                <c:pt idx="80">
                  <c:v>37865</c:v>
                </c:pt>
                <c:pt idx="81">
                  <c:v>37895</c:v>
                </c:pt>
                <c:pt idx="82">
                  <c:v>37926</c:v>
                </c:pt>
                <c:pt idx="83">
                  <c:v>37956</c:v>
                </c:pt>
                <c:pt idx="84">
                  <c:v>37987</c:v>
                </c:pt>
                <c:pt idx="85">
                  <c:v>38018</c:v>
                </c:pt>
                <c:pt idx="86">
                  <c:v>38047</c:v>
                </c:pt>
                <c:pt idx="87">
                  <c:v>38078</c:v>
                </c:pt>
                <c:pt idx="88">
                  <c:v>38108</c:v>
                </c:pt>
                <c:pt idx="89">
                  <c:v>38139</c:v>
                </c:pt>
                <c:pt idx="90">
                  <c:v>38169</c:v>
                </c:pt>
                <c:pt idx="91">
                  <c:v>38200</c:v>
                </c:pt>
                <c:pt idx="92">
                  <c:v>38231</c:v>
                </c:pt>
                <c:pt idx="93">
                  <c:v>38261</c:v>
                </c:pt>
                <c:pt idx="94">
                  <c:v>38292</c:v>
                </c:pt>
                <c:pt idx="95">
                  <c:v>38322</c:v>
                </c:pt>
                <c:pt idx="96">
                  <c:v>38353</c:v>
                </c:pt>
                <c:pt idx="97">
                  <c:v>38384</c:v>
                </c:pt>
                <c:pt idx="98">
                  <c:v>38412</c:v>
                </c:pt>
                <c:pt idx="99">
                  <c:v>38443</c:v>
                </c:pt>
                <c:pt idx="100">
                  <c:v>38473</c:v>
                </c:pt>
                <c:pt idx="101">
                  <c:v>38504</c:v>
                </c:pt>
                <c:pt idx="102">
                  <c:v>38534</c:v>
                </c:pt>
                <c:pt idx="103">
                  <c:v>38565</c:v>
                </c:pt>
                <c:pt idx="104">
                  <c:v>38596</c:v>
                </c:pt>
                <c:pt idx="105">
                  <c:v>38626</c:v>
                </c:pt>
                <c:pt idx="106">
                  <c:v>38657</c:v>
                </c:pt>
                <c:pt idx="107">
                  <c:v>38687</c:v>
                </c:pt>
                <c:pt idx="108">
                  <c:v>38718</c:v>
                </c:pt>
                <c:pt idx="109">
                  <c:v>38749</c:v>
                </c:pt>
                <c:pt idx="110">
                  <c:v>38777</c:v>
                </c:pt>
                <c:pt idx="111">
                  <c:v>38808</c:v>
                </c:pt>
                <c:pt idx="112">
                  <c:v>38838</c:v>
                </c:pt>
                <c:pt idx="113">
                  <c:v>38869</c:v>
                </c:pt>
                <c:pt idx="114">
                  <c:v>38899</c:v>
                </c:pt>
                <c:pt idx="115">
                  <c:v>38930</c:v>
                </c:pt>
                <c:pt idx="116">
                  <c:v>38961</c:v>
                </c:pt>
                <c:pt idx="117">
                  <c:v>38991</c:v>
                </c:pt>
                <c:pt idx="118">
                  <c:v>39022</c:v>
                </c:pt>
                <c:pt idx="119">
                  <c:v>39052</c:v>
                </c:pt>
                <c:pt idx="120">
                  <c:v>39083</c:v>
                </c:pt>
                <c:pt idx="121">
                  <c:v>39114</c:v>
                </c:pt>
                <c:pt idx="122">
                  <c:v>39142</c:v>
                </c:pt>
                <c:pt idx="123">
                  <c:v>39173</c:v>
                </c:pt>
                <c:pt idx="124">
                  <c:v>39203</c:v>
                </c:pt>
                <c:pt idx="125">
                  <c:v>39234</c:v>
                </c:pt>
                <c:pt idx="126">
                  <c:v>39264</c:v>
                </c:pt>
                <c:pt idx="127">
                  <c:v>39295</c:v>
                </c:pt>
                <c:pt idx="128">
                  <c:v>39326</c:v>
                </c:pt>
                <c:pt idx="129">
                  <c:v>39356</c:v>
                </c:pt>
                <c:pt idx="130">
                  <c:v>39387</c:v>
                </c:pt>
                <c:pt idx="131">
                  <c:v>39417</c:v>
                </c:pt>
                <c:pt idx="132">
                  <c:v>39448</c:v>
                </c:pt>
                <c:pt idx="133">
                  <c:v>39479</c:v>
                </c:pt>
                <c:pt idx="134">
                  <c:v>39508</c:v>
                </c:pt>
                <c:pt idx="135">
                  <c:v>39539</c:v>
                </c:pt>
                <c:pt idx="136">
                  <c:v>39569</c:v>
                </c:pt>
                <c:pt idx="137">
                  <c:v>39600</c:v>
                </c:pt>
                <c:pt idx="138">
                  <c:v>39630</c:v>
                </c:pt>
                <c:pt idx="139">
                  <c:v>39661</c:v>
                </c:pt>
                <c:pt idx="140">
                  <c:v>39692</c:v>
                </c:pt>
                <c:pt idx="141">
                  <c:v>39722</c:v>
                </c:pt>
                <c:pt idx="142">
                  <c:v>39753</c:v>
                </c:pt>
                <c:pt idx="143">
                  <c:v>39783</c:v>
                </c:pt>
                <c:pt idx="144">
                  <c:v>39814</c:v>
                </c:pt>
                <c:pt idx="145">
                  <c:v>39845</c:v>
                </c:pt>
                <c:pt idx="146">
                  <c:v>39873</c:v>
                </c:pt>
                <c:pt idx="147">
                  <c:v>39904</c:v>
                </c:pt>
                <c:pt idx="148">
                  <c:v>39934</c:v>
                </c:pt>
                <c:pt idx="149">
                  <c:v>39965</c:v>
                </c:pt>
                <c:pt idx="150">
                  <c:v>39995</c:v>
                </c:pt>
                <c:pt idx="151">
                  <c:v>40026</c:v>
                </c:pt>
                <c:pt idx="152">
                  <c:v>40057</c:v>
                </c:pt>
                <c:pt idx="153">
                  <c:v>40087</c:v>
                </c:pt>
                <c:pt idx="154">
                  <c:v>40118</c:v>
                </c:pt>
                <c:pt idx="155">
                  <c:v>40148</c:v>
                </c:pt>
                <c:pt idx="156">
                  <c:v>40179</c:v>
                </c:pt>
                <c:pt idx="157">
                  <c:v>40210</c:v>
                </c:pt>
                <c:pt idx="158">
                  <c:v>40238</c:v>
                </c:pt>
                <c:pt idx="159">
                  <c:v>40269</c:v>
                </c:pt>
                <c:pt idx="160">
                  <c:v>40299</c:v>
                </c:pt>
                <c:pt idx="161">
                  <c:v>40330</c:v>
                </c:pt>
                <c:pt idx="162">
                  <c:v>40360</c:v>
                </c:pt>
                <c:pt idx="163">
                  <c:v>40391</c:v>
                </c:pt>
                <c:pt idx="164">
                  <c:v>40422</c:v>
                </c:pt>
                <c:pt idx="165">
                  <c:v>40452</c:v>
                </c:pt>
                <c:pt idx="166">
                  <c:v>40483</c:v>
                </c:pt>
                <c:pt idx="167">
                  <c:v>40513</c:v>
                </c:pt>
                <c:pt idx="168">
                  <c:v>40544</c:v>
                </c:pt>
                <c:pt idx="169">
                  <c:v>40575</c:v>
                </c:pt>
                <c:pt idx="170">
                  <c:v>40603</c:v>
                </c:pt>
                <c:pt idx="171">
                  <c:v>40634</c:v>
                </c:pt>
                <c:pt idx="172">
                  <c:v>40664</c:v>
                </c:pt>
                <c:pt idx="173">
                  <c:v>40695</c:v>
                </c:pt>
                <c:pt idx="174">
                  <c:v>40725</c:v>
                </c:pt>
                <c:pt idx="175">
                  <c:v>40756</c:v>
                </c:pt>
                <c:pt idx="176">
                  <c:v>40787</c:v>
                </c:pt>
                <c:pt idx="177">
                  <c:v>40817</c:v>
                </c:pt>
                <c:pt idx="178">
                  <c:v>40848</c:v>
                </c:pt>
                <c:pt idx="179">
                  <c:v>40878</c:v>
                </c:pt>
                <c:pt idx="180">
                  <c:v>40909</c:v>
                </c:pt>
                <c:pt idx="181">
                  <c:v>40940</c:v>
                </c:pt>
                <c:pt idx="182">
                  <c:v>40969</c:v>
                </c:pt>
                <c:pt idx="183">
                  <c:v>41000</c:v>
                </c:pt>
                <c:pt idx="184">
                  <c:v>41030</c:v>
                </c:pt>
              </c:numCache>
            </c:numRef>
          </c:cat>
          <c:val>
            <c:numRef>
              <c:f>'CHARTtoPPT-TOT 2004 Chart 3'!$D$7:$D$191</c:f>
              <c:numCache>
                <c:formatCode>General</c:formatCode>
                <c:ptCount val="185"/>
                <c:pt idx="0">
                  <c:v>2.0618712985842613</c:v>
                </c:pt>
                <c:pt idx="1">
                  <c:v>1.9085050751849186</c:v>
                </c:pt>
                <c:pt idx="2">
                  <c:v>1.2659068490540037</c:v>
                </c:pt>
                <c:pt idx="3">
                  <c:v>1.1678007853310746</c:v>
                </c:pt>
                <c:pt idx="4">
                  <c:v>1.4968858120715467</c:v>
                </c:pt>
                <c:pt idx="5">
                  <c:v>1.6208920403959937</c:v>
                </c:pt>
                <c:pt idx="6">
                  <c:v>1.8792204807600799</c:v>
                </c:pt>
                <c:pt idx="7">
                  <c:v>1.5011163480345746</c:v>
                </c:pt>
                <c:pt idx="8">
                  <c:v>1.5071885954369479</c:v>
                </c:pt>
                <c:pt idx="9">
                  <c:v>1.2136469354891255</c:v>
                </c:pt>
                <c:pt idx="10">
                  <c:v>1.3397032199745196</c:v>
                </c:pt>
                <c:pt idx="11">
                  <c:v>0.956879507475631</c:v>
                </c:pt>
                <c:pt idx="12">
                  <c:v>0.63948139815042104</c:v>
                </c:pt>
                <c:pt idx="13">
                  <c:v>0.85471517846498579</c:v>
                </c:pt>
                <c:pt idx="14">
                  <c:v>1.0921614955476433</c:v>
                </c:pt>
                <c:pt idx="15">
                  <c:v>1.2903579969031431</c:v>
                </c:pt>
                <c:pt idx="16">
                  <c:v>1.3054399438584108</c:v>
                </c:pt>
                <c:pt idx="17">
                  <c:v>1.2237882158259308</c:v>
                </c:pt>
                <c:pt idx="18">
                  <c:v>1.2544222018965101</c:v>
                </c:pt>
                <c:pt idx="19">
                  <c:v>1.2273931006979422</c:v>
                </c:pt>
                <c:pt idx="20">
                  <c:v>1.0170904928998117</c:v>
                </c:pt>
                <c:pt idx="21">
                  <c:v>0.97624577588266659</c:v>
                </c:pt>
                <c:pt idx="22">
                  <c:v>0.90665053376743909</c:v>
                </c:pt>
                <c:pt idx="23">
                  <c:v>1.0134046057968793</c:v>
                </c:pt>
                <c:pt idx="24">
                  <c:v>1.0908934043444058</c:v>
                </c:pt>
                <c:pt idx="25">
                  <c:v>1.1134152247592961</c:v>
                </c:pt>
                <c:pt idx="26">
                  <c:v>1.3317726759656479</c:v>
                </c:pt>
                <c:pt idx="27">
                  <c:v>1.2574342178521645</c:v>
                </c:pt>
                <c:pt idx="28">
                  <c:v>0.96472299531207284</c:v>
                </c:pt>
                <c:pt idx="29">
                  <c:v>0.84951637569270155</c:v>
                </c:pt>
                <c:pt idx="30">
                  <c:v>0.7364114831144779</c:v>
                </c:pt>
                <c:pt idx="31">
                  <c:v>0.98933726080452356</c:v>
                </c:pt>
                <c:pt idx="32">
                  <c:v>1.2756432985516688</c:v>
                </c:pt>
                <c:pt idx="33">
                  <c:v>1.3394827583524278</c:v>
                </c:pt>
                <c:pt idx="34">
                  <c:v>1.543485791916499</c:v>
                </c:pt>
                <c:pt idx="35">
                  <c:v>1.9428744104694906</c:v>
                </c:pt>
                <c:pt idx="36">
                  <c:v>1.8189158962774066</c:v>
                </c:pt>
                <c:pt idx="37">
                  <c:v>1.8915755051452721</c:v>
                </c:pt>
                <c:pt idx="38">
                  <c:v>2.2182480380731406</c:v>
                </c:pt>
                <c:pt idx="39">
                  <c:v>2.0290079485997041</c:v>
                </c:pt>
                <c:pt idx="40">
                  <c:v>2.0440724994029047</c:v>
                </c:pt>
                <c:pt idx="41">
                  <c:v>2.585383437914146</c:v>
                </c:pt>
                <c:pt idx="42">
                  <c:v>2.6644964797239332</c:v>
                </c:pt>
                <c:pt idx="43">
                  <c:v>2.8041336598072082</c:v>
                </c:pt>
                <c:pt idx="44">
                  <c:v>3.1927633044212627</c:v>
                </c:pt>
                <c:pt idx="45">
                  <c:v>2.8551372805229516</c:v>
                </c:pt>
                <c:pt idx="46">
                  <c:v>2.9763025972413315</c:v>
                </c:pt>
                <c:pt idx="47">
                  <c:v>2.4177048539264812</c:v>
                </c:pt>
                <c:pt idx="48">
                  <c:v>2.0992459890964126</c:v>
                </c:pt>
                <c:pt idx="49">
                  <c:v>2.1864808920883272</c:v>
                </c:pt>
                <c:pt idx="50">
                  <c:v>2.0237563134936738</c:v>
                </c:pt>
                <c:pt idx="51">
                  <c:v>2.6972483306635127</c:v>
                </c:pt>
                <c:pt idx="52">
                  <c:v>3.0591657829565992</c:v>
                </c:pt>
                <c:pt idx="53">
                  <c:v>2.9429894061899997</c:v>
                </c:pt>
                <c:pt idx="54">
                  <c:v>2.7069059586417392</c:v>
                </c:pt>
                <c:pt idx="55">
                  <c:v>2.675813518010739</c:v>
                </c:pt>
                <c:pt idx="56">
                  <c:v>2.3138219066050514</c:v>
                </c:pt>
                <c:pt idx="57">
                  <c:v>2.4276522474065612</c:v>
                </c:pt>
                <c:pt idx="58">
                  <c:v>2.2948552237085127</c:v>
                </c:pt>
                <c:pt idx="59">
                  <c:v>2.3154285345524577</c:v>
                </c:pt>
                <c:pt idx="60">
                  <c:v>3.0138143877341372</c:v>
                </c:pt>
                <c:pt idx="61">
                  <c:v>2.7962259927090987</c:v>
                </c:pt>
                <c:pt idx="62">
                  <c:v>2.816019913372465</c:v>
                </c:pt>
                <c:pt idx="63">
                  <c:v>2.0172377922387912</c:v>
                </c:pt>
                <c:pt idx="64">
                  <c:v>1.6167384223747749</c:v>
                </c:pt>
                <c:pt idx="65">
                  <c:v>1.1460638752335301</c:v>
                </c:pt>
                <c:pt idx="66">
                  <c:v>1.4593248897346482</c:v>
                </c:pt>
                <c:pt idx="67">
                  <c:v>1.4888355611883521</c:v>
                </c:pt>
                <c:pt idx="68">
                  <c:v>1.467910519381022</c:v>
                </c:pt>
                <c:pt idx="69">
                  <c:v>1.5612746866204101</c:v>
                </c:pt>
                <c:pt idx="70">
                  <c:v>1.3239789341383381</c:v>
                </c:pt>
                <c:pt idx="71">
                  <c:v>1.6143080327310821</c:v>
                </c:pt>
                <c:pt idx="72">
                  <c:v>1.4010971006961359</c:v>
                </c:pt>
                <c:pt idx="73">
                  <c:v>1.8445989688589361</c:v>
                </c:pt>
                <c:pt idx="74">
                  <c:v>1.8888326489147067</c:v>
                </c:pt>
                <c:pt idx="75">
                  <c:v>1.6674054075786149</c:v>
                </c:pt>
                <c:pt idx="76">
                  <c:v>1.1895389613616125</c:v>
                </c:pt>
                <c:pt idx="77">
                  <c:v>1.7247553127746058</c:v>
                </c:pt>
                <c:pt idx="78">
                  <c:v>1.602408895520635</c:v>
                </c:pt>
                <c:pt idx="79">
                  <c:v>1.8235398855373977</c:v>
                </c:pt>
                <c:pt idx="80">
                  <c:v>1.8431091800075838</c:v>
                </c:pt>
                <c:pt idx="81">
                  <c:v>1.5682133118334329</c:v>
                </c:pt>
                <c:pt idx="82">
                  <c:v>1.8159950547148138</c:v>
                </c:pt>
                <c:pt idx="83">
                  <c:v>1.6980083192867157</c:v>
                </c:pt>
                <c:pt idx="84">
                  <c:v>1.5830739310646269</c:v>
                </c:pt>
                <c:pt idx="85">
                  <c:v>1.302757621562407</c:v>
                </c:pt>
                <c:pt idx="86">
                  <c:v>1.1037702383791674</c:v>
                </c:pt>
                <c:pt idx="87">
                  <c:v>1.8246473533160223</c:v>
                </c:pt>
                <c:pt idx="88">
                  <c:v>2.4399609021996982</c:v>
                </c:pt>
                <c:pt idx="89">
                  <c:v>2.1176037548046982</c:v>
                </c:pt>
                <c:pt idx="90">
                  <c:v>2.2741240044342312</c:v>
                </c:pt>
                <c:pt idx="91">
                  <c:v>2.1735503538527601</c:v>
                </c:pt>
                <c:pt idx="92">
                  <c:v>1.9649275206906047</c:v>
                </c:pt>
                <c:pt idx="93">
                  <c:v>2.6681564447111672</c:v>
                </c:pt>
                <c:pt idx="94">
                  <c:v>2.3899050914208386</c:v>
                </c:pt>
                <c:pt idx="95">
                  <c:v>2.1311305715081996</c:v>
                </c:pt>
                <c:pt idx="96">
                  <c:v>1.5453522131082087</c:v>
                </c:pt>
                <c:pt idx="97">
                  <c:v>1.6832813890200082</c:v>
                </c:pt>
                <c:pt idx="98">
                  <c:v>2.2498637575152602</c:v>
                </c:pt>
                <c:pt idx="99">
                  <c:v>2.0592541023380178</c:v>
                </c:pt>
                <c:pt idx="100">
                  <c:v>1.9374106483844398</c:v>
                </c:pt>
                <c:pt idx="101">
                  <c:v>2.2866506557585478</c:v>
                </c:pt>
                <c:pt idx="102">
                  <c:v>2.2954876067686087</c:v>
                </c:pt>
                <c:pt idx="103">
                  <c:v>2.2859878332109895</c:v>
                </c:pt>
                <c:pt idx="104">
                  <c:v>2.3460138120166887</c:v>
                </c:pt>
                <c:pt idx="105">
                  <c:v>2.0679056310564112</c:v>
                </c:pt>
                <c:pt idx="106">
                  <c:v>2.0580061540932246</c:v>
                </c:pt>
                <c:pt idx="107">
                  <c:v>2.4657675055426012</c:v>
                </c:pt>
                <c:pt idx="108">
                  <c:v>2.7239860975334103</c:v>
                </c:pt>
                <c:pt idx="109">
                  <c:v>2.6675191561916072</c:v>
                </c:pt>
                <c:pt idx="110">
                  <c:v>1.9679720082973251</c:v>
                </c:pt>
                <c:pt idx="111">
                  <c:v>2.3123694049144641</c:v>
                </c:pt>
                <c:pt idx="112">
                  <c:v>2.5776528621515471</c:v>
                </c:pt>
                <c:pt idx="113">
                  <c:v>2.3141002929569212</c:v>
                </c:pt>
                <c:pt idx="114">
                  <c:v>2.3880326790379991</c:v>
                </c:pt>
                <c:pt idx="115">
                  <c:v>2.3765320237109187</c:v>
                </c:pt>
                <c:pt idx="116">
                  <c:v>1.9466825196430637</c:v>
                </c:pt>
                <c:pt idx="117">
                  <c:v>1.6926723011669285</c:v>
                </c:pt>
                <c:pt idx="118">
                  <c:v>2.1228291953176988</c:v>
                </c:pt>
                <c:pt idx="119">
                  <c:v>2.045343653492715</c:v>
                </c:pt>
                <c:pt idx="120">
                  <c:v>1.6391823218361199</c:v>
                </c:pt>
                <c:pt idx="121">
                  <c:v>1.7433904900409425</c:v>
                </c:pt>
                <c:pt idx="122">
                  <c:v>1.8372408732273637</c:v>
                </c:pt>
                <c:pt idx="123">
                  <c:v>1.7968999525630678</c:v>
                </c:pt>
                <c:pt idx="124">
                  <c:v>1.3531552155063631</c:v>
                </c:pt>
                <c:pt idx="125">
                  <c:v>1.3947019680653705</c:v>
                </c:pt>
                <c:pt idx="126">
                  <c:v>1.500392404967688</c:v>
                </c:pt>
                <c:pt idx="127">
                  <c:v>1.2312424725348539</c:v>
                </c:pt>
                <c:pt idx="128">
                  <c:v>1.5877781815277769</c:v>
                </c:pt>
                <c:pt idx="129">
                  <c:v>2.2956697069227205</c:v>
                </c:pt>
                <c:pt idx="130">
                  <c:v>2.9309795695190877</c:v>
                </c:pt>
                <c:pt idx="131">
                  <c:v>3.0738861881119752</c:v>
                </c:pt>
                <c:pt idx="132">
                  <c:v>3.3622761296455281</c:v>
                </c:pt>
                <c:pt idx="133">
                  <c:v>3.4919329639249788</c:v>
                </c:pt>
                <c:pt idx="134">
                  <c:v>4.2148302442822745</c:v>
                </c:pt>
                <c:pt idx="135">
                  <c:v>3.9066372045450493</c:v>
                </c:pt>
                <c:pt idx="136">
                  <c:v>4.9668278946474853</c:v>
                </c:pt>
                <c:pt idx="137">
                  <c:v>5.5233643657618181</c:v>
                </c:pt>
                <c:pt idx="138">
                  <c:v>5.6237695162097285</c:v>
                </c:pt>
                <c:pt idx="139">
                  <c:v>5.1219038421412755</c:v>
                </c:pt>
                <c:pt idx="140">
                  <c:v>5.1584504433839218</c:v>
                </c:pt>
                <c:pt idx="141">
                  <c:v>4.4816802777311038</c:v>
                </c:pt>
                <c:pt idx="142">
                  <c:v>2.9450874135058527</c:v>
                </c:pt>
                <c:pt idx="143">
                  <c:v>2.4399077137540397</c:v>
                </c:pt>
                <c:pt idx="144">
                  <c:v>2.1538593099188073</c:v>
                </c:pt>
                <c:pt idx="145">
                  <c:v>1.9015621828712761</c:v>
                </c:pt>
                <c:pt idx="146">
                  <c:v>0.64935039024385577</c:v>
                </c:pt>
                <c:pt idx="147">
                  <c:v>0.71782596832823464</c:v>
                </c:pt>
                <c:pt idx="148">
                  <c:v>-0.22963993932446641</c:v>
                </c:pt>
                <c:pt idx="149">
                  <c:v>-0.84398017662606961</c:v>
                </c:pt>
                <c:pt idx="150">
                  <c:v>-1.4071269523349894</c:v>
                </c:pt>
                <c:pt idx="151">
                  <c:v>-0.54037442438453764</c:v>
                </c:pt>
                <c:pt idx="152">
                  <c:v>-0.84956038762949992</c:v>
                </c:pt>
                <c:pt idx="153">
                  <c:v>-0.6594463600514967</c:v>
                </c:pt>
                <c:pt idx="154">
                  <c:v>0.21371338888152264</c:v>
                </c:pt>
                <c:pt idx="155">
                  <c:v>0.60176724762939671</c:v>
                </c:pt>
                <c:pt idx="156">
                  <c:v>1.0434310428345888</c:v>
                </c:pt>
                <c:pt idx="157">
                  <c:v>1.0627839093420088</c:v>
                </c:pt>
                <c:pt idx="158">
                  <c:v>1.9216271943537861</c:v>
                </c:pt>
                <c:pt idx="159">
                  <c:v>2.0537725928320012</c:v>
                </c:pt>
                <c:pt idx="160">
                  <c:v>2.4932076415148385</c:v>
                </c:pt>
                <c:pt idx="161">
                  <c:v>2.5364770676987267</c:v>
                </c:pt>
                <c:pt idx="162">
                  <c:v>2.62442243266785</c:v>
                </c:pt>
                <c:pt idx="163">
                  <c:v>2.4172272246223891</c:v>
                </c:pt>
                <c:pt idx="164">
                  <c:v>2.9189480663514447</c:v>
                </c:pt>
                <c:pt idx="165">
                  <c:v>3.0076290029869637</c:v>
                </c:pt>
                <c:pt idx="166">
                  <c:v>2.8400078998334521</c:v>
                </c:pt>
                <c:pt idx="167">
                  <c:v>3.0427303207513412</c:v>
                </c:pt>
                <c:pt idx="168">
                  <c:v>3.182061376328571</c:v>
                </c:pt>
                <c:pt idx="169">
                  <c:v>3.2642332750872431</c:v>
                </c:pt>
                <c:pt idx="170">
                  <c:v>3.4474674989451342</c:v>
                </c:pt>
                <c:pt idx="171">
                  <c:v>3.3457897003735804</c:v>
                </c:pt>
                <c:pt idx="172">
                  <c:v>3.2332976648158382</c:v>
                </c:pt>
                <c:pt idx="173">
                  <c:v>3.5296387721247102</c:v>
                </c:pt>
                <c:pt idx="174">
                  <c:v>3.6321744482047613</c:v>
                </c:pt>
                <c:pt idx="175">
                  <c:v>3.4791703797970142</c:v>
                </c:pt>
                <c:pt idx="176">
                  <c:v>3.428446095195592</c:v>
                </c:pt>
                <c:pt idx="177">
                  <c:v>3.4805256141768437</c:v>
                </c:pt>
                <c:pt idx="178">
                  <c:v>3.8017902101566552</c:v>
                </c:pt>
                <c:pt idx="179">
                  <c:v>3.4587363688865116</c:v>
                </c:pt>
                <c:pt idx="180">
                  <c:v>3.5353151886529552</c:v>
                </c:pt>
                <c:pt idx="181">
                  <c:v>3.5862642540912315</c:v>
                </c:pt>
                <c:pt idx="182">
                  <c:v>3.3012064952678228</c:v>
                </c:pt>
                <c:pt idx="183">
                  <c:v>3.1111388439687837</c:v>
                </c:pt>
                <c:pt idx="184">
                  <c:v>2.7797299655368146</c:v>
                </c:pt>
              </c:numCache>
            </c:numRef>
          </c:val>
        </c:ser>
        <c:marker val="1"/>
        <c:axId val="227745792"/>
        <c:axId val="227747328"/>
      </c:lineChart>
      <c:dateAx>
        <c:axId val="227745792"/>
        <c:scaling>
          <c:orientation val="minMax"/>
          <c:max val="41244"/>
          <c:min val="35431"/>
        </c:scaling>
        <c:axPos val="b"/>
        <c:numFmt formatCode="yyyy" sourceLinked="0"/>
        <c:majorTickMark val="none"/>
        <c:tickLblPos val="nextTo"/>
        <c:crossAx val="227747328"/>
        <c:crosses val="autoZero"/>
        <c:auto val="1"/>
        <c:lblOffset val="100"/>
        <c:majorUnit val="12"/>
        <c:minorUnit val="12"/>
      </c:dateAx>
      <c:valAx>
        <c:axId val="227747328"/>
        <c:scaling>
          <c:orientation val="minMax"/>
        </c:scaling>
        <c:axPos val="l"/>
        <c:majorGridlines>
          <c:spPr>
            <a:ln>
              <a:prstDash val="dash"/>
            </a:ln>
          </c:spPr>
        </c:majorGridlines>
        <c:numFmt formatCode="General" sourceLinked="1"/>
        <c:tickLblPos val="nextTo"/>
        <c:crossAx val="227745792"/>
        <c:crosses val="autoZero"/>
        <c:crossBetween val="between"/>
      </c:valAx>
      <c:spPr>
        <a:solidFill>
          <a:srgbClr val="FFFFFF"/>
        </a:solidFill>
      </c:spPr>
    </c:plotArea>
    <c:legend>
      <c:legendPos val="r"/>
      <c:layout>
        <c:manualLayout>
          <c:xMode val="edge"/>
          <c:yMode val="edge"/>
          <c:x val="8.3773856527104507E-2"/>
          <c:y val="0.12344587042097672"/>
          <c:w val="0.52046292509074343"/>
          <c:h val="0.20325561283553334"/>
        </c:manualLayout>
      </c:layout>
      <c:overlay val="1"/>
      <c:spPr>
        <a:noFill/>
        <a:ln>
          <a:noFill/>
        </a:ln>
      </c:spPr>
      <c:txPr>
        <a:bodyPr/>
        <a:lstStyle/>
        <a:p>
          <a:pPr>
            <a:defRPr sz="1000"/>
          </a:pPr>
          <a:endParaRPr lang="nl-BE"/>
        </a:p>
      </c:txPr>
    </c:legend>
    <c:plotVisOnly val="1"/>
  </c:chart>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9.1303999385723367E-2"/>
          <c:y val="3.4187908714800611E-2"/>
          <c:w val="0.89228254593913281"/>
          <c:h val="0.89786956715156352"/>
        </c:manualLayout>
      </c:layout>
      <c:lineChart>
        <c:grouping val="standard"/>
        <c:ser>
          <c:idx val="0"/>
          <c:order val="0"/>
          <c:tx>
            <c:strRef>
              <c:f>'CHARTtoPPT-GRAPH 2 Chart 6'!$B$6</c:f>
              <c:strCache>
                <c:ptCount val="1"/>
                <c:pt idx="0">
                  <c:v>National index</c:v>
                </c:pt>
              </c:strCache>
            </c:strRef>
          </c:tx>
          <c:spPr>
            <a:ln w="38100">
              <a:solidFill>
                <a:prstClr val="black"/>
              </a:solidFill>
              <a:prstDash val="sysDot"/>
            </a:ln>
          </c:spPr>
          <c:marker>
            <c:symbol val="none"/>
          </c:marker>
          <c:cat>
            <c:numRef>
              <c:f>'CHARTtoPPT-GRAPH 2 Chart 6'!$A$7:$A$143</c:f>
              <c:numCache>
                <c:formatCode>mmm/yy</c:formatCode>
                <c:ptCount val="13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numCache>
            </c:numRef>
          </c:cat>
          <c:val>
            <c:numRef>
              <c:f>'CHARTtoPPT-GRAPH 2 Chart 6'!$B$7:$B$143</c:f>
              <c:numCache>
                <c:formatCode>General</c:formatCode>
                <c:ptCount val="137"/>
                <c:pt idx="0">
                  <c:v>0.7086597656195005</c:v>
                </c:pt>
                <c:pt idx="1">
                  <c:v>0.7139050114132528</c:v>
                </c:pt>
                <c:pt idx="2">
                  <c:v>0.71674717856656966</c:v>
                </c:pt>
                <c:pt idx="3">
                  <c:v>0.73489098475108894</c:v>
                </c:pt>
                <c:pt idx="4">
                  <c:v>0.76642350940480874</c:v>
                </c:pt>
                <c:pt idx="5">
                  <c:v>0.78844992177325957</c:v>
                </c:pt>
                <c:pt idx="6">
                  <c:v>0.80013211084305058</c:v>
                </c:pt>
                <c:pt idx="7">
                  <c:v>0.81251408020288829</c:v>
                </c:pt>
                <c:pt idx="8">
                  <c:v>0.81639365638590722</c:v>
                </c:pt>
                <c:pt idx="9">
                  <c:v>0.81895455164000863</c:v>
                </c:pt>
                <c:pt idx="10">
                  <c:v>0.81977163053807811</c:v>
                </c:pt>
                <c:pt idx="11">
                  <c:v>0.81603715045401803</c:v>
                </c:pt>
                <c:pt idx="12">
                  <c:v>0.81458381650461065</c:v>
                </c:pt>
                <c:pt idx="13">
                  <c:v>0.81035858573473563</c:v>
                </c:pt>
                <c:pt idx="14">
                  <c:v>0.81062940303873998</c:v>
                </c:pt>
                <c:pt idx="15">
                  <c:v>0.80566396801959883</c:v>
                </c:pt>
                <c:pt idx="16">
                  <c:v>0.80531538426683957</c:v>
                </c:pt>
                <c:pt idx="17">
                  <c:v>0.81214220843302765</c:v>
                </c:pt>
                <c:pt idx="18">
                  <c:v>0.81083079789562151</c:v>
                </c:pt>
                <c:pt idx="19">
                  <c:v>0.8074670369596415</c:v>
                </c:pt>
                <c:pt idx="20">
                  <c:v>0.79968048969770122</c:v>
                </c:pt>
                <c:pt idx="21">
                  <c:v>0.78936749782510152</c:v>
                </c:pt>
                <c:pt idx="22">
                  <c:v>0.77927601251647827</c:v>
                </c:pt>
                <c:pt idx="23">
                  <c:v>0.76670621945848605</c:v>
                </c:pt>
                <c:pt idx="24">
                  <c:v>0.76054122602320506</c:v>
                </c:pt>
                <c:pt idx="25">
                  <c:v>0.74758837617276841</c:v>
                </c:pt>
                <c:pt idx="26">
                  <c:v>0.74033265225621869</c:v>
                </c:pt>
                <c:pt idx="27">
                  <c:v>0.73457271409316161</c:v>
                </c:pt>
                <c:pt idx="28">
                  <c:v>0.72885120196334263</c:v>
                </c:pt>
                <c:pt idx="29">
                  <c:v>0.70795237775265929</c:v>
                </c:pt>
                <c:pt idx="30">
                  <c:v>0.68347460051941711</c:v>
                </c:pt>
                <c:pt idx="31">
                  <c:v>0.66480721393518083</c:v>
                </c:pt>
                <c:pt idx="32">
                  <c:v>0.65381492190609769</c:v>
                </c:pt>
                <c:pt idx="33">
                  <c:v>0.64834048384069765</c:v>
                </c:pt>
                <c:pt idx="34">
                  <c:v>0.64422983692421421</c:v>
                </c:pt>
                <c:pt idx="35">
                  <c:v>0.64572401404983104</c:v>
                </c:pt>
                <c:pt idx="36">
                  <c:v>0.64802470361112596</c:v>
                </c:pt>
                <c:pt idx="37">
                  <c:v>0.65786114379532767</c:v>
                </c:pt>
                <c:pt idx="38">
                  <c:v>0.67005877119254365</c:v>
                </c:pt>
                <c:pt idx="39">
                  <c:v>0.67019598181743445</c:v>
                </c:pt>
                <c:pt idx="40">
                  <c:v>0.67526170451732415</c:v>
                </c:pt>
                <c:pt idx="41">
                  <c:v>0.66805407676032769</c:v>
                </c:pt>
                <c:pt idx="42">
                  <c:v>0.66092136832705362</c:v>
                </c:pt>
                <c:pt idx="43">
                  <c:v>0.64948316352154367</c:v>
                </c:pt>
                <c:pt idx="44">
                  <c:v>0.61816005270002095</c:v>
                </c:pt>
                <c:pt idx="45">
                  <c:v>0.61427423140068138</c:v>
                </c:pt>
                <c:pt idx="46">
                  <c:v>0.59774893469743084</c:v>
                </c:pt>
                <c:pt idx="47">
                  <c:v>0.59431019446344557</c:v>
                </c:pt>
                <c:pt idx="48">
                  <c:v>0.59488487376566157</c:v>
                </c:pt>
                <c:pt idx="49">
                  <c:v>0.5999708718173945</c:v>
                </c:pt>
                <c:pt idx="50">
                  <c:v>0.6207150674022146</c:v>
                </c:pt>
                <c:pt idx="51">
                  <c:v>0.62014952175630111</c:v>
                </c:pt>
                <c:pt idx="52">
                  <c:v>0.60183812104511891</c:v>
                </c:pt>
                <c:pt idx="53">
                  <c:v>0.59968459712530187</c:v>
                </c:pt>
                <c:pt idx="54">
                  <c:v>0.6153010859328305</c:v>
                </c:pt>
                <c:pt idx="55">
                  <c:v>0.62881462005068911</c:v>
                </c:pt>
                <c:pt idx="56">
                  <c:v>0.65033581426294762</c:v>
                </c:pt>
                <c:pt idx="57">
                  <c:v>0.65217505674887732</c:v>
                </c:pt>
                <c:pt idx="58">
                  <c:v>0.6569533822414787</c:v>
                </c:pt>
                <c:pt idx="59">
                  <c:v>0.66872977336840211</c:v>
                </c:pt>
                <c:pt idx="60">
                  <c:v>0.66209413675952711</c:v>
                </c:pt>
                <c:pt idx="61">
                  <c:v>0.65827148572930061</c:v>
                </c:pt>
                <c:pt idx="62">
                  <c:v>0.65255000251684792</c:v>
                </c:pt>
                <c:pt idx="63">
                  <c:v>0.65196660038923915</c:v>
                </c:pt>
                <c:pt idx="64">
                  <c:v>0.64506974673022954</c:v>
                </c:pt>
                <c:pt idx="65">
                  <c:v>0.62336158233439765</c:v>
                </c:pt>
                <c:pt idx="66">
                  <c:v>0.6163891261616482</c:v>
                </c:pt>
                <c:pt idx="67">
                  <c:v>0.60840753740042963</c:v>
                </c:pt>
                <c:pt idx="68">
                  <c:v>0.60928488503654921</c:v>
                </c:pt>
                <c:pt idx="69">
                  <c:v>0.61184353004030678</c:v>
                </c:pt>
                <c:pt idx="70">
                  <c:v>0.6014288880775136</c:v>
                </c:pt>
                <c:pt idx="71">
                  <c:v>0.59586233120175236</c:v>
                </c:pt>
                <c:pt idx="72">
                  <c:v>0.58517447589207949</c:v>
                </c:pt>
                <c:pt idx="73">
                  <c:v>0.58492881449182765</c:v>
                </c:pt>
                <c:pt idx="74">
                  <c:v>0.58424751743930214</c:v>
                </c:pt>
                <c:pt idx="75">
                  <c:v>0.5793794707676746</c:v>
                </c:pt>
                <c:pt idx="76">
                  <c:v>0.57105410279901403</c:v>
                </c:pt>
                <c:pt idx="77">
                  <c:v>0.57864386029046067</c:v>
                </c:pt>
                <c:pt idx="78">
                  <c:v>0.58155854676014895</c:v>
                </c:pt>
                <c:pt idx="79">
                  <c:v>0.59640296512665147</c:v>
                </c:pt>
                <c:pt idx="80">
                  <c:v>0.60068413618433225</c:v>
                </c:pt>
                <c:pt idx="81">
                  <c:v>0.59707491454567863</c:v>
                </c:pt>
                <c:pt idx="82">
                  <c:v>0.60909505160011412</c:v>
                </c:pt>
                <c:pt idx="83">
                  <c:v>0.62329407217560651</c:v>
                </c:pt>
                <c:pt idx="84">
                  <c:v>0.64728421839558392</c:v>
                </c:pt>
                <c:pt idx="85">
                  <c:v>0.66770915872522962</c:v>
                </c:pt>
                <c:pt idx="86">
                  <c:v>0.7189109472380697</c:v>
                </c:pt>
                <c:pt idx="87">
                  <c:v>0.76568701858875721</c:v>
                </c:pt>
                <c:pt idx="88">
                  <c:v>0.87093289759972881</c:v>
                </c:pt>
                <c:pt idx="89">
                  <c:v>1.0009986801772854</c:v>
                </c:pt>
                <c:pt idx="90">
                  <c:v>1.1183481680144831</c:v>
                </c:pt>
                <c:pt idx="91">
                  <c:v>1.19139146032773</c:v>
                </c:pt>
                <c:pt idx="92">
                  <c:v>1.2580192514841633</c:v>
                </c:pt>
                <c:pt idx="93">
                  <c:v>1.2925062487535444</c:v>
                </c:pt>
                <c:pt idx="94">
                  <c:v>1.2937922680089888</c:v>
                </c:pt>
                <c:pt idx="95">
                  <c:v>1.2921823931882241</c:v>
                </c:pt>
                <c:pt idx="96">
                  <c:v>1.2917973529569438</c:v>
                </c:pt>
                <c:pt idx="97">
                  <c:v>1.2966632736910717</c:v>
                </c:pt>
                <c:pt idx="98">
                  <c:v>1.3301993988194389</c:v>
                </c:pt>
                <c:pt idx="99">
                  <c:v>1.363010763561523</c:v>
                </c:pt>
                <c:pt idx="100">
                  <c:v>1.4293946684006691</c:v>
                </c:pt>
                <c:pt idx="101">
                  <c:v>1.5228424147911241</c:v>
                </c:pt>
                <c:pt idx="102">
                  <c:v>1.6330245061345559</c:v>
                </c:pt>
                <c:pt idx="103">
                  <c:v>1.6909874151119981</c:v>
                </c:pt>
                <c:pt idx="104">
                  <c:v>1.7587151394244469</c:v>
                </c:pt>
                <c:pt idx="105">
                  <c:v>1.8166413723461179</c:v>
                </c:pt>
                <c:pt idx="106">
                  <c:v>1.8439480549576697</c:v>
                </c:pt>
                <c:pt idx="107">
                  <c:v>1.8581061228554783</c:v>
                </c:pt>
                <c:pt idx="108">
                  <c:v>1.8666640167611457</c:v>
                </c:pt>
                <c:pt idx="109">
                  <c:v>1.8746667196962761</c:v>
                </c:pt>
                <c:pt idx="110">
                  <c:v>1.8748063176628318</c:v>
                </c:pt>
                <c:pt idx="111">
                  <c:v>1.8749165708635553</c:v>
                </c:pt>
                <c:pt idx="112">
                  <c:v>1.8751562910700919</c:v>
                </c:pt>
                <c:pt idx="113">
                  <c:v>1.8766243420227771</c:v>
                </c:pt>
                <c:pt idx="114">
                  <c:v>1.8780022310866442</c:v>
                </c:pt>
                <c:pt idx="115">
                  <c:v>1.8780210008854699</c:v>
                </c:pt>
                <c:pt idx="116">
                  <c:v>1.8792658275077461</c:v>
                </c:pt>
                <c:pt idx="117">
                  <c:v>1.8806767102739856</c:v>
                </c:pt>
                <c:pt idx="118">
                  <c:v>1.8823146980897858</c:v>
                </c:pt>
                <c:pt idx="119">
                  <c:v>1.8867928716750166</c:v>
                </c:pt>
                <c:pt idx="120">
                  <c:v>1.8922331129001833</c:v>
                </c:pt>
                <c:pt idx="121">
                  <c:v>1.8997206734595704</c:v>
                </c:pt>
                <c:pt idx="122">
                  <c:v>1.908578255948437</c:v>
                </c:pt>
                <c:pt idx="123">
                  <c:v>1.9151898094624904</c:v>
                </c:pt>
                <c:pt idx="124">
                  <c:v>1.9161241834720499</c:v>
                </c:pt>
                <c:pt idx="125">
                  <c:v>1.9204075690796565</c:v>
                </c:pt>
                <c:pt idx="126">
                  <c:v>1.9254557124450964</c:v>
                </c:pt>
                <c:pt idx="127">
                  <c:v>1.9238329409719441</c:v>
                </c:pt>
                <c:pt idx="128">
                  <c:v>1.9252504649284159</c:v>
                </c:pt>
                <c:pt idx="129">
                  <c:v>1.9311292658897599</c:v>
                </c:pt>
                <c:pt idx="130">
                  <c:v>1.9398162209427241</c:v>
                </c:pt>
                <c:pt idx="131">
                  <c:v>1.9430726064492507</c:v>
                </c:pt>
                <c:pt idx="132">
                  <c:v>1.9451556433945361</c:v>
                </c:pt>
                <c:pt idx="133">
                  <c:v>1.9454215429077428</c:v>
                </c:pt>
                <c:pt idx="134">
                  <c:v>1.9304516756643937</c:v>
                </c:pt>
                <c:pt idx="135">
                  <c:v>1.9181446199010201</c:v>
                </c:pt>
                <c:pt idx="136">
                  <c:v>1.876965433859431</c:v>
                </c:pt>
              </c:numCache>
            </c:numRef>
          </c:val>
        </c:ser>
        <c:ser>
          <c:idx val="1"/>
          <c:order val="1"/>
          <c:tx>
            <c:strRef>
              <c:f>'CHARTtoPPT-GRAPH 2 Chart 6'!$C$6</c:f>
              <c:strCache>
                <c:ptCount val="1"/>
                <c:pt idx="0">
                  <c:v>Gezondheidsindex</c:v>
                </c:pt>
              </c:strCache>
            </c:strRef>
          </c:tx>
          <c:spPr>
            <a:ln>
              <a:solidFill>
                <a:srgbClr val="C00000"/>
              </a:solidFill>
            </a:ln>
          </c:spPr>
          <c:marker>
            <c:symbol val="none"/>
          </c:marker>
          <c:cat>
            <c:numRef>
              <c:f>'CHARTtoPPT-GRAPH 2 Chart 6'!$A$7:$A$143</c:f>
              <c:numCache>
                <c:formatCode>mmm/yy</c:formatCode>
                <c:ptCount val="13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numCache>
            </c:numRef>
          </c:cat>
          <c:val>
            <c:numRef>
              <c:f>'CHARTtoPPT-GRAPH 2 Chart 6'!$C$7:$C$143</c:f>
              <c:numCache>
                <c:formatCode>General</c:formatCode>
                <c:ptCount val="137"/>
                <c:pt idx="0">
                  <c:v>0.48909104866825509</c:v>
                </c:pt>
                <c:pt idx="1">
                  <c:v>0.50312906915795086</c:v>
                </c:pt>
                <c:pt idx="2">
                  <c:v>0.51239950085743458</c:v>
                </c:pt>
                <c:pt idx="3">
                  <c:v>0.54221001507295519</c:v>
                </c:pt>
                <c:pt idx="4">
                  <c:v>0.59140441493677798</c:v>
                </c:pt>
                <c:pt idx="5">
                  <c:v>0.64212956435154533</c:v>
                </c:pt>
                <c:pt idx="6">
                  <c:v>0.67898561542464653</c:v>
                </c:pt>
                <c:pt idx="7">
                  <c:v>0.71267013866305284</c:v>
                </c:pt>
                <c:pt idx="8">
                  <c:v>0.73296153689927834</c:v>
                </c:pt>
                <c:pt idx="9">
                  <c:v>0.75714447720353939</c:v>
                </c:pt>
                <c:pt idx="10">
                  <c:v>0.7741633951600061</c:v>
                </c:pt>
                <c:pt idx="11">
                  <c:v>0.78234202079974557</c:v>
                </c:pt>
                <c:pt idx="12">
                  <c:v>0.8013760606439595</c:v>
                </c:pt>
                <c:pt idx="13">
                  <c:v>0.81664591736630576</c:v>
                </c:pt>
                <c:pt idx="14">
                  <c:v>0.83133068000625343</c:v>
                </c:pt>
                <c:pt idx="15">
                  <c:v>0.83029434497634258</c:v>
                </c:pt>
                <c:pt idx="16">
                  <c:v>0.82945500201429201</c:v>
                </c:pt>
                <c:pt idx="17">
                  <c:v>0.83312293270823279</c:v>
                </c:pt>
                <c:pt idx="18">
                  <c:v>0.83316562778771652</c:v>
                </c:pt>
                <c:pt idx="19">
                  <c:v>0.83546249848398679</c:v>
                </c:pt>
                <c:pt idx="20">
                  <c:v>0.83393366742237462</c:v>
                </c:pt>
                <c:pt idx="21">
                  <c:v>0.83427260699981065</c:v>
                </c:pt>
                <c:pt idx="22">
                  <c:v>0.83570457589390001</c:v>
                </c:pt>
                <c:pt idx="23">
                  <c:v>0.83467369798759328</c:v>
                </c:pt>
                <c:pt idx="24">
                  <c:v>0.84059518145751133</c:v>
                </c:pt>
                <c:pt idx="25">
                  <c:v>0.83876609199150021</c:v>
                </c:pt>
                <c:pt idx="26">
                  <c:v>0.83865901775675677</c:v>
                </c:pt>
                <c:pt idx="27">
                  <c:v>0.83352179635145662</c:v>
                </c:pt>
                <c:pt idx="28">
                  <c:v>0.82459758898605395</c:v>
                </c:pt>
                <c:pt idx="29">
                  <c:v>0.80624607771680035</c:v>
                </c:pt>
                <c:pt idx="30">
                  <c:v>0.78016922540983025</c:v>
                </c:pt>
                <c:pt idx="31">
                  <c:v>0.7568449361361651</c:v>
                </c:pt>
                <c:pt idx="32">
                  <c:v>0.73976890322661781</c:v>
                </c:pt>
                <c:pt idx="33">
                  <c:v>0.7263225713620175</c:v>
                </c:pt>
                <c:pt idx="34">
                  <c:v>0.71621139762678965</c:v>
                </c:pt>
                <c:pt idx="35">
                  <c:v>0.711066918332102</c:v>
                </c:pt>
                <c:pt idx="36">
                  <c:v>0.70426084038798609</c:v>
                </c:pt>
                <c:pt idx="37">
                  <c:v>0.70210047555541821</c:v>
                </c:pt>
                <c:pt idx="38">
                  <c:v>0.70890741723062489</c:v>
                </c:pt>
                <c:pt idx="39">
                  <c:v>0.70735869024110265</c:v>
                </c:pt>
                <c:pt idx="40">
                  <c:v>0.70280094826651274</c:v>
                </c:pt>
                <c:pt idx="41">
                  <c:v>0.70443755234421213</c:v>
                </c:pt>
                <c:pt idx="42">
                  <c:v>0.70523688198782641</c:v>
                </c:pt>
                <c:pt idx="43">
                  <c:v>0.70497573501153343</c:v>
                </c:pt>
                <c:pt idx="44">
                  <c:v>0.7031074562626618</c:v>
                </c:pt>
                <c:pt idx="45">
                  <c:v>0.70137558357918128</c:v>
                </c:pt>
                <c:pt idx="46">
                  <c:v>0.69584060614157806</c:v>
                </c:pt>
                <c:pt idx="47">
                  <c:v>0.69421981867852933</c:v>
                </c:pt>
                <c:pt idx="48">
                  <c:v>0.69382303158286762</c:v>
                </c:pt>
                <c:pt idx="49">
                  <c:v>0.69280367075045668</c:v>
                </c:pt>
                <c:pt idx="50">
                  <c:v>0.69698551541736931</c:v>
                </c:pt>
                <c:pt idx="51">
                  <c:v>0.68701822987601957</c:v>
                </c:pt>
                <c:pt idx="52">
                  <c:v>0.66495132928815714</c:v>
                </c:pt>
                <c:pt idx="53">
                  <c:v>0.63841291169575209</c:v>
                </c:pt>
                <c:pt idx="54">
                  <c:v>0.61938604795592656</c:v>
                </c:pt>
                <c:pt idx="55">
                  <c:v>0.59779084524806514</c:v>
                </c:pt>
                <c:pt idx="56">
                  <c:v>0.58408464274546756</c:v>
                </c:pt>
                <c:pt idx="57">
                  <c:v>0.55724996935468263</c:v>
                </c:pt>
                <c:pt idx="58">
                  <c:v>0.53825110324674197</c:v>
                </c:pt>
                <c:pt idx="59">
                  <c:v>0.52847115323769034</c:v>
                </c:pt>
                <c:pt idx="60">
                  <c:v>0.48283682679996875</c:v>
                </c:pt>
                <c:pt idx="61">
                  <c:v>0.44388948903792275</c:v>
                </c:pt>
                <c:pt idx="62">
                  <c:v>0.40632017271675891</c:v>
                </c:pt>
                <c:pt idx="63">
                  <c:v>0.40334672788956838</c:v>
                </c:pt>
                <c:pt idx="64">
                  <c:v>0.40416476576350635</c:v>
                </c:pt>
                <c:pt idx="65">
                  <c:v>0.39746319227716992</c:v>
                </c:pt>
                <c:pt idx="66">
                  <c:v>0.39567197299695595</c:v>
                </c:pt>
                <c:pt idx="67">
                  <c:v>0.39106382323448552</c:v>
                </c:pt>
                <c:pt idx="68">
                  <c:v>0.38767912473594868</c:v>
                </c:pt>
                <c:pt idx="69">
                  <c:v>0.37862830204556025</c:v>
                </c:pt>
                <c:pt idx="70">
                  <c:v>0.36119012365519654</c:v>
                </c:pt>
                <c:pt idx="71">
                  <c:v>0.35295526469868232</c:v>
                </c:pt>
                <c:pt idx="72">
                  <c:v>0.33279808422446627</c:v>
                </c:pt>
                <c:pt idx="73">
                  <c:v>0.32940784425211639</c:v>
                </c:pt>
                <c:pt idx="74">
                  <c:v>0.32362021773959487</c:v>
                </c:pt>
                <c:pt idx="75">
                  <c:v>0.32015967054770988</c:v>
                </c:pt>
                <c:pt idx="76">
                  <c:v>0.31077077594325209</c:v>
                </c:pt>
                <c:pt idx="77">
                  <c:v>0.31835161840519904</c:v>
                </c:pt>
                <c:pt idx="78">
                  <c:v>0.32004426540558401</c:v>
                </c:pt>
                <c:pt idx="79">
                  <c:v>0.32975074518897063</c:v>
                </c:pt>
                <c:pt idx="80">
                  <c:v>0.33756680917266435</c:v>
                </c:pt>
                <c:pt idx="81">
                  <c:v>0.33579985517588812</c:v>
                </c:pt>
                <c:pt idx="82">
                  <c:v>0.34182536906573185</c:v>
                </c:pt>
                <c:pt idx="83">
                  <c:v>0.3603149279546245</c:v>
                </c:pt>
                <c:pt idx="84">
                  <c:v>0.38380622354277005</c:v>
                </c:pt>
                <c:pt idx="85">
                  <c:v>0.41373976646112115</c:v>
                </c:pt>
                <c:pt idx="86">
                  <c:v>0.48860544040439563</c:v>
                </c:pt>
                <c:pt idx="87">
                  <c:v>0.546900639725731</c:v>
                </c:pt>
                <c:pt idx="88">
                  <c:v>0.66369351183006264</c:v>
                </c:pt>
                <c:pt idx="89">
                  <c:v>0.79052295709718012</c:v>
                </c:pt>
                <c:pt idx="90">
                  <c:v>0.90561339633786853</c:v>
                </c:pt>
                <c:pt idx="91">
                  <c:v>0.98357242712744986</c:v>
                </c:pt>
                <c:pt idx="92">
                  <c:v>1.0597340996651465</c:v>
                </c:pt>
                <c:pt idx="93">
                  <c:v>1.1166357168326426</c:v>
                </c:pt>
                <c:pt idx="94">
                  <c:v>1.1342137446357505</c:v>
                </c:pt>
                <c:pt idx="95">
                  <c:v>1.1399341280155262</c:v>
                </c:pt>
                <c:pt idx="96">
                  <c:v>1.141646508760082</c:v>
                </c:pt>
                <c:pt idx="97">
                  <c:v>1.1398240191678437</c:v>
                </c:pt>
                <c:pt idx="98">
                  <c:v>1.147700082957176</c:v>
                </c:pt>
                <c:pt idx="99">
                  <c:v>1.1548488288768919</c:v>
                </c:pt>
                <c:pt idx="100">
                  <c:v>1.18287713810874</c:v>
                </c:pt>
                <c:pt idx="101">
                  <c:v>1.2399530252180633</c:v>
                </c:pt>
                <c:pt idx="102">
                  <c:v>1.3174343763028458</c:v>
                </c:pt>
                <c:pt idx="103">
                  <c:v>1.367868921927534</c:v>
                </c:pt>
                <c:pt idx="104">
                  <c:v>1.4313067390098311</c:v>
                </c:pt>
                <c:pt idx="105">
                  <c:v>1.4868328430099698</c:v>
                </c:pt>
                <c:pt idx="106">
                  <c:v>1.529877035360508</c:v>
                </c:pt>
                <c:pt idx="107">
                  <c:v>1.5681619999746577</c:v>
                </c:pt>
                <c:pt idx="108">
                  <c:v>1.599200459583155</c:v>
                </c:pt>
                <c:pt idx="109">
                  <c:v>1.6227304541307261</c:v>
                </c:pt>
                <c:pt idx="110">
                  <c:v>1.6271364952179055</c:v>
                </c:pt>
                <c:pt idx="111">
                  <c:v>1.6323892742642081</c:v>
                </c:pt>
                <c:pt idx="112">
                  <c:v>1.6332987643130261</c:v>
                </c:pt>
                <c:pt idx="113">
                  <c:v>1.6326830553952247</c:v>
                </c:pt>
                <c:pt idx="114">
                  <c:v>1.6316793413598978</c:v>
                </c:pt>
                <c:pt idx="115">
                  <c:v>1.6310301069523667</c:v>
                </c:pt>
                <c:pt idx="116">
                  <c:v>1.6325814276599175</c:v>
                </c:pt>
                <c:pt idx="117">
                  <c:v>1.6342571976616793</c:v>
                </c:pt>
                <c:pt idx="118">
                  <c:v>1.6355555702831206</c:v>
                </c:pt>
                <c:pt idx="119">
                  <c:v>1.6371644061410995</c:v>
                </c:pt>
                <c:pt idx="120">
                  <c:v>1.6398064074366752</c:v>
                </c:pt>
                <c:pt idx="121">
                  <c:v>1.6431634084462523</c:v>
                </c:pt>
                <c:pt idx="122">
                  <c:v>1.647328627696854</c:v>
                </c:pt>
                <c:pt idx="123">
                  <c:v>1.6506479327621422</c:v>
                </c:pt>
                <c:pt idx="124">
                  <c:v>1.6498623900910279</c:v>
                </c:pt>
                <c:pt idx="125">
                  <c:v>1.6523033743636881</c:v>
                </c:pt>
                <c:pt idx="126">
                  <c:v>1.6555600192464235</c:v>
                </c:pt>
                <c:pt idx="127">
                  <c:v>1.653627956081146</c:v>
                </c:pt>
                <c:pt idx="128">
                  <c:v>1.65034026104519</c:v>
                </c:pt>
                <c:pt idx="129">
                  <c:v>1.6519362980929606</c:v>
                </c:pt>
                <c:pt idx="130">
                  <c:v>1.6585103543277504</c:v>
                </c:pt>
                <c:pt idx="131">
                  <c:v>1.6627512721049278</c:v>
                </c:pt>
                <c:pt idx="132">
                  <c:v>1.6679731498013277</c:v>
                </c:pt>
                <c:pt idx="133">
                  <c:v>1.6714813281716561</c:v>
                </c:pt>
                <c:pt idx="134">
                  <c:v>1.6608373380172863</c:v>
                </c:pt>
                <c:pt idx="135">
                  <c:v>1.6517256389304578</c:v>
                </c:pt>
                <c:pt idx="136">
                  <c:v>1.6197799130511166</c:v>
                </c:pt>
              </c:numCache>
            </c:numRef>
          </c:val>
        </c:ser>
        <c:ser>
          <c:idx val="2"/>
          <c:order val="2"/>
          <c:tx>
            <c:strRef>
              <c:f>'CHARTtoPPT-GRAPH 2 Chart 6'!$D$6</c:f>
              <c:strCache>
                <c:ptCount val="1"/>
                <c:pt idx="0">
                  <c:v>Gezondheidsindex zonder stookolie¹</c:v>
                </c:pt>
              </c:strCache>
            </c:strRef>
          </c:tx>
          <c:spPr>
            <a:ln>
              <a:solidFill>
                <a:srgbClr val="92D050"/>
              </a:solidFill>
            </a:ln>
          </c:spPr>
          <c:marker>
            <c:symbol val="none"/>
          </c:marker>
          <c:cat>
            <c:numRef>
              <c:f>'CHARTtoPPT-GRAPH 2 Chart 6'!$A$7:$A$143</c:f>
              <c:numCache>
                <c:formatCode>mmm/yy</c:formatCode>
                <c:ptCount val="13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numCache>
            </c:numRef>
          </c:cat>
          <c:val>
            <c:numRef>
              <c:f>'CHARTtoPPT-GRAPH 2 Chart 6'!$D$7:$D$143</c:f>
              <c:numCache>
                <c:formatCode>General</c:formatCode>
                <c:ptCount val="137"/>
                <c:pt idx="0">
                  <c:v>0.41717415142648606</c:v>
                </c:pt>
                <c:pt idx="1">
                  <c:v>0.43434616665907466</c:v>
                </c:pt>
                <c:pt idx="2">
                  <c:v>0.45156797491167838</c:v>
                </c:pt>
                <c:pt idx="3">
                  <c:v>0.48694850679877938</c:v>
                </c:pt>
                <c:pt idx="4">
                  <c:v>0.54560033447474765</c:v>
                </c:pt>
                <c:pt idx="5">
                  <c:v>0.60076450217553756</c:v>
                </c:pt>
                <c:pt idx="6">
                  <c:v>0.6457454687236015</c:v>
                </c:pt>
                <c:pt idx="7">
                  <c:v>0.69234053919280669</c:v>
                </c:pt>
                <c:pt idx="8">
                  <c:v>0.73367736371197767</c:v>
                </c:pt>
                <c:pt idx="9">
                  <c:v>0.7842963183992</c:v>
                </c:pt>
                <c:pt idx="10">
                  <c:v>0.82432316235331415</c:v>
                </c:pt>
                <c:pt idx="11">
                  <c:v>0.85009699688355955</c:v>
                </c:pt>
                <c:pt idx="12">
                  <c:v>0.88494524880043568</c:v>
                </c:pt>
                <c:pt idx="13">
                  <c:v>0.91178986512792859</c:v>
                </c:pt>
                <c:pt idx="14">
                  <c:v>0.93221566589689997</c:v>
                </c:pt>
                <c:pt idx="15">
                  <c:v>0.93322577594676626</c:v>
                </c:pt>
                <c:pt idx="16">
                  <c:v>0.93314344759812906</c:v>
                </c:pt>
                <c:pt idx="17">
                  <c:v>0.93415958017849265</c:v>
                </c:pt>
                <c:pt idx="18">
                  <c:v>0.93391215057119625</c:v>
                </c:pt>
                <c:pt idx="19">
                  <c:v>0.93537974974689453</c:v>
                </c:pt>
                <c:pt idx="20">
                  <c:v>0.93505483442559989</c:v>
                </c:pt>
                <c:pt idx="21">
                  <c:v>0.93862548562808934</c:v>
                </c:pt>
                <c:pt idx="22">
                  <c:v>0.94362837575816361</c:v>
                </c:pt>
                <c:pt idx="23">
                  <c:v>0.94763972416554265</c:v>
                </c:pt>
                <c:pt idx="24">
                  <c:v>0.95829560242546274</c:v>
                </c:pt>
                <c:pt idx="25">
                  <c:v>0.96218059574356929</c:v>
                </c:pt>
                <c:pt idx="26">
                  <c:v>0.96613831305316478</c:v>
                </c:pt>
                <c:pt idx="27">
                  <c:v>0.96268392811306802</c:v>
                </c:pt>
                <c:pt idx="28">
                  <c:v>0.95489021876471691</c:v>
                </c:pt>
                <c:pt idx="29">
                  <c:v>0.94084984775394465</c:v>
                </c:pt>
                <c:pt idx="30">
                  <c:v>0.9173349327514746</c:v>
                </c:pt>
                <c:pt idx="31">
                  <c:v>0.89465907496508978</c:v>
                </c:pt>
                <c:pt idx="32">
                  <c:v>0.87543530429047689</c:v>
                </c:pt>
                <c:pt idx="33">
                  <c:v>0.85894693625090235</c:v>
                </c:pt>
                <c:pt idx="34">
                  <c:v>0.84492183152461253</c:v>
                </c:pt>
                <c:pt idx="35">
                  <c:v>0.83208401523752862</c:v>
                </c:pt>
                <c:pt idx="36">
                  <c:v>0.81624263550412002</c:v>
                </c:pt>
                <c:pt idx="37">
                  <c:v>0.79928321405166158</c:v>
                </c:pt>
                <c:pt idx="38">
                  <c:v>0.79066887884046066</c:v>
                </c:pt>
                <c:pt idx="39">
                  <c:v>0.78430655969102658</c:v>
                </c:pt>
                <c:pt idx="40">
                  <c:v>0.77322405714651465</c:v>
                </c:pt>
                <c:pt idx="41">
                  <c:v>0.77248274550886953</c:v>
                </c:pt>
                <c:pt idx="42">
                  <c:v>0.7737023113238839</c:v>
                </c:pt>
                <c:pt idx="43">
                  <c:v>0.77859708575766406</c:v>
                </c:pt>
                <c:pt idx="44">
                  <c:v>0.78786720730059068</c:v>
                </c:pt>
                <c:pt idx="45">
                  <c:v>0.7886566519808389</c:v>
                </c:pt>
                <c:pt idx="46">
                  <c:v>0.79083255120433726</c:v>
                </c:pt>
                <c:pt idx="47">
                  <c:v>0.79358402147294971</c:v>
                </c:pt>
                <c:pt idx="48">
                  <c:v>0.7949876454795789</c:v>
                </c:pt>
                <c:pt idx="49">
                  <c:v>0.79511417023402708</c:v>
                </c:pt>
                <c:pt idx="50">
                  <c:v>0.79410319035406118</c:v>
                </c:pt>
                <c:pt idx="51">
                  <c:v>0.78756485989773339</c:v>
                </c:pt>
                <c:pt idx="52">
                  <c:v>0.76841866955369564</c:v>
                </c:pt>
                <c:pt idx="53">
                  <c:v>0.74545443448505211</c:v>
                </c:pt>
                <c:pt idx="54">
                  <c:v>0.72274291494374365</c:v>
                </c:pt>
                <c:pt idx="55">
                  <c:v>0.693354973807637</c:v>
                </c:pt>
                <c:pt idx="56">
                  <c:v>0.66235526972845393</c:v>
                </c:pt>
                <c:pt idx="57">
                  <c:v>0.61269763030020497</c:v>
                </c:pt>
                <c:pt idx="58">
                  <c:v>0.56486059619258822</c:v>
                </c:pt>
                <c:pt idx="59">
                  <c:v>0.52672482135584764</c:v>
                </c:pt>
                <c:pt idx="60">
                  <c:v>0.45265163710095918</c:v>
                </c:pt>
                <c:pt idx="61">
                  <c:v>0.37900754065397346</c:v>
                </c:pt>
                <c:pt idx="62">
                  <c:v>0.31215675889693417</c:v>
                </c:pt>
                <c:pt idx="63">
                  <c:v>0.29988499438265925</c:v>
                </c:pt>
                <c:pt idx="64">
                  <c:v>0.29521962057451062</c:v>
                </c:pt>
                <c:pt idx="65">
                  <c:v>0.29518319964967843</c:v>
                </c:pt>
                <c:pt idx="66">
                  <c:v>0.29521946984449088</c:v>
                </c:pt>
                <c:pt idx="67">
                  <c:v>0.29495232965703838</c:v>
                </c:pt>
                <c:pt idx="68">
                  <c:v>0.29964745604782972</c:v>
                </c:pt>
                <c:pt idx="69">
                  <c:v>0.29615715076947396</c:v>
                </c:pt>
                <c:pt idx="70">
                  <c:v>0.2841155333008149</c:v>
                </c:pt>
                <c:pt idx="71">
                  <c:v>0.27718780815128152</c:v>
                </c:pt>
                <c:pt idx="72">
                  <c:v>0.26505830977238737</c:v>
                </c:pt>
                <c:pt idx="73">
                  <c:v>0.26893451048652528</c:v>
                </c:pt>
                <c:pt idx="74">
                  <c:v>0.26433136102374682</c:v>
                </c:pt>
                <c:pt idx="75">
                  <c:v>0.27085320504765703</c:v>
                </c:pt>
                <c:pt idx="76">
                  <c:v>0.26329064884229114</c:v>
                </c:pt>
                <c:pt idx="77">
                  <c:v>0.26589773131293931</c:v>
                </c:pt>
                <c:pt idx="78">
                  <c:v>0.26574856553313625</c:v>
                </c:pt>
                <c:pt idx="79">
                  <c:v>0.26909936010914298</c:v>
                </c:pt>
                <c:pt idx="80">
                  <c:v>0.27580700707229011</c:v>
                </c:pt>
                <c:pt idx="81">
                  <c:v>0.27586587737178914</c:v>
                </c:pt>
                <c:pt idx="82">
                  <c:v>0.2774926685082213</c:v>
                </c:pt>
                <c:pt idx="83">
                  <c:v>0.29219026417129218</c:v>
                </c:pt>
                <c:pt idx="84">
                  <c:v>0.3052189504871573</c:v>
                </c:pt>
                <c:pt idx="85">
                  <c:v>0.33344188431864963</c:v>
                </c:pt>
                <c:pt idx="86">
                  <c:v>0.40104563922402131</c:v>
                </c:pt>
                <c:pt idx="87">
                  <c:v>0.44854885534304506</c:v>
                </c:pt>
                <c:pt idx="88">
                  <c:v>0.53305312053245157</c:v>
                </c:pt>
                <c:pt idx="89">
                  <c:v>0.62981950450794033</c:v>
                </c:pt>
                <c:pt idx="90">
                  <c:v>0.72180557769547904</c:v>
                </c:pt>
                <c:pt idx="91">
                  <c:v>0.7956675949401163</c:v>
                </c:pt>
                <c:pt idx="92">
                  <c:v>0.87457780824981801</c:v>
                </c:pt>
                <c:pt idx="93">
                  <c:v>0.94381912903775156</c:v>
                </c:pt>
                <c:pt idx="94">
                  <c:v>0.9812328707633714</c:v>
                </c:pt>
                <c:pt idx="95">
                  <c:v>1.0108454316079407</c:v>
                </c:pt>
                <c:pt idx="96">
                  <c:v>1.0346097226273858</c:v>
                </c:pt>
                <c:pt idx="97">
                  <c:v>1.0440793547348219</c:v>
                </c:pt>
                <c:pt idx="98">
                  <c:v>1.0439259753943058</c:v>
                </c:pt>
                <c:pt idx="99">
                  <c:v>1.0392996158892629</c:v>
                </c:pt>
                <c:pt idx="100">
                  <c:v>1.0403130730386261</c:v>
                </c:pt>
                <c:pt idx="101">
                  <c:v>1.0573670716214747</c:v>
                </c:pt>
                <c:pt idx="102">
                  <c:v>1.0895429037029691</c:v>
                </c:pt>
                <c:pt idx="103">
                  <c:v>1.1180482549942627</c:v>
                </c:pt>
                <c:pt idx="104">
                  <c:v>1.1578636362161068</c:v>
                </c:pt>
                <c:pt idx="105">
                  <c:v>1.2013073055048775</c:v>
                </c:pt>
                <c:pt idx="106">
                  <c:v>1.2453090892447019</c:v>
                </c:pt>
                <c:pt idx="107">
                  <c:v>1.2961484825732921</c:v>
                </c:pt>
                <c:pt idx="108">
                  <c:v>1.3406916153665438</c:v>
                </c:pt>
                <c:pt idx="109">
                  <c:v>1.3747528143546701</c:v>
                </c:pt>
                <c:pt idx="110">
                  <c:v>1.3857136302951578</c:v>
                </c:pt>
                <c:pt idx="111">
                  <c:v>1.3984910899285261</c:v>
                </c:pt>
                <c:pt idx="112">
                  <c:v>1.402257344383524</c:v>
                </c:pt>
                <c:pt idx="113">
                  <c:v>1.4004944036603499</c:v>
                </c:pt>
                <c:pt idx="114">
                  <c:v>1.3980958974020694</c:v>
                </c:pt>
                <c:pt idx="115">
                  <c:v>1.3966792083512809</c:v>
                </c:pt>
                <c:pt idx="116">
                  <c:v>1.3969480276468695</c:v>
                </c:pt>
                <c:pt idx="117">
                  <c:v>1.3970671303276381</c:v>
                </c:pt>
                <c:pt idx="118">
                  <c:v>1.3970388613599427</c:v>
                </c:pt>
                <c:pt idx="119">
                  <c:v>1.3968096928762215</c:v>
                </c:pt>
                <c:pt idx="120">
                  <c:v>1.3972031070455819</c:v>
                </c:pt>
                <c:pt idx="121">
                  <c:v>1.3974385150353852</c:v>
                </c:pt>
                <c:pt idx="122">
                  <c:v>1.398349177047691</c:v>
                </c:pt>
                <c:pt idx="123">
                  <c:v>1.3992167781962321</c:v>
                </c:pt>
                <c:pt idx="124">
                  <c:v>1.3987603067810361</c:v>
                </c:pt>
                <c:pt idx="125">
                  <c:v>1.400224408019165</c:v>
                </c:pt>
                <c:pt idx="126">
                  <c:v>1.4019541944743359</c:v>
                </c:pt>
                <c:pt idx="127">
                  <c:v>1.400026752180104</c:v>
                </c:pt>
                <c:pt idx="128">
                  <c:v>1.3942218849302621</c:v>
                </c:pt>
                <c:pt idx="129">
                  <c:v>1.3930504418037728</c:v>
                </c:pt>
                <c:pt idx="130">
                  <c:v>1.395103914025926</c:v>
                </c:pt>
                <c:pt idx="131">
                  <c:v>1.3981456734357403</c:v>
                </c:pt>
                <c:pt idx="132">
                  <c:v>1.4024273392479756</c:v>
                </c:pt>
                <c:pt idx="133">
                  <c:v>1.406741641877743</c:v>
                </c:pt>
                <c:pt idx="134">
                  <c:v>1.4023297713425078</c:v>
                </c:pt>
                <c:pt idx="135">
                  <c:v>1.3989456713018611</c:v>
                </c:pt>
                <c:pt idx="136">
                  <c:v>1.3823497809175773</c:v>
                </c:pt>
              </c:numCache>
            </c:numRef>
          </c:val>
        </c:ser>
        <c:ser>
          <c:idx val="3"/>
          <c:order val="3"/>
          <c:tx>
            <c:strRef>
              <c:f>'CHARTtoPPT-GRAPH 2 Chart 6'!$E$6</c:f>
              <c:strCache>
                <c:ptCount val="1"/>
                <c:pt idx="0">
                  <c:v>Gezondheidsindex zonder stookolie en gas¹</c:v>
                </c:pt>
              </c:strCache>
            </c:strRef>
          </c:tx>
          <c:spPr>
            <a:ln>
              <a:solidFill>
                <a:srgbClr val="7030A0"/>
              </a:solidFill>
            </a:ln>
          </c:spPr>
          <c:marker>
            <c:symbol val="none"/>
          </c:marker>
          <c:cat>
            <c:numRef>
              <c:f>'CHARTtoPPT-GRAPH 2 Chart 6'!$A$7:$A$143</c:f>
              <c:numCache>
                <c:formatCode>mmm/yy</c:formatCode>
                <c:ptCount val="13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numCache>
            </c:numRef>
          </c:cat>
          <c:val>
            <c:numRef>
              <c:f>'CHARTtoPPT-GRAPH 2 Chart 6'!$E$7:$E$143</c:f>
              <c:numCache>
                <c:formatCode>General</c:formatCode>
                <c:ptCount val="137"/>
                <c:pt idx="0">
                  <c:v>0.37795569247468597</c:v>
                </c:pt>
                <c:pt idx="1">
                  <c:v>0.38906422998989559</c:v>
                </c:pt>
                <c:pt idx="2">
                  <c:v>0.39929767108341535</c:v>
                </c:pt>
                <c:pt idx="3">
                  <c:v>0.42778842775799647</c:v>
                </c:pt>
                <c:pt idx="4">
                  <c:v>0.48073607239034388</c:v>
                </c:pt>
                <c:pt idx="5">
                  <c:v>0.53113187746104662</c:v>
                </c:pt>
                <c:pt idx="6">
                  <c:v>0.57142369446502062</c:v>
                </c:pt>
                <c:pt idx="7">
                  <c:v>0.61472124881903534</c:v>
                </c:pt>
                <c:pt idx="8">
                  <c:v>0.65368335098366781</c:v>
                </c:pt>
                <c:pt idx="9">
                  <c:v>0.7038544847786331</c:v>
                </c:pt>
                <c:pt idx="10">
                  <c:v>0.74496005867145065</c:v>
                </c:pt>
                <c:pt idx="11">
                  <c:v>0.77303517014626422</c:v>
                </c:pt>
                <c:pt idx="12">
                  <c:v>0.81434563705425755</c:v>
                </c:pt>
                <c:pt idx="13">
                  <c:v>0.84796092581256133</c:v>
                </c:pt>
                <c:pt idx="14">
                  <c:v>0.87515583536218966</c:v>
                </c:pt>
                <c:pt idx="15">
                  <c:v>0.87800748314158694</c:v>
                </c:pt>
                <c:pt idx="16">
                  <c:v>0.87868984926395965</c:v>
                </c:pt>
                <c:pt idx="17">
                  <c:v>0.87887647381868705</c:v>
                </c:pt>
                <c:pt idx="18">
                  <c:v>0.87836335691166856</c:v>
                </c:pt>
                <c:pt idx="19">
                  <c:v>0.87890466019750046</c:v>
                </c:pt>
                <c:pt idx="20">
                  <c:v>0.87792625277303038</c:v>
                </c:pt>
                <c:pt idx="21">
                  <c:v>0.87995335520285445</c:v>
                </c:pt>
                <c:pt idx="22">
                  <c:v>0.88334362917484399</c:v>
                </c:pt>
                <c:pt idx="23">
                  <c:v>0.88621530911720758</c:v>
                </c:pt>
                <c:pt idx="24">
                  <c:v>0.89600225961736357</c:v>
                </c:pt>
                <c:pt idx="25">
                  <c:v>0.89968964853598365</c:v>
                </c:pt>
                <c:pt idx="26">
                  <c:v>0.90374529721810126</c:v>
                </c:pt>
                <c:pt idx="27">
                  <c:v>0.90123921023616593</c:v>
                </c:pt>
                <c:pt idx="28">
                  <c:v>0.89477431241382899</c:v>
                </c:pt>
                <c:pt idx="29">
                  <c:v>0.88251153014683548</c:v>
                </c:pt>
                <c:pt idx="30">
                  <c:v>0.86073054605167965</c:v>
                </c:pt>
                <c:pt idx="31">
                  <c:v>0.83993327187583999</c:v>
                </c:pt>
                <c:pt idx="32">
                  <c:v>0.82273895715689338</c:v>
                </c:pt>
                <c:pt idx="33">
                  <c:v>0.8080208450552665</c:v>
                </c:pt>
                <c:pt idx="34">
                  <c:v>0.79553544973862356</c:v>
                </c:pt>
                <c:pt idx="35">
                  <c:v>0.78364453708941095</c:v>
                </c:pt>
                <c:pt idx="36">
                  <c:v>0.76733228789250851</c:v>
                </c:pt>
                <c:pt idx="37">
                  <c:v>0.74836006020814894</c:v>
                </c:pt>
                <c:pt idx="38">
                  <c:v>0.7369462319537845</c:v>
                </c:pt>
                <c:pt idx="39">
                  <c:v>0.72799087009987795</c:v>
                </c:pt>
                <c:pt idx="40">
                  <c:v>0.71376605332579846</c:v>
                </c:pt>
                <c:pt idx="41">
                  <c:v>0.71066734009720256</c:v>
                </c:pt>
                <c:pt idx="42">
                  <c:v>0.71046464992248259</c:v>
                </c:pt>
                <c:pt idx="43">
                  <c:v>0.71455663791213653</c:v>
                </c:pt>
                <c:pt idx="44">
                  <c:v>0.72317289252405226</c:v>
                </c:pt>
                <c:pt idx="45">
                  <c:v>0.72265132730637471</c:v>
                </c:pt>
                <c:pt idx="46">
                  <c:v>0.7245075632435386</c:v>
                </c:pt>
                <c:pt idx="47">
                  <c:v>0.72700788663772964</c:v>
                </c:pt>
                <c:pt idx="48">
                  <c:v>0.7284304908751108</c:v>
                </c:pt>
                <c:pt idx="49">
                  <c:v>0.72932538723963614</c:v>
                </c:pt>
                <c:pt idx="50">
                  <c:v>0.72948961893367736</c:v>
                </c:pt>
                <c:pt idx="51">
                  <c:v>0.72695449061015571</c:v>
                </c:pt>
                <c:pt idx="52">
                  <c:v>0.71335547686363865</c:v>
                </c:pt>
                <c:pt idx="53">
                  <c:v>0.69645256538544875</c:v>
                </c:pt>
                <c:pt idx="54">
                  <c:v>0.67995020938965522</c:v>
                </c:pt>
                <c:pt idx="55">
                  <c:v>0.65736632388655636</c:v>
                </c:pt>
                <c:pt idx="56">
                  <c:v>0.63385756464490561</c:v>
                </c:pt>
                <c:pt idx="57">
                  <c:v>0.59315076288980151</c:v>
                </c:pt>
                <c:pt idx="58">
                  <c:v>0.55160850516901105</c:v>
                </c:pt>
                <c:pt idx="59">
                  <c:v>0.5159106861694448</c:v>
                </c:pt>
                <c:pt idx="60">
                  <c:v>0.44603782812016329</c:v>
                </c:pt>
                <c:pt idx="61">
                  <c:v>0.3711560829235625</c:v>
                </c:pt>
                <c:pt idx="62">
                  <c:v>0.31017516415288443</c:v>
                </c:pt>
                <c:pt idx="63">
                  <c:v>0.30004867891087134</c:v>
                </c:pt>
                <c:pt idx="64">
                  <c:v>0.29724945272200715</c:v>
                </c:pt>
                <c:pt idx="65">
                  <c:v>0.30380067220959223</c:v>
                </c:pt>
                <c:pt idx="66">
                  <c:v>0.30822094805947003</c:v>
                </c:pt>
                <c:pt idx="67">
                  <c:v>0.31104243447658053</c:v>
                </c:pt>
                <c:pt idx="68">
                  <c:v>0.31063218346761506</c:v>
                </c:pt>
                <c:pt idx="69">
                  <c:v>0.30784983840906188</c:v>
                </c:pt>
                <c:pt idx="70">
                  <c:v>0.30121364375384585</c:v>
                </c:pt>
                <c:pt idx="71">
                  <c:v>0.29777812040514851</c:v>
                </c:pt>
                <c:pt idx="72">
                  <c:v>0.29508755313729901</c:v>
                </c:pt>
                <c:pt idx="73">
                  <c:v>0.30351545156899667</c:v>
                </c:pt>
                <c:pt idx="74">
                  <c:v>0.31591695355667437</c:v>
                </c:pt>
                <c:pt idx="75">
                  <c:v>0.33596376563717212</c:v>
                </c:pt>
                <c:pt idx="76">
                  <c:v>0.33456936901848905</c:v>
                </c:pt>
                <c:pt idx="77">
                  <c:v>0.33664015171911632</c:v>
                </c:pt>
                <c:pt idx="78">
                  <c:v>0.34042586194478358</c:v>
                </c:pt>
                <c:pt idx="79">
                  <c:v>0.34104306747549806</c:v>
                </c:pt>
                <c:pt idx="80">
                  <c:v>0.34020959946329177</c:v>
                </c:pt>
                <c:pt idx="81">
                  <c:v>0.3437659845322239</c:v>
                </c:pt>
                <c:pt idx="82">
                  <c:v>0.34835614059955633</c:v>
                </c:pt>
                <c:pt idx="83">
                  <c:v>0.3639017506128065</c:v>
                </c:pt>
                <c:pt idx="84">
                  <c:v>0.37252571258735456</c:v>
                </c:pt>
                <c:pt idx="85">
                  <c:v>0.38744888816331635</c:v>
                </c:pt>
                <c:pt idx="86">
                  <c:v>0.41598595340255684</c:v>
                </c:pt>
                <c:pt idx="87">
                  <c:v>0.43385348984002126</c:v>
                </c:pt>
                <c:pt idx="88">
                  <c:v>0.47994496702511036</c:v>
                </c:pt>
                <c:pt idx="89">
                  <c:v>0.52820607207782189</c:v>
                </c:pt>
                <c:pt idx="90">
                  <c:v>0.57728347762516363</c:v>
                </c:pt>
                <c:pt idx="91">
                  <c:v>0.61967275974745917</c:v>
                </c:pt>
                <c:pt idx="92">
                  <c:v>0.65572224289675263</c:v>
                </c:pt>
                <c:pt idx="93">
                  <c:v>0.69456745063067904</c:v>
                </c:pt>
                <c:pt idx="94">
                  <c:v>0.71717166588758963</c:v>
                </c:pt>
                <c:pt idx="95">
                  <c:v>0.73150504135963679</c:v>
                </c:pt>
                <c:pt idx="96">
                  <c:v>0.74535691036582363</c:v>
                </c:pt>
                <c:pt idx="97">
                  <c:v>0.75249728878379163</c:v>
                </c:pt>
                <c:pt idx="98">
                  <c:v>0.75385875930020763</c:v>
                </c:pt>
                <c:pt idx="99">
                  <c:v>0.75115072900027524</c:v>
                </c:pt>
                <c:pt idx="100">
                  <c:v>0.75128957559239362</c:v>
                </c:pt>
                <c:pt idx="101">
                  <c:v>0.75390787978349461</c:v>
                </c:pt>
                <c:pt idx="102">
                  <c:v>0.76596145151058836</c:v>
                </c:pt>
                <c:pt idx="103">
                  <c:v>0.77750808297898477</c:v>
                </c:pt>
                <c:pt idx="104">
                  <c:v>0.7879907736776347</c:v>
                </c:pt>
                <c:pt idx="105">
                  <c:v>0.80288974453337603</c:v>
                </c:pt>
                <c:pt idx="106">
                  <c:v>0.82027381129418631</c:v>
                </c:pt>
                <c:pt idx="107">
                  <c:v>0.83958898985688657</c:v>
                </c:pt>
                <c:pt idx="108">
                  <c:v>0.85189292474130818</c:v>
                </c:pt>
                <c:pt idx="109">
                  <c:v>0.86172592557735561</c:v>
                </c:pt>
                <c:pt idx="110">
                  <c:v>0.85271962220539721</c:v>
                </c:pt>
                <c:pt idx="111">
                  <c:v>0.85189114169033964</c:v>
                </c:pt>
                <c:pt idx="112">
                  <c:v>0.84544120832478853</c:v>
                </c:pt>
                <c:pt idx="113">
                  <c:v>0.8371971264537007</c:v>
                </c:pt>
                <c:pt idx="114">
                  <c:v>0.8275018531465822</c:v>
                </c:pt>
                <c:pt idx="115">
                  <c:v>0.81997947434135865</c:v>
                </c:pt>
                <c:pt idx="116">
                  <c:v>0.81690688598398353</c:v>
                </c:pt>
                <c:pt idx="117">
                  <c:v>0.81363442540298625</c:v>
                </c:pt>
                <c:pt idx="118">
                  <c:v>0.80923544797070524</c:v>
                </c:pt>
                <c:pt idx="119">
                  <c:v>0.80582515557367751</c:v>
                </c:pt>
                <c:pt idx="120">
                  <c:v>0.8057048142395733</c:v>
                </c:pt>
                <c:pt idx="121">
                  <c:v>0.80559365859831433</c:v>
                </c:pt>
                <c:pt idx="122">
                  <c:v>0.80464337182972889</c:v>
                </c:pt>
                <c:pt idx="123">
                  <c:v>0.8031873269487072</c:v>
                </c:pt>
                <c:pt idx="124">
                  <c:v>0.80314873525399988</c:v>
                </c:pt>
                <c:pt idx="125">
                  <c:v>0.80451979986145983</c:v>
                </c:pt>
                <c:pt idx="126">
                  <c:v>0.80669629891091676</c:v>
                </c:pt>
                <c:pt idx="127">
                  <c:v>0.80663127184550465</c:v>
                </c:pt>
                <c:pt idx="128">
                  <c:v>0.80460039771448566</c:v>
                </c:pt>
                <c:pt idx="129">
                  <c:v>0.8051079672657484</c:v>
                </c:pt>
                <c:pt idx="130">
                  <c:v>0.80727307913900925</c:v>
                </c:pt>
                <c:pt idx="131">
                  <c:v>0.80864658709670301</c:v>
                </c:pt>
                <c:pt idx="132">
                  <c:v>0.81245660286754651</c:v>
                </c:pt>
                <c:pt idx="133">
                  <c:v>0.81626194095513327</c:v>
                </c:pt>
                <c:pt idx="134">
                  <c:v>0.81408609149317823</c:v>
                </c:pt>
                <c:pt idx="135">
                  <c:v>0.81354824364260003</c:v>
                </c:pt>
                <c:pt idx="136">
                  <c:v>0.79982544115290211</c:v>
                </c:pt>
              </c:numCache>
            </c:numRef>
          </c:val>
        </c:ser>
        <c:ser>
          <c:idx val="4"/>
          <c:order val="4"/>
          <c:tx>
            <c:strRef>
              <c:f>'CHARTtoPPT-GRAPH 2 Chart 6'!$F$6</c:f>
              <c:strCache>
                <c:ptCount val="1"/>
                <c:pt idx="0">
                  <c:v>Gezondheidsindex zonder stookolie, gas en elektriciteit¹</c:v>
                </c:pt>
              </c:strCache>
            </c:strRef>
          </c:tx>
          <c:spPr>
            <a:ln>
              <a:solidFill>
                <a:srgbClr val="00B0F0"/>
              </a:solidFill>
            </a:ln>
          </c:spPr>
          <c:marker>
            <c:symbol val="none"/>
          </c:marker>
          <c:cat>
            <c:numRef>
              <c:f>'CHARTtoPPT-GRAPH 2 Chart 6'!$A$7:$A$143</c:f>
              <c:numCache>
                <c:formatCode>mmm/yy</c:formatCode>
                <c:ptCount val="13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numCache>
            </c:numRef>
          </c:cat>
          <c:val>
            <c:numRef>
              <c:f>'CHARTtoPPT-GRAPH 2 Chart 6'!$F$7:$F$143</c:f>
              <c:numCache>
                <c:formatCode>General</c:formatCode>
                <c:ptCount val="137"/>
                <c:pt idx="0">
                  <c:v>0.39992896172829301</c:v>
                </c:pt>
                <c:pt idx="1">
                  <c:v>0.40981526483705394</c:v>
                </c:pt>
                <c:pt idx="2">
                  <c:v>0.42030402425306634</c:v>
                </c:pt>
                <c:pt idx="3">
                  <c:v>0.44609796437057747</c:v>
                </c:pt>
                <c:pt idx="4">
                  <c:v>0.49752109201556632</c:v>
                </c:pt>
                <c:pt idx="5">
                  <c:v>0.54478094071006433</c:v>
                </c:pt>
                <c:pt idx="6">
                  <c:v>0.57832478285054945</c:v>
                </c:pt>
                <c:pt idx="7">
                  <c:v>0.61858133980583152</c:v>
                </c:pt>
                <c:pt idx="8">
                  <c:v>0.66250721274613833</c:v>
                </c:pt>
                <c:pt idx="9">
                  <c:v>0.72242945790774171</c:v>
                </c:pt>
                <c:pt idx="10">
                  <c:v>0.77403005188804463</c:v>
                </c:pt>
                <c:pt idx="11">
                  <c:v>0.80973537953795927</c:v>
                </c:pt>
                <c:pt idx="12">
                  <c:v>0.8566242123866441</c:v>
                </c:pt>
                <c:pt idx="13">
                  <c:v>0.89618465529992597</c:v>
                </c:pt>
                <c:pt idx="14">
                  <c:v>0.92753024924560656</c:v>
                </c:pt>
                <c:pt idx="15">
                  <c:v>0.93208772201030066</c:v>
                </c:pt>
                <c:pt idx="16">
                  <c:v>0.93417984978447965</c:v>
                </c:pt>
                <c:pt idx="17">
                  <c:v>0.93407907773885979</c:v>
                </c:pt>
                <c:pt idx="18">
                  <c:v>0.93390270130608122</c:v>
                </c:pt>
                <c:pt idx="19">
                  <c:v>0.93391977999479669</c:v>
                </c:pt>
                <c:pt idx="20">
                  <c:v>0.93306896693676356</c:v>
                </c:pt>
                <c:pt idx="21">
                  <c:v>0.93446670846713709</c:v>
                </c:pt>
                <c:pt idx="22">
                  <c:v>0.93651859632942613</c:v>
                </c:pt>
                <c:pt idx="23">
                  <c:v>0.93842614172467642</c:v>
                </c:pt>
                <c:pt idx="24">
                  <c:v>0.94593618799157109</c:v>
                </c:pt>
                <c:pt idx="25">
                  <c:v>0.94904477106166707</c:v>
                </c:pt>
                <c:pt idx="26">
                  <c:v>0.9526398682323346</c:v>
                </c:pt>
                <c:pt idx="27">
                  <c:v>0.95025745163490483</c:v>
                </c:pt>
                <c:pt idx="28">
                  <c:v>0.94284332904335544</c:v>
                </c:pt>
                <c:pt idx="29">
                  <c:v>0.93122059386953504</c:v>
                </c:pt>
                <c:pt idx="30">
                  <c:v>0.90835323933494949</c:v>
                </c:pt>
                <c:pt idx="31">
                  <c:v>0.88629123115737962</c:v>
                </c:pt>
                <c:pt idx="32">
                  <c:v>0.86775937635180511</c:v>
                </c:pt>
                <c:pt idx="33">
                  <c:v>0.85176058524194487</c:v>
                </c:pt>
                <c:pt idx="34">
                  <c:v>0.83741706022908124</c:v>
                </c:pt>
                <c:pt idx="35">
                  <c:v>0.82188691178003959</c:v>
                </c:pt>
                <c:pt idx="36">
                  <c:v>0.80114999389796049</c:v>
                </c:pt>
                <c:pt idx="37">
                  <c:v>0.77498290074507914</c:v>
                </c:pt>
                <c:pt idx="38">
                  <c:v>0.75642328107132251</c:v>
                </c:pt>
                <c:pt idx="39">
                  <c:v>0.74505648075867492</c:v>
                </c:pt>
                <c:pt idx="40">
                  <c:v>0.72636545504622552</c:v>
                </c:pt>
                <c:pt idx="41">
                  <c:v>0.72137391596582301</c:v>
                </c:pt>
                <c:pt idx="42">
                  <c:v>0.72319290044459472</c:v>
                </c:pt>
                <c:pt idx="43">
                  <c:v>0.73169094652933231</c:v>
                </c:pt>
                <c:pt idx="44">
                  <c:v>0.7465464654883831</c:v>
                </c:pt>
                <c:pt idx="45">
                  <c:v>0.74816307690020534</c:v>
                </c:pt>
                <c:pt idx="46">
                  <c:v>0.75358824046530903</c:v>
                </c:pt>
                <c:pt idx="47">
                  <c:v>0.76010257875362408</c:v>
                </c:pt>
                <c:pt idx="48">
                  <c:v>0.76499047246521557</c:v>
                </c:pt>
                <c:pt idx="49">
                  <c:v>0.77003045422754335</c:v>
                </c:pt>
                <c:pt idx="50">
                  <c:v>0.76992308361193063</c:v>
                </c:pt>
                <c:pt idx="51">
                  <c:v>0.77059329740818361</c:v>
                </c:pt>
                <c:pt idx="52">
                  <c:v>0.75900904260953295</c:v>
                </c:pt>
                <c:pt idx="53">
                  <c:v>0.74559033246281681</c:v>
                </c:pt>
                <c:pt idx="54">
                  <c:v>0.73535080077752968</c:v>
                </c:pt>
                <c:pt idx="55">
                  <c:v>0.71740314104555347</c:v>
                </c:pt>
                <c:pt idx="56">
                  <c:v>0.6953524276945211</c:v>
                </c:pt>
                <c:pt idx="57">
                  <c:v>0.65083051652008073</c:v>
                </c:pt>
                <c:pt idx="58">
                  <c:v>0.602081177157065</c:v>
                </c:pt>
                <c:pt idx="59">
                  <c:v>0.55967921251869801</c:v>
                </c:pt>
                <c:pt idx="60">
                  <c:v>0.48570463707116351</c:v>
                </c:pt>
                <c:pt idx="61">
                  <c:v>0.40166723693193829</c:v>
                </c:pt>
                <c:pt idx="62">
                  <c:v>0.329778946989288</c:v>
                </c:pt>
                <c:pt idx="63">
                  <c:v>0.31320916684014288</c:v>
                </c:pt>
                <c:pt idx="64">
                  <c:v>0.30526184626918135</c:v>
                </c:pt>
                <c:pt idx="65">
                  <c:v>0.30863451894841881</c:v>
                </c:pt>
                <c:pt idx="66">
                  <c:v>0.30691731391541494</c:v>
                </c:pt>
                <c:pt idx="67">
                  <c:v>0.30601427619962607</c:v>
                </c:pt>
                <c:pt idx="68">
                  <c:v>0.30546824734477257</c:v>
                </c:pt>
                <c:pt idx="69">
                  <c:v>0.30495941634593882</c:v>
                </c:pt>
                <c:pt idx="70">
                  <c:v>0.3021902669060198</c:v>
                </c:pt>
                <c:pt idx="71">
                  <c:v>0.30124734281742949</c:v>
                </c:pt>
                <c:pt idx="72">
                  <c:v>0.29789473768580804</c:v>
                </c:pt>
                <c:pt idx="73">
                  <c:v>0.301213706012807</c:v>
                </c:pt>
                <c:pt idx="74">
                  <c:v>0.30788383247971035</c:v>
                </c:pt>
                <c:pt idx="75">
                  <c:v>0.32064249046929288</c:v>
                </c:pt>
                <c:pt idx="76">
                  <c:v>0.32113657337784635</c:v>
                </c:pt>
                <c:pt idx="77">
                  <c:v>0.32034362987870213</c:v>
                </c:pt>
                <c:pt idx="78">
                  <c:v>0.32355779633826537</c:v>
                </c:pt>
                <c:pt idx="79">
                  <c:v>0.32182715566311992</c:v>
                </c:pt>
                <c:pt idx="80">
                  <c:v>0.31551368962500087</c:v>
                </c:pt>
                <c:pt idx="81">
                  <c:v>0.31647747836625362</c:v>
                </c:pt>
                <c:pt idx="82">
                  <c:v>0.32030065519131962</c:v>
                </c:pt>
                <c:pt idx="83">
                  <c:v>0.33901568071123134</c:v>
                </c:pt>
                <c:pt idx="84">
                  <c:v>0.35044256916751426</c:v>
                </c:pt>
                <c:pt idx="85">
                  <c:v>0.361185387005377</c:v>
                </c:pt>
                <c:pt idx="86">
                  <c:v>0.38015888528717606</c:v>
                </c:pt>
                <c:pt idx="87">
                  <c:v>0.38737959018508866</c:v>
                </c:pt>
                <c:pt idx="88">
                  <c:v>0.41554214777276238</c:v>
                </c:pt>
                <c:pt idx="89">
                  <c:v>0.44375938870955428</c:v>
                </c:pt>
                <c:pt idx="90">
                  <c:v>0.47397672498116838</c:v>
                </c:pt>
                <c:pt idx="91">
                  <c:v>0.49709335535442795</c:v>
                </c:pt>
                <c:pt idx="92">
                  <c:v>0.51094935678094711</c:v>
                </c:pt>
                <c:pt idx="93">
                  <c:v>0.53057748640918112</c:v>
                </c:pt>
                <c:pt idx="94">
                  <c:v>0.53698925481565241</c:v>
                </c:pt>
                <c:pt idx="95">
                  <c:v>0.53686436303438023</c:v>
                </c:pt>
                <c:pt idx="96">
                  <c:v>0.53979134299595077</c:v>
                </c:pt>
                <c:pt idx="97">
                  <c:v>0.5447446920363519</c:v>
                </c:pt>
                <c:pt idx="98">
                  <c:v>0.54845986498272459</c:v>
                </c:pt>
                <c:pt idx="99">
                  <c:v>0.54907164329230373</c:v>
                </c:pt>
                <c:pt idx="100">
                  <c:v>0.54884241627252384</c:v>
                </c:pt>
                <c:pt idx="101">
                  <c:v>0.54811200786991299</c:v>
                </c:pt>
                <c:pt idx="102">
                  <c:v>0.55041198004091985</c:v>
                </c:pt>
                <c:pt idx="103">
                  <c:v>0.55454679201474366</c:v>
                </c:pt>
                <c:pt idx="104">
                  <c:v>0.55493586081304669</c:v>
                </c:pt>
                <c:pt idx="105">
                  <c:v>0.56210233191847669</c:v>
                </c:pt>
                <c:pt idx="106">
                  <c:v>0.57165498751737764</c:v>
                </c:pt>
                <c:pt idx="107">
                  <c:v>0.58352470152193026</c:v>
                </c:pt>
                <c:pt idx="108">
                  <c:v>0.58995101375749071</c:v>
                </c:pt>
                <c:pt idx="109">
                  <c:v>0.60046372615707988</c:v>
                </c:pt>
                <c:pt idx="110">
                  <c:v>0.58929834302712059</c:v>
                </c:pt>
                <c:pt idx="111">
                  <c:v>0.59342848772455958</c:v>
                </c:pt>
                <c:pt idx="112">
                  <c:v>0.58886325559690456</c:v>
                </c:pt>
                <c:pt idx="113">
                  <c:v>0.58387214073413241</c:v>
                </c:pt>
                <c:pt idx="114">
                  <c:v>0.57920153860558421</c:v>
                </c:pt>
                <c:pt idx="115">
                  <c:v>0.57561225797301563</c:v>
                </c:pt>
                <c:pt idx="116">
                  <c:v>0.57646019413358662</c:v>
                </c:pt>
                <c:pt idx="117">
                  <c:v>0.5761714924792658</c:v>
                </c:pt>
                <c:pt idx="118">
                  <c:v>0.57379710766060665</c:v>
                </c:pt>
                <c:pt idx="119">
                  <c:v>0.57261256271435446</c:v>
                </c:pt>
                <c:pt idx="120">
                  <c:v>0.57276146416041562</c:v>
                </c:pt>
                <c:pt idx="121">
                  <c:v>0.57336441583803766</c:v>
                </c:pt>
                <c:pt idx="122">
                  <c:v>0.57291153835658992</c:v>
                </c:pt>
                <c:pt idx="123">
                  <c:v>0.57141252738322046</c:v>
                </c:pt>
                <c:pt idx="124">
                  <c:v>0.57128042515508992</c:v>
                </c:pt>
                <c:pt idx="125">
                  <c:v>0.57093182103424966</c:v>
                </c:pt>
                <c:pt idx="126">
                  <c:v>0.57105017853840789</c:v>
                </c:pt>
                <c:pt idx="127">
                  <c:v>0.57041627713911691</c:v>
                </c:pt>
                <c:pt idx="128">
                  <c:v>0.56895818405597887</c:v>
                </c:pt>
                <c:pt idx="129">
                  <c:v>0.56897139807233532</c:v>
                </c:pt>
                <c:pt idx="130">
                  <c:v>0.56947641700294049</c:v>
                </c:pt>
                <c:pt idx="131">
                  <c:v>0.56657174880204897</c:v>
                </c:pt>
                <c:pt idx="132">
                  <c:v>0.56748530302897304</c:v>
                </c:pt>
                <c:pt idx="133">
                  <c:v>0.5711977169185869</c:v>
                </c:pt>
                <c:pt idx="134">
                  <c:v>0.5703809757943934</c:v>
                </c:pt>
                <c:pt idx="135">
                  <c:v>0.57243303625383102</c:v>
                </c:pt>
                <c:pt idx="136">
                  <c:v>0.56548657794863966</c:v>
                </c:pt>
              </c:numCache>
            </c:numRef>
          </c:val>
        </c:ser>
        <c:ser>
          <c:idx val="5"/>
          <c:order val="5"/>
          <c:tx>
            <c:strRef>
              <c:f>'CHARTtoPPT-GRAPH 2 Chart 6'!$G$6</c:f>
              <c:strCache>
                <c:ptCount val="1"/>
                <c:pt idx="0">
                  <c:v>Onderliggende tendens</c:v>
                </c:pt>
              </c:strCache>
            </c:strRef>
          </c:tx>
          <c:spPr>
            <a:ln>
              <a:solidFill>
                <a:srgbClr val="FFC000"/>
              </a:solidFill>
            </a:ln>
          </c:spPr>
          <c:marker>
            <c:symbol val="none"/>
          </c:marker>
          <c:cat>
            <c:numRef>
              <c:f>'CHARTtoPPT-GRAPH 2 Chart 6'!$A$7:$A$143</c:f>
              <c:numCache>
                <c:formatCode>mmm/yy</c:formatCode>
                <c:ptCount val="137"/>
                <c:pt idx="0">
                  <c:v>36892</c:v>
                </c:pt>
                <c:pt idx="1">
                  <c:v>36923</c:v>
                </c:pt>
                <c:pt idx="2">
                  <c:v>36951</c:v>
                </c:pt>
                <c:pt idx="3">
                  <c:v>36982</c:v>
                </c:pt>
                <c:pt idx="4">
                  <c:v>37012</c:v>
                </c:pt>
                <c:pt idx="5">
                  <c:v>37043</c:v>
                </c:pt>
                <c:pt idx="6">
                  <c:v>37073</c:v>
                </c:pt>
                <c:pt idx="7">
                  <c:v>37104</c:v>
                </c:pt>
                <c:pt idx="8">
                  <c:v>37135</c:v>
                </c:pt>
                <c:pt idx="9">
                  <c:v>37165</c:v>
                </c:pt>
                <c:pt idx="10">
                  <c:v>37196</c:v>
                </c:pt>
                <c:pt idx="11">
                  <c:v>37226</c:v>
                </c:pt>
                <c:pt idx="12">
                  <c:v>37257</c:v>
                </c:pt>
                <c:pt idx="13">
                  <c:v>37288</c:v>
                </c:pt>
                <c:pt idx="14">
                  <c:v>37316</c:v>
                </c:pt>
                <c:pt idx="15">
                  <c:v>37347</c:v>
                </c:pt>
                <c:pt idx="16">
                  <c:v>37377</c:v>
                </c:pt>
                <c:pt idx="17">
                  <c:v>37408</c:v>
                </c:pt>
                <c:pt idx="18">
                  <c:v>37438</c:v>
                </c:pt>
                <c:pt idx="19">
                  <c:v>37469</c:v>
                </c:pt>
                <c:pt idx="20">
                  <c:v>37500</c:v>
                </c:pt>
                <c:pt idx="21">
                  <c:v>37530</c:v>
                </c:pt>
                <c:pt idx="22">
                  <c:v>37561</c:v>
                </c:pt>
                <c:pt idx="23">
                  <c:v>37591</c:v>
                </c:pt>
                <c:pt idx="24">
                  <c:v>37622</c:v>
                </c:pt>
                <c:pt idx="25">
                  <c:v>37653</c:v>
                </c:pt>
                <c:pt idx="26">
                  <c:v>37681</c:v>
                </c:pt>
                <c:pt idx="27">
                  <c:v>37712</c:v>
                </c:pt>
                <c:pt idx="28">
                  <c:v>37742</c:v>
                </c:pt>
                <c:pt idx="29">
                  <c:v>37773</c:v>
                </c:pt>
                <c:pt idx="30">
                  <c:v>37803</c:v>
                </c:pt>
                <c:pt idx="31">
                  <c:v>37834</c:v>
                </c:pt>
                <c:pt idx="32">
                  <c:v>37865</c:v>
                </c:pt>
                <c:pt idx="33">
                  <c:v>37895</c:v>
                </c:pt>
                <c:pt idx="34">
                  <c:v>37926</c:v>
                </c:pt>
                <c:pt idx="35">
                  <c:v>37956</c:v>
                </c:pt>
                <c:pt idx="36">
                  <c:v>37987</c:v>
                </c:pt>
                <c:pt idx="37">
                  <c:v>38018</c:v>
                </c:pt>
                <c:pt idx="38">
                  <c:v>38047</c:v>
                </c:pt>
                <c:pt idx="39">
                  <c:v>38078</c:v>
                </c:pt>
                <c:pt idx="40">
                  <c:v>38108</c:v>
                </c:pt>
                <c:pt idx="41">
                  <c:v>38139</c:v>
                </c:pt>
                <c:pt idx="42">
                  <c:v>38169</c:v>
                </c:pt>
                <c:pt idx="43">
                  <c:v>38200</c:v>
                </c:pt>
                <c:pt idx="44">
                  <c:v>38231</c:v>
                </c:pt>
                <c:pt idx="45">
                  <c:v>38261</c:v>
                </c:pt>
                <c:pt idx="46">
                  <c:v>38292</c:v>
                </c:pt>
                <c:pt idx="47">
                  <c:v>38322</c:v>
                </c:pt>
                <c:pt idx="48">
                  <c:v>38353</c:v>
                </c:pt>
                <c:pt idx="49">
                  <c:v>38384</c:v>
                </c:pt>
                <c:pt idx="50">
                  <c:v>38412</c:v>
                </c:pt>
                <c:pt idx="51">
                  <c:v>38443</c:v>
                </c:pt>
                <c:pt idx="52">
                  <c:v>38473</c:v>
                </c:pt>
                <c:pt idx="53">
                  <c:v>38504</c:v>
                </c:pt>
                <c:pt idx="54">
                  <c:v>38534</c:v>
                </c:pt>
                <c:pt idx="55">
                  <c:v>38565</c:v>
                </c:pt>
                <c:pt idx="56">
                  <c:v>38596</c:v>
                </c:pt>
                <c:pt idx="57">
                  <c:v>38626</c:v>
                </c:pt>
                <c:pt idx="58">
                  <c:v>38657</c:v>
                </c:pt>
                <c:pt idx="59">
                  <c:v>38687</c:v>
                </c:pt>
                <c:pt idx="60">
                  <c:v>38718</c:v>
                </c:pt>
                <c:pt idx="61">
                  <c:v>38749</c:v>
                </c:pt>
                <c:pt idx="62">
                  <c:v>38777</c:v>
                </c:pt>
                <c:pt idx="63">
                  <c:v>38808</c:v>
                </c:pt>
                <c:pt idx="64">
                  <c:v>38838</c:v>
                </c:pt>
                <c:pt idx="65">
                  <c:v>38869</c:v>
                </c:pt>
                <c:pt idx="66">
                  <c:v>38899</c:v>
                </c:pt>
                <c:pt idx="67">
                  <c:v>38930</c:v>
                </c:pt>
                <c:pt idx="68">
                  <c:v>38961</c:v>
                </c:pt>
                <c:pt idx="69">
                  <c:v>38991</c:v>
                </c:pt>
                <c:pt idx="70">
                  <c:v>39022</c:v>
                </c:pt>
                <c:pt idx="71">
                  <c:v>39052</c:v>
                </c:pt>
                <c:pt idx="72">
                  <c:v>39083</c:v>
                </c:pt>
                <c:pt idx="73">
                  <c:v>39114</c:v>
                </c:pt>
                <c:pt idx="74">
                  <c:v>39142</c:v>
                </c:pt>
                <c:pt idx="75">
                  <c:v>39173</c:v>
                </c:pt>
                <c:pt idx="76">
                  <c:v>39203</c:v>
                </c:pt>
                <c:pt idx="77">
                  <c:v>39234</c:v>
                </c:pt>
                <c:pt idx="78">
                  <c:v>39264</c:v>
                </c:pt>
                <c:pt idx="79">
                  <c:v>39295</c:v>
                </c:pt>
                <c:pt idx="80">
                  <c:v>39326</c:v>
                </c:pt>
                <c:pt idx="81">
                  <c:v>39356</c:v>
                </c:pt>
                <c:pt idx="82">
                  <c:v>39387</c:v>
                </c:pt>
                <c:pt idx="83">
                  <c:v>39417</c:v>
                </c:pt>
                <c:pt idx="84">
                  <c:v>39448</c:v>
                </c:pt>
                <c:pt idx="85">
                  <c:v>39479</c:v>
                </c:pt>
                <c:pt idx="86">
                  <c:v>39508</c:v>
                </c:pt>
                <c:pt idx="87">
                  <c:v>39539</c:v>
                </c:pt>
                <c:pt idx="88">
                  <c:v>39569</c:v>
                </c:pt>
                <c:pt idx="89">
                  <c:v>39600</c:v>
                </c:pt>
                <c:pt idx="90">
                  <c:v>39630</c:v>
                </c:pt>
                <c:pt idx="91">
                  <c:v>39661</c:v>
                </c:pt>
                <c:pt idx="92">
                  <c:v>39692</c:v>
                </c:pt>
                <c:pt idx="93">
                  <c:v>39722</c:v>
                </c:pt>
                <c:pt idx="94">
                  <c:v>39753</c:v>
                </c:pt>
                <c:pt idx="95">
                  <c:v>39783</c:v>
                </c:pt>
                <c:pt idx="96">
                  <c:v>39814</c:v>
                </c:pt>
                <c:pt idx="97">
                  <c:v>39845</c:v>
                </c:pt>
                <c:pt idx="98">
                  <c:v>39873</c:v>
                </c:pt>
                <c:pt idx="99">
                  <c:v>39904</c:v>
                </c:pt>
                <c:pt idx="100">
                  <c:v>39934</c:v>
                </c:pt>
                <c:pt idx="101">
                  <c:v>39965</c:v>
                </c:pt>
                <c:pt idx="102">
                  <c:v>39995</c:v>
                </c:pt>
                <c:pt idx="103">
                  <c:v>40026</c:v>
                </c:pt>
                <c:pt idx="104">
                  <c:v>40057</c:v>
                </c:pt>
                <c:pt idx="105">
                  <c:v>40087</c:v>
                </c:pt>
                <c:pt idx="106">
                  <c:v>40118</c:v>
                </c:pt>
                <c:pt idx="107">
                  <c:v>40148</c:v>
                </c:pt>
                <c:pt idx="108">
                  <c:v>40179</c:v>
                </c:pt>
                <c:pt idx="109">
                  <c:v>40210</c:v>
                </c:pt>
                <c:pt idx="110">
                  <c:v>40238</c:v>
                </c:pt>
                <c:pt idx="111">
                  <c:v>40269</c:v>
                </c:pt>
                <c:pt idx="112">
                  <c:v>40299</c:v>
                </c:pt>
                <c:pt idx="113">
                  <c:v>40330</c:v>
                </c:pt>
                <c:pt idx="114">
                  <c:v>40360</c:v>
                </c:pt>
                <c:pt idx="115">
                  <c:v>40391</c:v>
                </c:pt>
                <c:pt idx="116">
                  <c:v>40422</c:v>
                </c:pt>
                <c:pt idx="117">
                  <c:v>40452</c:v>
                </c:pt>
                <c:pt idx="118">
                  <c:v>40483</c:v>
                </c:pt>
                <c:pt idx="119">
                  <c:v>40513</c:v>
                </c:pt>
                <c:pt idx="120">
                  <c:v>40544</c:v>
                </c:pt>
                <c:pt idx="121">
                  <c:v>40575</c:v>
                </c:pt>
                <c:pt idx="122">
                  <c:v>40603</c:v>
                </c:pt>
                <c:pt idx="123">
                  <c:v>40634</c:v>
                </c:pt>
                <c:pt idx="124">
                  <c:v>40664</c:v>
                </c:pt>
                <c:pt idx="125">
                  <c:v>40695</c:v>
                </c:pt>
                <c:pt idx="126">
                  <c:v>40725</c:v>
                </c:pt>
                <c:pt idx="127">
                  <c:v>40756</c:v>
                </c:pt>
                <c:pt idx="128">
                  <c:v>40787</c:v>
                </c:pt>
                <c:pt idx="129">
                  <c:v>40817</c:v>
                </c:pt>
                <c:pt idx="130">
                  <c:v>40848</c:v>
                </c:pt>
                <c:pt idx="131">
                  <c:v>40878</c:v>
                </c:pt>
                <c:pt idx="132">
                  <c:v>40909</c:v>
                </c:pt>
                <c:pt idx="133">
                  <c:v>40940</c:v>
                </c:pt>
                <c:pt idx="134">
                  <c:v>40969</c:v>
                </c:pt>
                <c:pt idx="135">
                  <c:v>41000</c:v>
                </c:pt>
                <c:pt idx="136">
                  <c:v>41030</c:v>
                </c:pt>
              </c:numCache>
            </c:numRef>
          </c:cat>
          <c:val>
            <c:numRef>
              <c:f>'CHARTtoPPT-GRAPH 2 Chart 6'!$G$7:$G$143</c:f>
              <c:numCache>
                <c:formatCode>General</c:formatCode>
                <c:ptCount val="137"/>
                <c:pt idx="0">
                  <c:v>0.30327070420861363</c:v>
                </c:pt>
                <c:pt idx="1">
                  <c:v>0.30729284458562395</c:v>
                </c:pt>
                <c:pt idx="2">
                  <c:v>0.31115735219128504</c:v>
                </c:pt>
                <c:pt idx="3">
                  <c:v>0.32172722543955967</c:v>
                </c:pt>
                <c:pt idx="4">
                  <c:v>0.34039907126133212</c:v>
                </c:pt>
                <c:pt idx="5">
                  <c:v>0.36184901418817822</c:v>
                </c:pt>
                <c:pt idx="6">
                  <c:v>0.38482690509527051</c:v>
                </c:pt>
                <c:pt idx="7">
                  <c:v>0.39283244687219632</c:v>
                </c:pt>
                <c:pt idx="8">
                  <c:v>0.41085586354938614</c:v>
                </c:pt>
                <c:pt idx="9">
                  <c:v>0.4435661274544454</c:v>
                </c:pt>
                <c:pt idx="10">
                  <c:v>0.48615534877071626</c:v>
                </c:pt>
                <c:pt idx="11">
                  <c:v>0.50786686746841991</c:v>
                </c:pt>
                <c:pt idx="12">
                  <c:v>0.53275540265099408</c:v>
                </c:pt>
                <c:pt idx="13">
                  <c:v>0.56313530867869122</c:v>
                </c:pt>
                <c:pt idx="14">
                  <c:v>0.58794488870831607</c:v>
                </c:pt>
                <c:pt idx="15">
                  <c:v>0.58767887377020289</c:v>
                </c:pt>
                <c:pt idx="16">
                  <c:v>0.59235280927403366</c:v>
                </c:pt>
                <c:pt idx="17">
                  <c:v>0.59670380088501251</c:v>
                </c:pt>
                <c:pt idx="18">
                  <c:v>0.59900744461013022</c:v>
                </c:pt>
                <c:pt idx="19">
                  <c:v>0.60091805056655123</c:v>
                </c:pt>
                <c:pt idx="20">
                  <c:v>0.60122641341529448</c:v>
                </c:pt>
                <c:pt idx="21">
                  <c:v>0.60217748662613346</c:v>
                </c:pt>
                <c:pt idx="22">
                  <c:v>0.60493433771182969</c:v>
                </c:pt>
                <c:pt idx="23">
                  <c:v>0.60602012191372678</c:v>
                </c:pt>
                <c:pt idx="24">
                  <c:v>0.60905645224771165</c:v>
                </c:pt>
                <c:pt idx="25">
                  <c:v>0.61321510879200358</c:v>
                </c:pt>
                <c:pt idx="26">
                  <c:v>0.61790917714045279</c:v>
                </c:pt>
                <c:pt idx="27">
                  <c:v>0.61744290142219294</c:v>
                </c:pt>
                <c:pt idx="28">
                  <c:v>0.61165901039761406</c:v>
                </c:pt>
                <c:pt idx="29">
                  <c:v>0.6050322977671786</c:v>
                </c:pt>
                <c:pt idx="30">
                  <c:v>0.59502676790904041</c:v>
                </c:pt>
                <c:pt idx="31">
                  <c:v>0.58410251757011666</c:v>
                </c:pt>
                <c:pt idx="32">
                  <c:v>0.57351725729413561</c:v>
                </c:pt>
                <c:pt idx="33">
                  <c:v>0.55959618067189998</c:v>
                </c:pt>
                <c:pt idx="34">
                  <c:v>0.55348671601718324</c:v>
                </c:pt>
                <c:pt idx="35">
                  <c:v>0.54865442100522643</c:v>
                </c:pt>
                <c:pt idx="36">
                  <c:v>0.54341381827449364</c:v>
                </c:pt>
                <c:pt idx="37">
                  <c:v>0.53200899594652207</c:v>
                </c:pt>
                <c:pt idx="38">
                  <c:v>0.5285979125562017</c:v>
                </c:pt>
                <c:pt idx="39">
                  <c:v>0.52653097387545456</c:v>
                </c:pt>
                <c:pt idx="40">
                  <c:v>0.52081662354820168</c:v>
                </c:pt>
                <c:pt idx="41">
                  <c:v>0.51824459171120296</c:v>
                </c:pt>
                <c:pt idx="42">
                  <c:v>0.51596656079877146</c:v>
                </c:pt>
                <c:pt idx="43">
                  <c:v>0.5170325264439265</c:v>
                </c:pt>
                <c:pt idx="44">
                  <c:v>0.51615243168112412</c:v>
                </c:pt>
                <c:pt idx="45">
                  <c:v>0.51203430122570559</c:v>
                </c:pt>
                <c:pt idx="46">
                  <c:v>0.51126877883234678</c:v>
                </c:pt>
                <c:pt idx="47">
                  <c:v>0.51741763803911811</c:v>
                </c:pt>
                <c:pt idx="48">
                  <c:v>0.5161681467208793</c:v>
                </c:pt>
                <c:pt idx="49">
                  <c:v>0.52012755061370364</c:v>
                </c:pt>
                <c:pt idx="50">
                  <c:v>0.51937083634786063</c:v>
                </c:pt>
                <c:pt idx="51">
                  <c:v>0.52509427108805273</c:v>
                </c:pt>
                <c:pt idx="52">
                  <c:v>0.52474276148436549</c:v>
                </c:pt>
                <c:pt idx="53">
                  <c:v>0.52224343939751861</c:v>
                </c:pt>
                <c:pt idx="54">
                  <c:v>0.51854296845986858</c:v>
                </c:pt>
                <c:pt idx="55">
                  <c:v>0.51441968192586329</c:v>
                </c:pt>
                <c:pt idx="56">
                  <c:v>0.50549968477469354</c:v>
                </c:pt>
                <c:pt idx="57">
                  <c:v>0.48588734156640884</c:v>
                </c:pt>
                <c:pt idx="58">
                  <c:v>0.45071149676775335</c:v>
                </c:pt>
                <c:pt idx="59">
                  <c:v>0.42306644517601039</c:v>
                </c:pt>
                <c:pt idx="60">
                  <c:v>0.39654871353435212</c:v>
                </c:pt>
                <c:pt idx="61">
                  <c:v>0.34559729355157254</c:v>
                </c:pt>
                <c:pt idx="62">
                  <c:v>0.29930526349750325</c:v>
                </c:pt>
                <c:pt idx="63">
                  <c:v>0.28669359212786882</c:v>
                </c:pt>
                <c:pt idx="64">
                  <c:v>0.27606622001109571</c:v>
                </c:pt>
                <c:pt idx="65">
                  <c:v>0.26807879083870712</c:v>
                </c:pt>
                <c:pt idx="66">
                  <c:v>0.27086831420642882</c:v>
                </c:pt>
                <c:pt idx="67">
                  <c:v>0.26658512465615924</c:v>
                </c:pt>
                <c:pt idx="68">
                  <c:v>0.26792919579811308</c:v>
                </c:pt>
                <c:pt idx="69">
                  <c:v>0.28084848368555837</c:v>
                </c:pt>
                <c:pt idx="70">
                  <c:v>0.30306182272135651</c:v>
                </c:pt>
                <c:pt idx="71">
                  <c:v>0.31581397871622241</c:v>
                </c:pt>
                <c:pt idx="72">
                  <c:v>0.31582189477765726</c:v>
                </c:pt>
                <c:pt idx="73">
                  <c:v>0.31463075729088796</c:v>
                </c:pt>
                <c:pt idx="74">
                  <c:v>0.31484165573272882</c:v>
                </c:pt>
                <c:pt idx="75">
                  <c:v>0.30975078997279454</c:v>
                </c:pt>
                <c:pt idx="76">
                  <c:v>0.30898362258739048</c:v>
                </c:pt>
                <c:pt idx="77">
                  <c:v>0.30806910897605588</c:v>
                </c:pt>
                <c:pt idx="78">
                  <c:v>0.30777357027352131</c:v>
                </c:pt>
                <c:pt idx="79">
                  <c:v>0.30767609879173935</c:v>
                </c:pt>
                <c:pt idx="80">
                  <c:v>0.30694121379703332</c:v>
                </c:pt>
                <c:pt idx="81">
                  <c:v>0.30154521663598283</c:v>
                </c:pt>
                <c:pt idx="82">
                  <c:v>0.29776487214054564</c:v>
                </c:pt>
                <c:pt idx="83">
                  <c:v>0.29479901816484333</c:v>
                </c:pt>
                <c:pt idx="84">
                  <c:v>0.29198611197706503</c:v>
                </c:pt>
                <c:pt idx="85">
                  <c:v>0.28822493751978812</c:v>
                </c:pt>
                <c:pt idx="86">
                  <c:v>0.28788117884964654</c:v>
                </c:pt>
                <c:pt idx="87">
                  <c:v>0.28946738670136257</c:v>
                </c:pt>
                <c:pt idx="88">
                  <c:v>0.28901885030826202</c:v>
                </c:pt>
                <c:pt idx="89">
                  <c:v>0.29172736498389995</c:v>
                </c:pt>
                <c:pt idx="90">
                  <c:v>0.29306982576724638</c:v>
                </c:pt>
                <c:pt idx="91">
                  <c:v>0.29744672634355196</c:v>
                </c:pt>
                <c:pt idx="92">
                  <c:v>0.30887984366756627</c:v>
                </c:pt>
                <c:pt idx="93">
                  <c:v>0.32980153923346422</c:v>
                </c:pt>
                <c:pt idx="94">
                  <c:v>0.35189451877257122</c:v>
                </c:pt>
                <c:pt idx="95">
                  <c:v>0.37003937881263388</c:v>
                </c:pt>
                <c:pt idx="96">
                  <c:v>0.38713847320758005</c:v>
                </c:pt>
                <c:pt idx="97">
                  <c:v>0.41233066275691482</c:v>
                </c:pt>
                <c:pt idx="98">
                  <c:v>0.42651928709455839</c:v>
                </c:pt>
                <c:pt idx="99">
                  <c:v>0.45687636210594823</c:v>
                </c:pt>
                <c:pt idx="100">
                  <c:v>0.47444701163449332</c:v>
                </c:pt>
                <c:pt idx="101">
                  <c:v>0.49019548123421014</c:v>
                </c:pt>
                <c:pt idx="102">
                  <c:v>0.49843662624740936</c:v>
                </c:pt>
                <c:pt idx="103">
                  <c:v>0.50304225413561587</c:v>
                </c:pt>
                <c:pt idx="104">
                  <c:v>0.5092627178468242</c:v>
                </c:pt>
                <c:pt idx="105">
                  <c:v>0.51018527487720156</c:v>
                </c:pt>
                <c:pt idx="106">
                  <c:v>0.50848632321616316</c:v>
                </c:pt>
                <c:pt idx="107">
                  <c:v>0.50627683397204659</c:v>
                </c:pt>
                <c:pt idx="108">
                  <c:v>0.50262816548908962</c:v>
                </c:pt>
                <c:pt idx="109">
                  <c:v>0.50292648937497708</c:v>
                </c:pt>
                <c:pt idx="110">
                  <c:v>0.49811363625202348</c:v>
                </c:pt>
                <c:pt idx="111">
                  <c:v>0.50147721900772557</c:v>
                </c:pt>
                <c:pt idx="112">
                  <c:v>0.49801388190987161</c:v>
                </c:pt>
                <c:pt idx="113">
                  <c:v>0.49478624156663881</c:v>
                </c:pt>
                <c:pt idx="114">
                  <c:v>0.48614410278355508</c:v>
                </c:pt>
                <c:pt idx="115">
                  <c:v>0.48002723659652929</c:v>
                </c:pt>
                <c:pt idx="116">
                  <c:v>0.47456488478584968</c:v>
                </c:pt>
                <c:pt idx="117">
                  <c:v>0.46425910735750481</c:v>
                </c:pt>
                <c:pt idx="118">
                  <c:v>0.44356390327986911</c:v>
                </c:pt>
                <c:pt idx="119">
                  <c:v>0.43155120912870581</c:v>
                </c:pt>
                <c:pt idx="120">
                  <c:v>0.42884168364817532</c:v>
                </c:pt>
                <c:pt idx="121">
                  <c:v>0.42787631291173706</c:v>
                </c:pt>
                <c:pt idx="122">
                  <c:v>0.42848215020491692</c:v>
                </c:pt>
                <c:pt idx="123">
                  <c:v>0.42835801608662238</c:v>
                </c:pt>
                <c:pt idx="124">
                  <c:v>0.42799084184271602</c:v>
                </c:pt>
                <c:pt idx="125">
                  <c:v>0.42594187925099714</c:v>
                </c:pt>
                <c:pt idx="126">
                  <c:v>0.42547286612540308</c:v>
                </c:pt>
                <c:pt idx="127">
                  <c:v>0.42465877101961397</c:v>
                </c:pt>
                <c:pt idx="128">
                  <c:v>0.42265275261760632</c:v>
                </c:pt>
                <c:pt idx="129">
                  <c:v>0.42059133370947732</c:v>
                </c:pt>
                <c:pt idx="130">
                  <c:v>0.41847301060798081</c:v>
                </c:pt>
                <c:pt idx="131">
                  <c:v>0.41799272513955216</c:v>
                </c:pt>
                <c:pt idx="132">
                  <c:v>0.41914066099297392</c:v>
                </c:pt>
                <c:pt idx="133">
                  <c:v>0.42060653478242632</c:v>
                </c:pt>
                <c:pt idx="134">
                  <c:v>0.42069775709196849</c:v>
                </c:pt>
                <c:pt idx="135">
                  <c:v>0.41650870012180485</c:v>
                </c:pt>
                <c:pt idx="136">
                  <c:v>0.41862299155923094</c:v>
                </c:pt>
              </c:numCache>
            </c:numRef>
          </c:val>
        </c:ser>
        <c:marker val="1"/>
        <c:axId val="228721792"/>
        <c:axId val="228723328"/>
      </c:lineChart>
      <c:dateAx>
        <c:axId val="228721792"/>
        <c:scaling>
          <c:orientation val="minMax"/>
          <c:max val="41244"/>
          <c:min val="36892"/>
        </c:scaling>
        <c:axPos val="b"/>
        <c:majorGridlines/>
        <c:numFmt formatCode="yyyy" sourceLinked="0"/>
        <c:tickLblPos val="nextTo"/>
        <c:crossAx val="228723328"/>
        <c:crosses val="autoZero"/>
        <c:auto val="1"/>
        <c:lblOffset val="100"/>
        <c:majorUnit val="12"/>
      </c:dateAx>
      <c:valAx>
        <c:axId val="228723328"/>
        <c:scaling>
          <c:orientation val="minMax"/>
        </c:scaling>
        <c:axPos val="l"/>
        <c:majorGridlines/>
        <c:numFmt formatCode="General" sourceLinked="1"/>
        <c:tickLblPos val="nextTo"/>
        <c:crossAx val="228721792"/>
        <c:crosses val="autoZero"/>
        <c:crossBetween val="between"/>
      </c:valAx>
      <c:spPr>
        <a:solidFill>
          <a:schemeClr val="bg1"/>
        </a:solidFill>
      </c:spPr>
    </c:plotArea>
    <c:legend>
      <c:legendPos val="r"/>
      <c:layout>
        <c:manualLayout>
          <c:xMode val="edge"/>
          <c:yMode val="edge"/>
          <c:x val="9.1299593713063246E-2"/>
          <c:y val="5.9032430268250842E-2"/>
          <c:w val="0.59584205201966522"/>
          <c:h val="0.3593360469771788"/>
        </c:manualLayout>
      </c:layout>
      <c:spPr>
        <a:solidFill>
          <a:sysClr val="window" lastClr="FFFFFF">
            <a:alpha val="46000"/>
          </a:sysClr>
        </a:solidFill>
      </c:spPr>
    </c:legend>
    <c:plotVisOnly val="1"/>
  </c:chart>
  <c:externalData r:id="rId1"/>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nl-BE"/>
  <c:chart>
    <c:plotArea>
      <c:layout>
        <c:manualLayout>
          <c:layoutTarget val="inner"/>
          <c:xMode val="edge"/>
          <c:yMode val="edge"/>
          <c:x val="4.8735548510484276E-2"/>
          <c:y val="5.0925925925925923E-2"/>
          <c:w val="0.88897182449954182"/>
          <c:h val="0.82694199082169872"/>
        </c:manualLayout>
      </c:layout>
      <c:lineChart>
        <c:grouping val="standard"/>
        <c:ser>
          <c:idx val="0"/>
          <c:order val="0"/>
          <c:tx>
            <c:strRef>
              <c:f>'CHARTtoPPT-Sheet1 Chart 1'!$B$6</c:f>
              <c:strCache>
                <c:ptCount val="1"/>
                <c:pt idx="0">
                  <c:v>Nationale index</c:v>
                </c:pt>
              </c:strCache>
            </c:strRef>
          </c:tx>
          <c:spPr>
            <a:ln w="38100">
              <a:solidFill>
                <a:schemeClr val="tx1"/>
              </a:solidFill>
              <a:prstDash val="sysDot"/>
            </a:ln>
          </c:spPr>
          <c:marker>
            <c:symbol val="none"/>
          </c:marker>
          <c:cat>
            <c:numRef>
              <c:f>'CHARTtoPPT-Sheet1 Chart 1'!$A$7:$A$162</c:f>
              <c:numCache>
                <c:formatCode>mmm/yy</c:formatCode>
                <c:ptCount val="156"/>
                <c:pt idx="0">
                  <c:v>29618</c:v>
                </c:pt>
                <c:pt idx="1">
                  <c:v>29707</c:v>
                </c:pt>
                <c:pt idx="2">
                  <c:v>29799</c:v>
                </c:pt>
                <c:pt idx="3">
                  <c:v>29891</c:v>
                </c:pt>
                <c:pt idx="4">
                  <c:v>29983</c:v>
                </c:pt>
                <c:pt idx="5">
                  <c:v>30072</c:v>
                </c:pt>
                <c:pt idx="6">
                  <c:v>30164</c:v>
                </c:pt>
                <c:pt idx="7">
                  <c:v>30256</c:v>
                </c:pt>
                <c:pt idx="8">
                  <c:v>30348</c:v>
                </c:pt>
                <c:pt idx="9">
                  <c:v>30437</c:v>
                </c:pt>
                <c:pt idx="10">
                  <c:v>30529</c:v>
                </c:pt>
                <c:pt idx="11">
                  <c:v>30621</c:v>
                </c:pt>
                <c:pt idx="12">
                  <c:v>30713</c:v>
                </c:pt>
                <c:pt idx="13">
                  <c:v>30803</c:v>
                </c:pt>
                <c:pt idx="14">
                  <c:v>30895</c:v>
                </c:pt>
                <c:pt idx="15">
                  <c:v>30987</c:v>
                </c:pt>
                <c:pt idx="16">
                  <c:v>31079</c:v>
                </c:pt>
                <c:pt idx="17">
                  <c:v>31168</c:v>
                </c:pt>
                <c:pt idx="18">
                  <c:v>31260</c:v>
                </c:pt>
                <c:pt idx="19">
                  <c:v>31352</c:v>
                </c:pt>
                <c:pt idx="20">
                  <c:v>31444</c:v>
                </c:pt>
                <c:pt idx="21">
                  <c:v>31533</c:v>
                </c:pt>
                <c:pt idx="22">
                  <c:v>31625</c:v>
                </c:pt>
                <c:pt idx="23">
                  <c:v>31717</c:v>
                </c:pt>
                <c:pt idx="24">
                  <c:v>31809</c:v>
                </c:pt>
                <c:pt idx="25">
                  <c:v>31898</c:v>
                </c:pt>
                <c:pt idx="26">
                  <c:v>31990</c:v>
                </c:pt>
                <c:pt idx="27">
                  <c:v>32082</c:v>
                </c:pt>
                <c:pt idx="28">
                  <c:v>32174</c:v>
                </c:pt>
                <c:pt idx="29">
                  <c:v>32264</c:v>
                </c:pt>
                <c:pt idx="30">
                  <c:v>32356</c:v>
                </c:pt>
                <c:pt idx="31">
                  <c:v>32448</c:v>
                </c:pt>
                <c:pt idx="32">
                  <c:v>32540</c:v>
                </c:pt>
                <c:pt idx="33">
                  <c:v>32629</c:v>
                </c:pt>
                <c:pt idx="34">
                  <c:v>32721</c:v>
                </c:pt>
                <c:pt idx="35">
                  <c:v>32813</c:v>
                </c:pt>
                <c:pt idx="36">
                  <c:v>32905</c:v>
                </c:pt>
                <c:pt idx="37">
                  <c:v>32994</c:v>
                </c:pt>
                <c:pt idx="38">
                  <c:v>33086</c:v>
                </c:pt>
                <c:pt idx="39">
                  <c:v>33178</c:v>
                </c:pt>
                <c:pt idx="40">
                  <c:v>33270</c:v>
                </c:pt>
                <c:pt idx="41">
                  <c:v>33359</c:v>
                </c:pt>
                <c:pt idx="42">
                  <c:v>33451</c:v>
                </c:pt>
                <c:pt idx="43">
                  <c:v>33543</c:v>
                </c:pt>
                <c:pt idx="44">
                  <c:v>33635</c:v>
                </c:pt>
                <c:pt idx="45">
                  <c:v>33725</c:v>
                </c:pt>
                <c:pt idx="46">
                  <c:v>33817</c:v>
                </c:pt>
                <c:pt idx="47">
                  <c:v>33909</c:v>
                </c:pt>
                <c:pt idx="48">
                  <c:v>34001</c:v>
                </c:pt>
                <c:pt idx="49">
                  <c:v>34090</c:v>
                </c:pt>
                <c:pt idx="50">
                  <c:v>34182</c:v>
                </c:pt>
                <c:pt idx="51">
                  <c:v>34274</c:v>
                </c:pt>
                <c:pt idx="52">
                  <c:v>34366</c:v>
                </c:pt>
                <c:pt idx="53">
                  <c:v>34455</c:v>
                </c:pt>
                <c:pt idx="54">
                  <c:v>34547</c:v>
                </c:pt>
                <c:pt idx="55">
                  <c:v>34639</c:v>
                </c:pt>
                <c:pt idx="56">
                  <c:v>34731</c:v>
                </c:pt>
                <c:pt idx="57">
                  <c:v>34820</c:v>
                </c:pt>
                <c:pt idx="58">
                  <c:v>34912</c:v>
                </c:pt>
                <c:pt idx="59">
                  <c:v>35004</c:v>
                </c:pt>
                <c:pt idx="60">
                  <c:v>35096</c:v>
                </c:pt>
                <c:pt idx="61">
                  <c:v>35186</c:v>
                </c:pt>
                <c:pt idx="62">
                  <c:v>35278</c:v>
                </c:pt>
                <c:pt idx="63">
                  <c:v>35370</c:v>
                </c:pt>
                <c:pt idx="64">
                  <c:v>35462</c:v>
                </c:pt>
                <c:pt idx="65">
                  <c:v>35551</c:v>
                </c:pt>
                <c:pt idx="66">
                  <c:v>35643</c:v>
                </c:pt>
                <c:pt idx="67">
                  <c:v>35735</c:v>
                </c:pt>
                <c:pt idx="68">
                  <c:v>35827</c:v>
                </c:pt>
                <c:pt idx="69">
                  <c:v>35916</c:v>
                </c:pt>
                <c:pt idx="70">
                  <c:v>36008</c:v>
                </c:pt>
                <c:pt idx="71">
                  <c:v>36100</c:v>
                </c:pt>
                <c:pt idx="72">
                  <c:v>36192</c:v>
                </c:pt>
                <c:pt idx="73">
                  <c:v>36281</c:v>
                </c:pt>
                <c:pt idx="74">
                  <c:v>36373</c:v>
                </c:pt>
                <c:pt idx="75">
                  <c:v>36465</c:v>
                </c:pt>
                <c:pt idx="76">
                  <c:v>36557</c:v>
                </c:pt>
                <c:pt idx="77">
                  <c:v>36647</c:v>
                </c:pt>
                <c:pt idx="78">
                  <c:v>36739</c:v>
                </c:pt>
                <c:pt idx="79">
                  <c:v>36831</c:v>
                </c:pt>
                <c:pt idx="80">
                  <c:v>36923</c:v>
                </c:pt>
                <c:pt idx="81">
                  <c:v>37012</c:v>
                </c:pt>
                <c:pt idx="82">
                  <c:v>37104</c:v>
                </c:pt>
                <c:pt idx="83">
                  <c:v>37196</c:v>
                </c:pt>
                <c:pt idx="84">
                  <c:v>37288</c:v>
                </c:pt>
                <c:pt idx="85">
                  <c:v>37377</c:v>
                </c:pt>
                <c:pt idx="86">
                  <c:v>37469</c:v>
                </c:pt>
                <c:pt idx="87">
                  <c:v>37561</c:v>
                </c:pt>
                <c:pt idx="88">
                  <c:v>37653</c:v>
                </c:pt>
                <c:pt idx="89">
                  <c:v>37742</c:v>
                </c:pt>
                <c:pt idx="90">
                  <c:v>37834</c:v>
                </c:pt>
                <c:pt idx="91">
                  <c:v>37926</c:v>
                </c:pt>
                <c:pt idx="92">
                  <c:v>38018</c:v>
                </c:pt>
                <c:pt idx="93">
                  <c:v>38108</c:v>
                </c:pt>
                <c:pt idx="94">
                  <c:v>38200</c:v>
                </c:pt>
                <c:pt idx="95">
                  <c:v>38292</c:v>
                </c:pt>
                <c:pt idx="96">
                  <c:v>38384</c:v>
                </c:pt>
                <c:pt idx="97">
                  <c:v>38473</c:v>
                </c:pt>
                <c:pt idx="98">
                  <c:v>38565</c:v>
                </c:pt>
                <c:pt idx="99">
                  <c:v>38657</c:v>
                </c:pt>
                <c:pt idx="100">
                  <c:v>38749</c:v>
                </c:pt>
                <c:pt idx="101">
                  <c:v>38838</c:v>
                </c:pt>
                <c:pt idx="102">
                  <c:v>38930</c:v>
                </c:pt>
                <c:pt idx="103">
                  <c:v>39022</c:v>
                </c:pt>
                <c:pt idx="104">
                  <c:v>39114</c:v>
                </c:pt>
                <c:pt idx="105">
                  <c:v>39203</c:v>
                </c:pt>
                <c:pt idx="106">
                  <c:v>39295</c:v>
                </c:pt>
                <c:pt idx="107">
                  <c:v>39387</c:v>
                </c:pt>
                <c:pt idx="108">
                  <c:v>39479</c:v>
                </c:pt>
                <c:pt idx="109">
                  <c:v>39569</c:v>
                </c:pt>
                <c:pt idx="110">
                  <c:v>39661</c:v>
                </c:pt>
                <c:pt idx="111">
                  <c:v>39753</c:v>
                </c:pt>
                <c:pt idx="112">
                  <c:v>39845</c:v>
                </c:pt>
                <c:pt idx="113">
                  <c:v>39934</c:v>
                </c:pt>
                <c:pt idx="114">
                  <c:v>40026</c:v>
                </c:pt>
                <c:pt idx="115">
                  <c:v>40118</c:v>
                </c:pt>
                <c:pt idx="116">
                  <c:v>40210</c:v>
                </c:pt>
                <c:pt idx="117">
                  <c:v>40299</c:v>
                </c:pt>
                <c:pt idx="118">
                  <c:v>40391</c:v>
                </c:pt>
                <c:pt idx="119">
                  <c:v>40483</c:v>
                </c:pt>
                <c:pt idx="120">
                  <c:v>40575</c:v>
                </c:pt>
                <c:pt idx="121">
                  <c:v>40664</c:v>
                </c:pt>
                <c:pt idx="122">
                  <c:v>40756</c:v>
                </c:pt>
                <c:pt idx="123">
                  <c:v>40848</c:v>
                </c:pt>
                <c:pt idx="124">
                  <c:v>40940</c:v>
                </c:pt>
              </c:numCache>
            </c:numRef>
          </c:cat>
          <c:val>
            <c:numRef>
              <c:f>'CHARTtoPPT-Sheet1 Chart 1'!$B$7:$B$162</c:f>
              <c:numCache>
                <c:formatCode>General</c:formatCode>
                <c:ptCount val="156"/>
                <c:pt idx="0">
                  <c:v>7.2271386430678275</c:v>
                </c:pt>
                <c:pt idx="1">
                  <c:v>7.2478918391525315</c:v>
                </c:pt>
                <c:pt idx="2">
                  <c:v>8.0977479635841121</c:v>
                </c:pt>
                <c:pt idx="3">
                  <c:v>7.9209909608302755</c:v>
                </c:pt>
                <c:pt idx="4">
                  <c:v>7.6177376039824765</c:v>
                </c:pt>
                <c:pt idx="5">
                  <c:v>9.2468646435765489</c:v>
                </c:pt>
                <c:pt idx="6">
                  <c:v>9.0868794326240732</c:v>
                </c:pt>
                <c:pt idx="7">
                  <c:v>8.9154982007693775</c:v>
                </c:pt>
                <c:pt idx="8">
                  <c:v>8.6792452830188651</c:v>
                </c:pt>
                <c:pt idx="9">
                  <c:v>7.6076611943850034</c:v>
                </c:pt>
                <c:pt idx="10">
                  <c:v>7.5869274975329581</c:v>
                </c:pt>
                <c:pt idx="11">
                  <c:v>6.8413557391056905</c:v>
                </c:pt>
                <c:pt idx="12">
                  <c:v>7.0172491039426736</c:v>
                </c:pt>
                <c:pt idx="13">
                  <c:v>7.1472002653252655</c:v>
                </c:pt>
                <c:pt idx="14">
                  <c:v>5.8055465630732606</c:v>
                </c:pt>
                <c:pt idx="15">
                  <c:v>5.4862444017914465</c:v>
                </c:pt>
                <c:pt idx="16">
                  <c:v>5.3744308964362038</c:v>
                </c:pt>
                <c:pt idx="17">
                  <c:v>5.2775484936029837</c:v>
                </c:pt>
                <c:pt idx="18">
                  <c:v>4.7577766445691116</c:v>
                </c:pt>
                <c:pt idx="19">
                  <c:v>4.083901945918611</c:v>
                </c:pt>
                <c:pt idx="20">
                  <c:v>2.502979737783062</c:v>
                </c:pt>
                <c:pt idx="21">
                  <c:v>1.2642720635076101</c:v>
                </c:pt>
                <c:pt idx="22">
                  <c:v>0.77885411088935985</c:v>
                </c:pt>
                <c:pt idx="23">
                  <c:v>0.66041858884089422</c:v>
                </c:pt>
                <c:pt idx="24">
                  <c:v>1.0513565891472787</c:v>
                </c:pt>
                <c:pt idx="25">
                  <c:v>1.6017420759738781</c:v>
                </c:pt>
                <c:pt idx="26">
                  <c:v>2.0093706226150592</c:v>
                </c:pt>
                <c:pt idx="27">
                  <c:v>1.563027642433279</c:v>
                </c:pt>
                <c:pt idx="28">
                  <c:v>0.97808889101980434</c:v>
                </c:pt>
                <c:pt idx="29">
                  <c:v>1.0001905124785715</c:v>
                </c:pt>
                <c:pt idx="30">
                  <c:v>1.0511861357072061</c:v>
                </c:pt>
                <c:pt idx="31">
                  <c:v>1.6197216548710536</c:v>
                </c:pt>
                <c:pt idx="32">
                  <c:v>2.5734770428754854</c:v>
                </c:pt>
                <c:pt idx="33">
                  <c:v>2.9944355371121389</c:v>
                </c:pt>
                <c:pt idx="34">
                  <c:v>3.2332130640551071</c:v>
                </c:pt>
                <c:pt idx="35">
                  <c:v>3.6038141535010002</c:v>
                </c:pt>
                <c:pt idx="36">
                  <c:v>3.4578530759616677</c:v>
                </c:pt>
                <c:pt idx="37">
                  <c:v>3.0859392884941093</c:v>
                </c:pt>
                <c:pt idx="38">
                  <c:v>3.3225908946484362</c:v>
                </c:pt>
                <c:pt idx="39">
                  <c:v>3.9251071509135871</c:v>
                </c:pt>
                <c:pt idx="40">
                  <c:v>3.713646532438486</c:v>
                </c:pt>
                <c:pt idx="41">
                  <c:v>3.2422829224961087</c:v>
                </c:pt>
                <c:pt idx="42">
                  <c:v>3.2904274480516689</c:v>
                </c:pt>
                <c:pt idx="43">
                  <c:v>2.6134143694378276</c:v>
                </c:pt>
                <c:pt idx="44">
                  <c:v>2.4158757549611587</c:v>
                </c:pt>
                <c:pt idx="45">
                  <c:v>2.7274682727468402</c:v>
                </c:pt>
                <c:pt idx="46">
                  <c:v>2.3179652943177778</c:v>
                </c:pt>
                <c:pt idx="47">
                  <c:v>2.2676312560815828</c:v>
                </c:pt>
                <c:pt idx="48">
                  <c:v>2.8475147430497212</c:v>
                </c:pt>
                <c:pt idx="49">
                  <c:v>2.6550525566396921</c:v>
                </c:pt>
                <c:pt idx="50">
                  <c:v>2.8598744648127394</c:v>
                </c:pt>
                <c:pt idx="51">
                  <c:v>2.6475820129897012</c:v>
                </c:pt>
                <c:pt idx="52">
                  <c:v>2.4123525557011787</c:v>
                </c:pt>
                <c:pt idx="53">
                  <c:v>2.5782237996165414</c:v>
                </c:pt>
                <c:pt idx="54">
                  <c:v>2.5378864417054059</c:v>
                </c:pt>
                <c:pt idx="55">
                  <c:v>1.99089187119657</c:v>
                </c:pt>
                <c:pt idx="56">
                  <c:v>1.8116376724655048</c:v>
                </c:pt>
                <c:pt idx="57">
                  <c:v>1.4515808311791556</c:v>
                </c:pt>
                <c:pt idx="58">
                  <c:v>1.2178299767469536</c:v>
                </c:pt>
                <c:pt idx="59">
                  <c:v>1.3830165566839141</c:v>
                </c:pt>
                <c:pt idx="60">
                  <c:v>1.9483070154764803</c:v>
                </c:pt>
                <c:pt idx="61">
                  <c:v>1.9168953351626818</c:v>
                </c:pt>
                <c:pt idx="62">
                  <c:v>1.9429950938400165</c:v>
                </c:pt>
                <c:pt idx="63">
                  <c:v>2.4515726702264637</c:v>
                </c:pt>
                <c:pt idx="64">
                  <c:v>1.918779378901126</c:v>
                </c:pt>
                <c:pt idx="65">
                  <c:v>1.526981806992556</c:v>
                </c:pt>
                <c:pt idx="66">
                  <c:v>1.7837362973148414</c:v>
                </c:pt>
                <c:pt idx="67">
                  <c:v>1.2858555885262128</c:v>
                </c:pt>
                <c:pt idx="68">
                  <c:v>0.72206260396190358</c:v>
                </c:pt>
                <c:pt idx="69">
                  <c:v>1.6441885134111329</c:v>
                </c:pt>
                <c:pt idx="70">
                  <c:v>0.75803062143500433</c:v>
                </c:pt>
                <c:pt idx="71">
                  <c:v>0.6723257211538578</c:v>
                </c:pt>
                <c:pt idx="72">
                  <c:v>1.0546860338550581</c:v>
                </c:pt>
                <c:pt idx="73">
                  <c:v>0.92061125605664762</c:v>
                </c:pt>
                <c:pt idx="74">
                  <c:v>0.91992551210429518</c:v>
                </c:pt>
                <c:pt idx="75">
                  <c:v>1.58937432376971</c:v>
                </c:pt>
                <c:pt idx="76">
                  <c:v>1.9907888872381601</c:v>
                </c:pt>
                <c:pt idx="77">
                  <c:v>2.3193115928648034</c:v>
                </c:pt>
                <c:pt idx="78">
                  <c:v>3.0114034763995989</c:v>
                </c:pt>
                <c:pt idx="79">
                  <c:v>2.8535752322891073</c:v>
                </c:pt>
                <c:pt idx="80">
                  <c:v>2.1886380189366292</c:v>
                </c:pt>
                <c:pt idx="81">
                  <c:v>2.9489261866089151</c:v>
                </c:pt>
                <c:pt idx="82">
                  <c:v>2.5257048686991652</c:v>
                </c:pt>
                <c:pt idx="83">
                  <c:v>2.2209526530029282</c:v>
                </c:pt>
                <c:pt idx="84">
                  <c:v>2.7297672926837802</c:v>
                </c:pt>
                <c:pt idx="85">
                  <c:v>1.3428230839351838</c:v>
                </c:pt>
                <c:pt idx="86">
                  <c:v>1.2649381508141824</c:v>
                </c:pt>
                <c:pt idx="87">
                  <c:v>1.2540170462484361</c:v>
                </c:pt>
                <c:pt idx="88">
                  <c:v>1.5714434384431542</c:v>
                </c:pt>
                <c:pt idx="89">
                  <c:v>1.3734647984777915</c:v>
                </c:pt>
                <c:pt idx="90">
                  <c:v>1.6908212560386318</c:v>
                </c:pt>
                <c:pt idx="91">
                  <c:v>1.7249111670748938</c:v>
                </c:pt>
                <c:pt idx="92">
                  <c:v>1.325136612021844</c:v>
                </c:pt>
                <c:pt idx="93">
                  <c:v>2.2626441881100408</c:v>
                </c:pt>
                <c:pt idx="94">
                  <c:v>2.2293858160841618</c:v>
                </c:pt>
                <c:pt idx="95">
                  <c:v>2.5638416929494312</c:v>
                </c:pt>
                <c:pt idx="96">
                  <c:v>2.6358365916138577</c:v>
                </c:pt>
                <c:pt idx="97">
                  <c:v>2.7131653595861671</c:v>
                </c:pt>
                <c:pt idx="98">
                  <c:v>3.1400404952368377</c:v>
                </c:pt>
                <c:pt idx="99">
                  <c:v>2.6419336706014702</c:v>
                </c:pt>
                <c:pt idx="100">
                  <c:v>2.2331691297208467</c:v>
                </c:pt>
                <c:pt idx="101">
                  <c:v>2.0079277405939502</c:v>
                </c:pt>
                <c:pt idx="102">
                  <c:v>1.4868213561612893</c:v>
                </c:pt>
                <c:pt idx="103">
                  <c:v>1.4464274209135661</c:v>
                </c:pt>
                <c:pt idx="104">
                  <c:v>1.7507227754577579</c:v>
                </c:pt>
                <c:pt idx="105">
                  <c:v>1.4492292011721322</c:v>
                </c:pt>
                <c:pt idx="106">
                  <c:v>1.3318534961154418</c:v>
                </c:pt>
                <c:pt idx="107">
                  <c:v>2.7595185926137837</c:v>
                </c:pt>
                <c:pt idx="108">
                  <c:v>3.8295185477506002</c:v>
                </c:pt>
                <c:pt idx="109">
                  <c:v>5.0547863489372213</c:v>
                </c:pt>
                <c:pt idx="110">
                  <c:v>5.5891096854952433</c:v>
                </c:pt>
                <c:pt idx="111">
                  <c:v>3.491965389369565</c:v>
                </c:pt>
                <c:pt idx="112">
                  <c:v>1.6176112867915204</c:v>
                </c:pt>
                <c:pt idx="113">
                  <c:v>-0.29586683004096054</c:v>
                </c:pt>
                <c:pt idx="114">
                  <c:v>-1.218102605139143</c:v>
                </c:pt>
                <c:pt idx="115">
                  <c:v>-0.27769483427887431</c:v>
                </c:pt>
                <c:pt idx="116">
                  <c:v>0.99042489527230149</c:v>
                </c:pt>
                <c:pt idx="117">
                  <c:v>2.1761285294646617</c:v>
                </c:pt>
                <c:pt idx="118">
                  <c:v>2.5982598259825838</c:v>
                </c:pt>
                <c:pt idx="119">
                  <c:v>2.9912866425127804</c:v>
                </c:pt>
                <c:pt idx="120">
                  <c:v>3.3747148232644997</c:v>
                </c:pt>
                <c:pt idx="121">
                  <c:v>3.4792302276460911</c:v>
                </c:pt>
                <c:pt idx="122">
                  <c:v>3.6349280617616002</c:v>
                </c:pt>
                <c:pt idx="123">
                  <c:v>3.6341435050587267</c:v>
                </c:pt>
                <c:pt idx="124">
                  <c:v>3.5597592433362024</c:v>
                </c:pt>
              </c:numCache>
            </c:numRef>
          </c:val>
        </c:ser>
        <c:ser>
          <c:idx val="1"/>
          <c:order val="1"/>
          <c:tx>
            <c:strRef>
              <c:f>'CHARTtoPPT-Sheet1 Chart 1'!$C$6</c:f>
              <c:strCache>
                <c:ptCount val="1"/>
                <c:pt idx="0">
                  <c:v>Onderliggende tendens (1)</c:v>
                </c:pt>
              </c:strCache>
            </c:strRef>
          </c:tx>
          <c:spPr>
            <a:ln>
              <a:solidFill>
                <a:srgbClr val="C00000"/>
              </a:solidFill>
            </a:ln>
          </c:spPr>
          <c:marker>
            <c:symbol val="none"/>
          </c:marker>
          <c:cat>
            <c:numRef>
              <c:f>'CHARTtoPPT-Sheet1 Chart 1'!$A$7:$A$162</c:f>
              <c:numCache>
                <c:formatCode>mmm/yy</c:formatCode>
                <c:ptCount val="156"/>
                <c:pt idx="0">
                  <c:v>29618</c:v>
                </c:pt>
                <c:pt idx="1">
                  <c:v>29707</c:v>
                </c:pt>
                <c:pt idx="2">
                  <c:v>29799</c:v>
                </c:pt>
                <c:pt idx="3">
                  <c:v>29891</c:v>
                </c:pt>
                <c:pt idx="4">
                  <c:v>29983</c:v>
                </c:pt>
                <c:pt idx="5">
                  <c:v>30072</c:v>
                </c:pt>
                <c:pt idx="6">
                  <c:v>30164</c:v>
                </c:pt>
                <c:pt idx="7">
                  <c:v>30256</c:v>
                </c:pt>
                <c:pt idx="8">
                  <c:v>30348</c:v>
                </c:pt>
                <c:pt idx="9">
                  <c:v>30437</c:v>
                </c:pt>
                <c:pt idx="10">
                  <c:v>30529</c:v>
                </c:pt>
                <c:pt idx="11">
                  <c:v>30621</c:v>
                </c:pt>
                <c:pt idx="12">
                  <c:v>30713</c:v>
                </c:pt>
                <c:pt idx="13">
                  <c:v>30803</c:v>
                </c:pt>
                <c:pt idx="14">
                  <c:v>30895</c:v>
                </c:pt>
                <c:pt idx="15">
                  <c:v>30987</c:v>
                </c:pt>
                <c:pt idx="16">
                  <c:v>31079</c:v>
                </c:pt>
                <c:pt idx="17">
                  <c:v>31168</c:v>
                </c:pt>
                <c:pt idx="18">
                  <c:v>31260</c:v>
                </c:pt>
                <c:pt idx="19">
                  <c:v>31352</c:v>
                </c:pt>
                <c:pt idx="20">
                  <c:v>31444</c:v>
                </c:pt>
                <c:pt idx="21">
                  <c:v>31533</c:v>
                </c:pt>
                <c:pt idx="22">
                  <c:v>31625</c:v>
                </c:pt>
                <c:pt idx="23">
                  <c:v>31717</c:v>
                </c:pt>
                <c:pt idx="24">
                  <c:v>31809</c:v>
                </c:pt>
                <c:pt idx="25">
                  <c:v>31898</c:v>
                </c:pt>
                <c:pt idx="26">
                  <c:v>31990</c:v>
                </c:pt>
                <c:pt idx="27">
                  <c:v>32082</c:v>
                </c:pt>
                <c:pt idx="28">
                  <c:v>32174</c:v>
                </c:pt>
                <c:pt idx="29">
                  <c:v>32264</c:v>
                </c:pt>
                <c:pt idx="30">
                  <c:v>32356</c:v>
                </c:pt>
                <c:pt idx="31">
                  <c:v>32448</c:v>
                </c:pt>
                <c:pt idx="32">
                  <c:v>32540</c:v>
                </c:pt>
                <c:pt idx="33">
                  <c:v>32629</c:v>
                </c:pt>
                <c:pt idx="34">
                  <c:v>32721</c:v>
                </c:pt>
                <c:pt idx="35">
                  <c:v>32813</c:v>
                </c:pt>
                <c:pt idx="36">
                  <c:v>32905</c:v>
                </c:pt>
                <c:pt idx="37">
                  <c:v>32994</c:v>
                </c:pt>
                <c:pt idx="38">
                  <c:v>33086</c:v>
                </c:pt>
                <c:pt idx="39">
                  <c:v>33178</c:v>
                </c:pt>
                <c:pt idx="40">
                  <c:v>33270</c:v>
                </c:pt>
                <c:pt idx="41">
                  <c:v>33359</c:v>
                </c:pt>
                <c:pt idx="42">
                  <c:v>33451</c:v>
                </c:pt>
                <c:pt idx="43">
                  <c:v>33543</c:v>
                </c:pt>
                <c:pt idx="44">
                  <c:v>33635</c:v>
                </c:pt>
                <c:pt idx="45">
                  <c:v>33725</c:v>
                </c:pt>
                <c:pt idx="46">
                  <c:v>33817</c:v>
                </c:pt>
                <c:pt idx="47">
                  <c:v>33909</c:v>
                </c:pt>
                <c:pt idx="48">
                  <c:v>34001</c:v>
                </c:pt>
                <c:pt idx="49">
                  <c:v>34090</c:v>
                </c:pt>
                <c:pt idx="50">
                  <c:v>34182</c:v>
                </c:pt>
                <c:pt idx="51">
                  <c:v>34274</c:v>
                </c:pt>
                <c:pt idx="52">
                  <c:v>34366</c:v>
                </c:pt>
                <c:pt idx="53">
                  <c:v>34455</c:v>
                </c:pt>
                <c:pt idx="54">
                  <c:v>34547</c:v>
                </c:pt>
                <c:pt idx="55">
                  <c:v>34639</c:v>
                </c:pt>
                <c:pt idx="56">
                  <c:v>34731</c:v>
                </c:pt>
                <c:pt idx="57">
                  <c:v>34820</c:v>
                </c:pt>
                <c:pt idx="58">
                  <c:v>34912</c:v>
                </c:pt>
                <c:pt idx="59">
                  <c:v>35004</c:v>
                </c:pt>
                <c:pt idx="60">
                  <c:v>35096</c:v>
                </c:pt>
                <c:pt idx="61">
                  <c:v>35186</c:v>
                </c:pt>
                <c:pt idx="62">
                  <c:v>35278</c:v>
                </c:pt>
                <c:pt idx="63">
                  <c:v>35370</c:v>
                </c:pt>
                <c:pt idx="64">
                  <c:v>35462</c:v>
                </c:pt>
                <c:pt idx="65">
                  <c:v>35551</c:v>
                </c:pt>
                <c:pt idx="66">
                  <c:v>35643</c:v>
                </c:pt>
                <c:pt idx="67">
                  <c:v>35735</c:v>
                </c:pt>
                <c:pt idx="68">
                  <c:v>35827</c:v>
                </c:pt>
                <c:pt idx="69">
                  <c:v>35916</c:v>
                </c:pt>
                <c:pt idx="70">
                  <c:v>36008</c:v>
                </c:pt>
                <c:pt idx="71">
                  <c:v>36100</c:v>
                </c:pt>
                <c:pt idx="72">
                  <c:v>36192</c:v>
                </c:pt>
                <c:pt idx="73">
                  <c:v>36281</c:v>
                </c:pt>
                <c:pt idx="74">
                  <c:v>36373</c:v>
                </c:pt>
                <c:pt idx="75">
                  <c:v>36465</c:v>
                </c:pt>
                <c:pt idx="76">
                  <c:v>36557</c:v>
                </c:pt>
                <c:pt idx="77">
                  <c:v>36647</c:v>
                </c:pt>
                <c:pt idx="78">
                  <c:v>36739</c:v>
                </c:pt>
                <c:pt idx="79">
                  <c:v>36831</c:v>
                </c:pt>
                <c:pt idx="80">
                  <c:v>36923</c:v>
                </c:pt>
                <c:pt idx="81">
                  <c:v>37012</c:v>
                </c:pt>
                <c:pt idx="82">
                  <c:v>37104</c:v>
                </c:pt>
                <c:pt idx="83">
                  <c:v>37196</c:v>
                </c:pt>
                <c:pt idx="84">
                  <c:v>37288</c:v>
                </c:pt>
                <c:pt idx="85">
                  <c:v>37377</c:v>
                </c:pt>
                <c:pt idx="86">
                  <c:v>37469</c:v>
                </c:pt>
                <c:pt idx="87">
                  <c:v>37561</c:v>
                </c:pt>
                <c:pt idx="88">
                  <c:v>37653</c:v>
                </c:pt>
                <c:pt idx="89">
                  <c:v>37742</c:v>
                </c:pt>
                <c:pt idx="90">
                  <c:v>37834</c:v>
                </c:pt>
                <c:pt idx="91">
                  <c:v>37926</c:v>
                </c:pt>
                <c:pt idx="92">
                  <c:v>38018</c:v>
                </c:pt>
                <c:pt idx="93">
                  <c:v>38108</c:v>
                </c:pt>
                <c:pt idx="94">
                  <c:v>38200</c:v>
                </c:pt>
                <c:pt idx="95">
                  <c:v>38292</c:v>
                </c:pt>
                <c:pt idx="96">
                  <c:v>38384</c:v>
                </c:pt>
                <c:pt idx="97">
                  <c:v>38473</c:v>
                </c:pt>
                <c:pt idx="98">
                  <c:v>38565</c:v>
                </c:pt>
                <c:pt idx="99">
                  <c:v>38657</c:v>
                </c:pt>
                <c:pt idx="100">
                  <c:v>38749</c:v>
                </c:pt>
                <c:pt idx="101">
                  <c:v>38838</c:v>
                </c:pt>
                <c:pt idx="102">
                  <c:v>38930</c:v>
                </c:pt>
                <c:pt idx="103">
                  <c:v>39022</c:v>
                </c:pt>
                <c:pt idx="104">
                  <c:v>39114</c:v>
                </c:pt>
                <c:pt idx="105">
                  <c:v>39203</c:v>
                </c:pt>
                <c:pt idx="106">
                  <c:v>39295</c:v>
                </c:pt>
                <c:pt idx="107">
                  <c:v>39387</c:v>
                </c:pt>
                <c:pt idx="108">
                  <c:v>39479</c:v>
                </c:pt>
                <c:pt idx="109">
                  <c:v>39569</c:v>
                </c:pt>
                <c:pt idx="110">
                  <c:v>39661</c:v>
                </c:pt>
                <c:pt idx="111">
                  <c:v>39753</c:v>
                </c:pt>
                <c:pt idx="112">
                  <c:v>39845</c:v>
                </c:pt>
                <c:pt idx="113">
                  <c:v>39934</c:v>
                </c:pt>
                <c:pt idx="114">
                  <c:v>40026</c:v>
                </c:pt>
                <c:pt idx="115">
                  <c:v>40118</c:v>
                </c:pt>
                <c:pt idx="116">
                  <c:v>40210</c:v>
                </c:pt>
                <c:pt idx="117">
                  <c:v>40299</c:v>
                </c:pt>
                <c:pt idx="118">
                  <c:v>40391</c:v>
                </c:pt>
                <c:pt idx="119">
                  <c:v>40483</c:v>
                </c:pt>
                <c:pt idx="120">
                  <c:v>40575</c:v>
                </c:pt>
                <c:pt idx="121">
                  <c:v>40664</c:v>
                </c:pt>
                <c:pt idx="122">
                  <c:v>40756</c:v>
                </c:pt>
                <c:pt idx="123">
                  <c:v>40848</c:v>
                </c:pt>
                <c:pt idx="124">
                  <c:v>40940</c:v>
                </c:pt>
              </c:numCache>
            </c:numRef>
          </c:cat>
          <c:val>
            <c:numRef>
              <c:f>'CHARTtoPPT-Sheet1 Chart 1'!$C$7:$C$162</c:f>
              <c:numCache>
                <c:formatCode>General</c:formatCode>
                <c:ptCount val="156"/>
                <c:pt idx="0">
                  <c:v>5.8556773788444261</c:v>
                </c:pt>
                <c:pt idx="1">
                  <c:v>5.8967661216799527</c:v>
                </c:pt>
                <c:pt idx="2">
                  <c:v>5.2784043174985955</c:v>
                </c:pt>
                <c:pt idx="3">
                  <c:v>5.8756530841311578</c:v>
                </c:pt>
                <c:pt idx="4">
                  <c:v>6.122200904606645</c:v>
                </c:pt>
                <c:pt idx="5">
                  <c:v>7.0454360380367742</c:v>
                </c:pt>
                <c:pt idx="6">
                  <c:v>7.6339650942786514</c:v>
                </c:pt>
                <c:pt idx="7">
                  <c:v>7.4881710345736927</c:v>
                </c:pt>
                <c:pt idx="8">
                  <c:v>8.6738084437009988</c:v>
                </c:pt>
                <c:pt idx="9">
                  <c:v>8.5656763569875984</c:v>
                </c:pt>
                <c:pt idx="10">
                  <c:v>8.2225995970795527</c:v>
                </c:pt>
                <c:pt idx="11">
                  <c:v>7.4258974795883059</c:v>
                </c:pt>
                <c:pt idx="12">
                  <c:v>5.6176912297150645</c:v>
                </c:pt>
                <c:pt idx="13">
                  <c:v>5.2652715305792741</c:v>
                </c:pt>
                <c:pt idx="14">
                  <c:v>4.9331723931272133</c:v>
                </c:pt>
                <c:pt idx="15">
                  <c:v>4.7902255127940894</c:v>
                </c:pt>
                <c:pt idx="16">
                  <c:v>5.0412746755754005</c:v>
                </c:pt>
                <c:pt idx="17">
                  <c:v>4.9241306700430254</c:v>
                </c:pt>
                <c:pt idx="18">
                  <c:v>5.3842802244534749</c:v>
                </c:pt>
                <c:pt idx="19">
                  <c:v>5.4270732139861</c:v>
                </c:pt>
                <c:pt idx="20">
                  <c:v>5.4888614287330428</c:v>
                </c:pt>
                <c:pt idx="21">
                  <c:v>5.4726875446366394</c:v>
                </c:pt>
                <c:pt idx="22">
                  <c:v>5.0505020620543073</c:v>
                </c:pt>
                <c:pt idx="23">
                  <c:v>4.8211297292639843</c:v>
                </c:pt>
                <c:pt idx="24">
                  <c:v>4.1663025382903545</c:v>
                </c:pt>
                <c:pt idx="25">
                  <c:v>3.8289856713091153</c:v>
                </c:pt>
                <c:pt idx="26">
                  <c:v>3.3474398413622222</c:v>
                </c:pt>
                <c:pt idx="27">
                  <c:v>2.5826641600779991</c:v>
                </c:pt>
                <c:pt idx="28">
                  <c:v>2.0762620106555967</c:v>
                </c:pt>
                <c:pt idx="29">
                  <c:v>2.0615552900036667</c:v>
                </c:pt>
                <c:pt idx="30">
                  <c:v>2.1395079787841942</c:v>
                </c:pt>
                <c:pt idx="31">
                  <c:v>2.5285031833005345</c:v>
                </c:pt>
                <c:pt idx="32">
                  <c:v>2.7689619395012688</c:v>
                </c:pt>
                <c:pt idx="33">
                  <c:v>2.5292167898635087</c:v>
                </c:pt>
                <c:pt idx="34">
                  <c:v>2.6519165161421832</c:v>
                </c:pt>
                <c:pt idx="35">
                  <c:v>2.3785677259509086</c:v>
                </c:pt>
                <c:pt idx="36">
                  <c:v>2.4611682153177883</c:v>
                </c:pt>
                <c:pt idx="37">
                  <c:v>2.8257361689680001</c:v>
                </c:pt>
                <c:pt idx="38">
                  <c:v>2.8050996963024266</c:v>
                </c:pt>
                <c:pt idx="39">
                  <c:v>3.1162519215560227</c:v>
                </c:pt>
                <c:pt idx="40">
                  <c:v>3.6665013612206452</c:v>
                </c:pt>
                <c:pt idx="41">
                  <c:v>3.3573429921869287</c:v>
                </c:pt>
                <c:pt idx="42">
                  <c:v>3.4779297721221045</c:v>
                </c:pt>
                <c:pt idx="43">
                  <c:v>3.8832854592467867</c:v>
                </c:pt>
                <c:pt idx="44">
                  <c:v>3.7166523071678177</c:v>
                </c:pt>
                <c:pt idx="45">
                  <c:v>3.4802978398190243</c:v>
                </c:pt>
                <c:pt idx="46">
                  <c:v>3.4155798334950864</c:v>
                </c:pt>
                <c:pt idx="47">
                  <c:v>3.2774982199628155</c:v>
                </c:pt>
                <c:pt idx="48">
                  <c:v>3.4116567112440777</c:v>
                </c:pt>
                <c:pt idx="49">
                  <c:v>3.5370402174900182</c:v>
                </c:pt>
                <c:pt idx="50">
                  <c:v>3.5181983245806903</c:v>
                </c:pt>
                <c:pt idx="51">
                  <c:v>3.2110141097112965</c:v>
                </c:pt>
                <c:pt idx="52">
                  <c:v>2.8934026068929919</c:v>
                </c:pt>
                <c:pt idx="53">
                  <c:v>2.8023904986007153</c:v>
                </c:pt>
                <c:pt idx="54">
                  <c:v>2.5303754838664068</c:v>
                </c:pt>
                <c:pt idx="55">
                  <c:v>2.2650152529199477</c:v>
                </c:pt>
                <c:pt idx="56">
                  <c:v>1.9290388571689958</c:v>
                </c:pt>
                <c:pt idx="57">
                  <c:v>1.6803094112505921</c:v>
                </c:pt>
                <c:pt idx="58">
                  <c:v>1.7709227366875302</c:v>
                </c:pt>
                <c:pt idx="59">
                  <c:v>1.6648075573763701</c:v>
                </c:pt>
                <c:pt idx="60">
                  <c:v>2.0222384271076477</c:v>
                </c:pt>
                <c:pt idx="61">
                  <c:v>1.9272282148129698</c:v>
                </c:pt>
                <c:pt idx="62">
                  <c:v>1.5405891079367351</c:v>
                </c:pt>
                <c:pt idx="63">
                  <c:v>1.8750662926547859</c:v>
                </c:pt>
                <c:pt idx="64">
                  <c:v>1.307899270677531</c:v>
                </c:pt>
                <c:pt idx="65">
                  <c:v>1.1555736284400986</c:v>
                </c:pt>
                <c:pt idx="66">
                  <c:v>0.87487732601063684</c:v>
                </c:pt>
                <c:pt idx="67">
                  <c:v>0.82183959877961676</c:v>
                </c:pt>
                <c:pt idx="68">
                  <c:v>0.93676522401331463</c:v>
                </c:pt>
                <c:pt idx="69">
                  <c:v>1.335764524367522</c:v>
                </c:pt>
                <c:pt idx="70">
                  <c:v>1.7696078524750636</c:v>
                </c:pt>
                <c:pt idx="71">
                  <c:v>1.7004739985584598</c:v>
                </c:pt>
                <c:pt idx="72">
                  <c:v>1.6157810223997204</c:v>
                </c:pt>
                <c:pt idx="73">
                  <c:v>1.2605315458007693</c:v>
                </c:pt>
                <c:pt idx="74">
                  <c:v>0.97236852131314944</c:v>
                </c:pt>
                <c:pt idx="75">
                  <c:v>1.1591082851386318</c:v>
                </c:pt>
                <c:pt idx="76">
                  <c:v>1.2179407604236299</c:v>
                </c:pt>
                <c:pt idx="77">
                  <c:v>1.2730763337621898</c:v>
                </c:pt>
                <c:pt idx="78">
                  <c:v>1.4561071486856041</c:v>
                </c:pt>
                <c:pt idx="79">
                  <c:v>1.3992745324517268</c:v>
                </c:pt>
                <c:pt idx="80">
                  <c:v>1.5953271842147343</c:v>
                </c:pt>
                <c:pt idx="81">
                  <c:v>2.0471401085507202</c:v>
                </c:pt>
                <c:pt idx="82">
                  <c:v>2.3351503048008788</c:v>
                </c:pt>
                <c:pt idx="83">
                  <c:v>2.8502946349246328</c:v>
                </c:pt>
                <c:pt idx="84">
                  <c:v>2.9773039040146938</c:v>
                </c:pt>
                <c:pt idx="85">
                  <c:v>2.3032406467340838</c:v>
                </c:pt>
                <c:pt idx="86">
                  <c:v>2.0546326704721229</c:v>
                </c:pt>
                <c:pt idx="87">
                  <c:v>1.4535824119426444</c:v>
                </c:pt>
                <c:pt idx="88">
                  <c:v>1.2458073840483808</c:v>
                </c:pt>
                <c:pt idx="89">
                  <c:v>1.6773928262453102</c:v>
                </c:pt>
                <c:pt idx="90">
                  <c:v>1.5412637853333417</c:v>
                </c:pt>
                <c:pt idx="91">
                  <c:v>1.7429613017356338</c:v>
                </c:pt>
                <c:pt idx="92">
                  <c:v>1.6237653227235693</c:v>
                </c:pt>
                <c:pt idx="93">
                  <c:v>1.442481424017106</c:v>
                </c:pt>
                <c:pt idx="94">
                  <c:v>1.4964884361454267</c:v>
                </c:pt>
                <c:pt idx="95">
                  <c:v>1.3788187304453641</c:v>
                </c:pt>
                <c:pt idx="96">
                  <c:v>1.5613418427158354</c:v>
                </c:pt>
                <c:pt idx="97">
                  <c:v>1.5711893271522999</c:v>
                </c:pt>
                <c:pt idx="98">
                  <c:v>1.6860256732086361</c:v>
                </c:pt>
                <c:pt idx="99">
                  <c:v>1.8302139801031903</c:v>
                </c:pt>
                <c:pt idx="100">
                  <c:v>1.1143474338653445</c:v>
                </c:pt>
                <c:pt idx="101">
                  <c:v>1.0641863223527901</c:v>
                </c:pt>
                <c:pt idx="102">
                  <c:v>0.93145347283041269</c:v>
                </c:pt>
                <c:pt idx="103">
                  <c:v>0.77892237720538526</c:v>
                </c:pt>
                <c:pt idx="104">
                  <c:v>1.4644530588187061</c:v>
                </c:pt>
                <c:pt idx="105">
                  <c:v>1.4826414654710351</c:v>
                </c:pt>
                <c:pt idx="106">
                  <c:v>1.4473100688173313</c:v>
                </c:pt>
                <c:pt idx="107">
                  <c:v>1.4161449654932721</c:v>
                </c:pt>
                <c:pt idx="108">
                  <c:v>1.3572254134278428</c:v>
                </c:pt>
                <c:pt idx="109">
                  <c:v>1.391198112281212</c:v>
                </c:pt>
                <c:pt idx="110">
                  <c:v>1.7793356963588192</c:v>
                </c:pt>
                <c:pt idx="111">
                  <c:v>2.2325414513671094</c:v>
                </c:pt>
                <c:pt idx="112">
                  <c:v>2.3189569803502357</c:v>
                </c:pt>
                <c:pt idx="113">
                  <c:v>2.4887845594241642</c:v>
                </c:pt>
                <c:pt idx="114">
                  <c:v>2.1229215176528449</c:v>
                </c:pt>
                <c:pt idx="115">
                  <c:v>1.6750824700688289</c:v>
                </c:pt>
                <c:pt idx="116">
                  <c:v>1.2902293311926272</c:v>
                </c:pt>
                <c:pt idx="117">
                  <c:v>1.1176854603838708</c:v>
                </c:pt>
                <c:pt idx="118">
                  <c:v>1.2290330900668778</c:v>
                </c:pt>
                <c:pt idx="119">
                  <c:v>1.3113219864060888</c:v>
                </c:pt>
                <c:pt idx="120">
                  <c:v>1.6688965204596728</c:v>
                </c:pt>
                <c:pt idx="121">
                  <c:v>1.6370230675424498</c:v>
                </c:pt>
                <c:pt idx="122">
                  <c:v>1.5962274102105711</c:v>
                </c:pt>
                <c:pt idx="123">
                  <c:v>1.7112849225634497</c:v>
                </c:pt>
                <c:pt idx="124">
                  <c:v>2.1017310586001838</c:v>
                </c:pt>
              </c:numCache>
            </c:numRef>
          </c:val>
        </c:ser>
        <c:ser>
          <c:idx val="2"/>
          <c:order val="2"/>
          <c:tx>
            <c:strRef>
              <c:f>'CHARTtoPPT-Sheet1 Chart 1'!$D$6</c:f>
              <c:strCache>
                <c:ptCount val="1"/>
                <c:pt idx="0">
                  <c:v>BBP deflator</c:v>
                </c:pt>
              </c:strCache>
            </c:strRef>
          </c:tx>
          <c:spPr>
            <a:ln>
              <a:solidFill>
                <a:srgbClr val="FFC000"/>
              </a:solidFill>
            </a:ln>
          </c:spPr>
          <c:marker>
            <c:symbol val="none"/>
          </c:marker>
          <c:cat>
            <c:numRef>
              <c:f>'CHARTtoPPT-Sheet1 Chart 1'!$A$7:$A$162</c:f>
              <c:numCache>
                <c:formatCode>mmm/yy</c:formatCode>
                <c:ptCount val="156"/>
                <c:pt idx="0">
                  <c:v>29618</c:v>
                </c:pt>
                <c:pt idx="1">
                  <c:v>29707</c:v>
                </c:pt>
                <c:pt idx="2">
                  <c:v>29799</c:v>
                </c:pt>
                <c:pt idx="3">
                  <c:v>29891</c:v>
                </c:pt>
                <c:pt idx="4">
                  <c:v>29983</c:v>
                </c:pt>
                <c:pt idx="5">
                  <c:v>30072</c:v>
                </c:pt>
                <c:pt idx="6">
                  <c:v>30164</c:v>
                </c:pt>
                <c:pt idx="7">
                  <c:v>30256</c:v>
                </c:pt>
                <c:pt idx="8">
                  <c:v>30348</c:v>
                </c:pt>
                <c:pt idx="9">
                  <c:v>30437</c:v>
                </c:pt>
                <c:pt idx="10">
                  <c:v>30529</c:v>
                </c:pt>
                <c:pt idx="11">
                  <c:v>30621</c:v>
                </c:pt>
                <c:pt idx="12">
                  <c:v>30713</c:v>
                </c:pt>
                <c:pt idx="13">
                  <c:v>30803</c:v>
                </c:pt>
                <c:pt idx="14">
                  <c:v>30895</c:v>
                </c:pt>
                <c:pt idx="15">
                  <c:v>30987</c:v>
                </c:pt>
                <c:pt idx="16">
                  <c:v>31079</c:v>
                </c:pt>
                <c:pt idx="17">
                  <c:v>31168</c:v>
                </c:pt>
                <c:pt idx="18">
                  <c:v>31260</c:v>
                </c:pt>
                <c:pt idx="19">
                  <c:v>31352</c:v>
                </c:pt>
                <c:pt idx="20">
                  <c:v>31444</c:v>
                </c:pt>
                <c:pt idx="21">
                  <c:v>31533</c:v>
                </c:pt>
                <c:pt idx="22">
                  <c:v>31625</c:v>
                </c:pt>
                <c:pt idx="23">
                  <c:v>31717</c:v>
                </c:pt>
                <c:pt idx="24">
                  <c:v>31809</c:v>
                </c:pt>
                <c:pt idx="25">
                  <c:v>31898</c:v>
                </c:pt>
                <c:pt idx="26">
                  <c:v>31990</c:v>
                </c:pt>
                <c:pt idx="27">
                  <c:v>32082</c:v>
                </c:pt>
                <c:pt idx="28">
                  <c:v>32174</c:v>
                </c:pt>
                <c:pt idx="29">
                  <c:v>32264</c:v>
                </c:pt>
                <c:pt idx="30">
                  <c:v>32356</c:v>
                </c:pt>
                <c:pt idx="31">
                  <c:v>32448</c:v>
                </c:pt>
                <c:pt idx="32">
                  <c:v>32540</c:v>
                </c:pt>
                <c:pt idx="33">
                  <c:v>32629</c:v>
                </c:pt>
                <c:pt idx="34">
                  <c:v>32721</c:v>
                </c:pt>
                <c:pt idx="35">
                  <c:v>32813</c:v>
                </c:pt>
                <c:pt idx="36">
                  <c:v>32905</c:v>
                </c:pt>
                <c:pt idx="37">
                  <c:v>32994</c:v>
                </c:pt>
                <c:pt idx="38">
                  <c:v>33086</c:v>
                </c:pt>
                <c:pt idx="39">
                  <c:v>33178</c:v>
                </c:pt>
                <c:pt idx="40">
                  <c:v>33270</c:v>
                </c:pt>
                <c:pt idx="41">
                  <c:v>33359</c:v>
                </c:pt>
                <c:pt idx="42">
                  <c:v>33451</c:v>
                </c:pt>
                <c:pt idx="43">
                  <c:v>33543</c:v>
                </c:pt>
                <c:pt idx="44">
                  <c:v>33635</c:v>
                </c:pt>
                <c:pt idx="45">
                  <c:v>33725</c:v>
                </c:pt>
                <c:pt idx="46">
                  <c:v>33817</c:v>
                </c:pt>
                <c:pt idx="47">
                  <c:v>33909</c:v>
                </c:pt>
                <c:pt idx="48">
                  <c:v>34001</c:v>
                </c:pt>
                <c:pt idx="49">
                  <c:v>34090</c:v>
                </c:pt>
                <c:pt idx="50">
                  <c:v>34182</c:v>
                </c:pt>
                <c:pt idx="51">
                  <c:v>34274</c:v>
                </c:pt>
                <c:pt idx="52">
                  <c:v>34366</c:v>
                </c:pt>
                <c:pt idx="53">
                  <c:v>34455</c:v>
                </c:pt>
                <c:pt idx="54">
                  <c:v>34547</c:v>
                </c:pt>
                <c:pt idx="55">
                  <c:v>34639</c:v>
                </c:pt>
                <c:pt idx="56">
                  <c:v>34731</c:v>
                </c:pt>
                <c:pt idx="57">
                  <c:v>34820</c:v>
                </c:pt>
                <c:pt idx="58">
                  <c:v>34912</c:v>
                </c:pt>
                <c:pt idx="59">
                  <c:v>35004</c:v>
                </c:pt>
                <c:pt idx="60">
                  <c:v>35096</c:v>
                </c:pt>
                <c:pt idx="61">
                  <c:v>35186</c:v>
                </c:pt>
                <c:pt idx="62">
                  <c:v>35278</c:v>
                </c:pt>
                <c:pt idx="63">
                  <c:v>35370</c:v>
                </c:pt>
                <c:pt idx="64">
                  <c:v>35462</c:v>
                </c:pt>
                <c:pt idx="65">
                  <c:v>35551</c:v>
                </c:pt>
                <c:pt idx="66">
                  <c:v>35643</c:v>
                </c:pt>
                <c:pt idx="67">
                  <c:v>35735</c:v>
                </c:pt>
                <c:pt idx="68">
                  <c:v>35827</c:v>
                </c:pt>
                <c:pt idx="69">
                  <c:v>35916</c:v>
                </c:pt>
                <c:pt idx="70">
                  <c:v>36008</c:v>
                </c:pt>
                <c:pt idx="71">
                  <c:v>36100</c:v>
                </c:pt>
                <c:pt idx="72">
                  <c:v>36192</c:v>
                </c:pt>
                <c:pt idx="73">
                  <c:v>36281</c:v>
                </c:pt>
                <c:pt idx="74">
                  <c:v>36373</c:v>
                </c:pt>
                <c:pt idx="75">
                  <c:v>36465</c:v>
                </c:pt>
                <c:pt idx="76">
                  <c:v>36557</c:v>
                </c:pt>
                <c:pt idx="77">
                  <c:v>36647</c:v>
                </c:pt>
                <c:pt idx="78">
                  <c:v>36739</c:v>
                </c:pt>
                <c:pt idx="79">
                  <c:v>36831</c:v>
                </c:pt>
                <c:pt idx="80">
                  <c:v>36923</c:v>
                </c:pt>
                <c:pt idx="81">
                  <c:v>37012</c:v>
                </c:pt>
                <c:pt idx="82">
                  <c:v>37104</c:v>
                </c:pt>
                <c:pt idx="83">
                  <c:v>37196</c:v>
                </c:pt>
                <c:pt idx="84">
                  <c:v>37288</c:v>
                </c:pt>
                <c:pt idx="85">
                  <c:v>37377</c:v>
                </c:pt>
                <c:pt idx="86">
                  <c:v>37469</c:v>
                </c:pt>
                <c:pt idx="87">
                  <c:v>37561</c:v>
                </c:pt>
                <c:pt idx="88">
                  <c:v>37653</c:v>
                </c:pt>
                <c:pt idx="89">
                  <c:v>37742</c:v>
                </c:pt>
                <c:pt idx="90">
                  <c:v>37834</c:v>
                </c:pt>
                <c:pt idx="91">
                  <c:v>37926</c:v>
                </c:pt>
                <c:pt idx="92">
                  <c:v>38018</c:v>
                </c:pt>
                <c:pt idx="93">
                  <c:v>38108</c:v>
                </c:pt>
                <c:pt idx="94">
                  <c:v>38200</c:v>
                </c:pt>
                <c:pt idx="95">
                  <c:v>38292</c:v>
                </c:pt>
                <c:pt idx="96">
                  <c:v>38384</c:v>
                </c:pt>
                <c:pt idx="97">
                  <c:v>38473</c:v>
                </c:pt>
                <c:pt idx="98">
                  <c:v>38565</c:v>
                </c:pt>
                <c:pt idx="99">
                  <c:v>38657</c:v>
                </c:pt>
                <c:pt idx="100">
                  <c:v>38749</c:v>
                </c:pt>
                <c:pt idx="101">
                  <c:v>38838</c:v>
                </c:pt>
                <c:pt idx="102">
                  <c:v>38930</c:v>
                </c:pt>
                <c:pt idx="103">
                  <c:v>39022</c:v>
                </c:pt>
                <c:pt idx="104">
                  <c:v>39114</c:v>
                </c:pt>
                <c:pt idx="105">
                  <c:v>39203</c:v>
                </c:pt>
                <c:pt idx="106">
                  <c:v>39295</c:v>
                </c:pt>
                <c:pt idx="107">
                  <c:v>39387</c:v>
                </c:pt>
                <c:pt idx="108">
                  <c:v>39479</c:v>
                </c:pt>
                <c:pt idx="109">
                  <c:v>39569</c:v>
                </c:pt>
                <c:pt idx="110">
                  <c:v>39661</c:v>
                </c:pt>
                <c:pt idx="111">
                  <c:v>39753</c:v>
                </c:pt>
                <c:pt idx="112">
                  <c:v>39845</c:v>
                </c:pt>
                <c:pt idx="113">
                  <c:v>39934</c:v>
                </c:pt>
                <c:pt idx="114">
                  <c:v>40026</c:v>
                </c:pt>
                <c:pt idx="115">
                  <c:v>40118</c:v>
                </c:pt>
                <c:pt idx="116">
                  <c:v>40210</c:v>
                </c:pt>
                <c:pt idx="117">
                  <c:v>40299</c:v>
                </c:pt>
                <c:pt idx="118">
                  <c:v>40391</c:v>
                </c:pt>
                <c:pt idx="119">
                  <c:v>40483</c:v>
                </c:pt>
                <c:pt idx="120">
                  <c:v>40575</c:v>
                </c:pt>
                <c:pt idx="121">
                  <c:v>40664</c:v>
                </c:pt>
                <c:pt idx="122">
                  <c:v>40756</c:v>
                </c:pt>
                <c:pt idx="123">
                  <c:v>40848</c:v>
                </c:pt>
                <c:pt idx="124">
                  <c:v>40940</c:v>
                </c:pt>
              </c:numCache>
            </c:numRef>
          </c:cat>
          <c:val>
            <c:numRef>
              <c:f>'CHARTtoPPT-Sheet1 Chart 1'!$D$7:$D$162</c:f>
              <c:numCache>
                <c:formatCode>General</c:formatCode>
                <c:ptCount val="156"/>
                <c:pt idx="0">
                  <c:v>4.3591477035264337</c:v>
                </c:pt>
                <c:pt idx="1">
                  <c:v>4.4976779933435775</c:v>
                </c:pt>
                <c:pt idx="2">
                  <c:v>5.3051217643256043</c:v>
                </c:pt>
                <c:pt idx="3">
                  <c:v>6.3033969676143498</c:v>
                </c:pt>
                <c:pt idx="4">
                  <c:v>6.9128561718250365</c:v>
                </c:pt>
                <c:pt idx="5">
                  <c:v>8.1526140007616767</c:v>
                </c:pt>
                <c:pt idx="6">
                  <c:v>7.8838812578966859</c:v>
                </c:pt>
                <c:pt idx="7">
                  <c:v>7.3907099707159798</c:v>
                </c:pt>
                <c:pt idx="8">
                  <c:v>6.2885396173107475</c:v>
                </c:pt>
                <c:pt idx="9">
                  <c:v>5.4047795829519574</c:v>
                </c:pt>
                <c:pt idx="10">
                  <c:v>5.3862511606357115</c:v>
                </c:pt>
                <c:pt idx="11">
                  <c:v>5.3089734778439786</c:v>
                </c:pt>
                <c:pt idx="12">
                  <c:v>5.5283628502277296</c:v>
                </c:pt>
                <c:pt idx="13">
                  <c:v>5.7645030651249707</c:v>
                </c:pt>
                <c:pt idx="14">
                  <c:v>5.6063368039442896</c:v>
                </c:pt>
                <c:pt idx="15">
                  <c:v>5.0561510473002755</c:v>
                </c:pt>
                <c:pt idx="16">
                  <c:v>5.1023414110623424</c:v>
                </c:pt>
                <c:pt idx="17">
                  <c:v>4.8138005250687455</c:v>
                </c:pt>
                <c:pt idx="18">
                  <c:v>4.3024405847240415</c:v>
                </c:pt>
                <c:pt idx="19">
                  <c:v>4.1364845105372678</c:v>
                </c:pt>
                <c:pt idx="20">
                  <c:v>3.6602274651424653</c:v>
                </c:pt>
                <c:pt idx="21">
                  <c:v>2.8329438539417811</c:v>
                </c:pt>
                <c:pt idx="22">
                  <c:v>2.5275405628042011</c:v>
                </c:pt>
                <c:pt idx="23">
                  <c:v>2.1973063790053282</c:v>
                </c:pt>
                <c:pt idx="24">
                  <c:v>1.6215885654220061</c:v>
                </c:pt>
                <c:pt idx="25">
                  <c:v>1.8065101636344005</c:v>
                </c:pt>
                <c:pt idx="26">
                  <c:v>1.9381531665813148</c:v>
                </c:pt>
                <c:pt idx="27">
                  <c:v>1.4123117446761757</c:v>
                </c:pt>
                <c:pt idx="28">
                  <c:v>1.5968617200029278</c:v>
                </c:pt>
                <c:pt idx="29">
                  <c:v>1.5860876622444842</c:v>
                </c:pt>
                <c:pt idx="30">
                  <c:v>2.2078210634036255</c:v>
                </c:pt>
                <c:pt idx="31">
                  <c:v>3.2985606540165691</c:v>
                </c:pt>
                <c:pt idx="32">
                  <c:v>4.6478798597070439</c:v>
                </c:pt>
                <c:pt idx="33">
                  <c:v>4.9930014844992048</c:v>
                </c:pt>
                <c:pt idx="34">
                  <c:v>4.9601179594229263</c:v>
                </c:pt>
                <c:pt idx="35">
                  <c:v>4.6309937157482883</c:v>
                </c:pt>
                <c:pt idx="36">
                  <c:v>3.2833855804334497</c:v>
                </c:pt>
                <c:pt idx="37">
                  <c:v>2.7941286421029741</c:v>
                </c:pt>
                <c:pt idx="38">
                  <c:v>2.6067294526221696</c:v>
                </c:pt>
                <c:pt idx="39">
                  <c:v>2.5098870646340643</c:v>
                </c:pt>
                <c:pt idx="40">
                  <c:v>2.8621460772892937</c:v>
                </c:pt>
                <c:pt idx="41">
                  <c:v>2.7181704151780117</c:v>
                </c:pt>
                <c:pt idx="42">
                  <c:v>2.8201544801215181</c:v>
                </c:pt>
                <c:pt idx="43">
                  <c:v>3.0469446029416152</c:v>
                </c:pt>
                <c:pt idx="44">
                  <c:v>3.2252861263757371</c:v>
                </c:pt>
                <c:pt idx="45">
                  <c:v>3.6557312183055495</c:v>
                </c:pt>
                <c:pt idx="46">
                  <c:v>3.5422522053036967</c:v>
                </c:pt>
                <c:pt idx="47">
                  <c:v>3.3245162288730872</c:v>
                </c:pt>
                <c:pt idx="48">
                  <c:v>4.199953501592657</c:v>
                </c:pt>
                <c:pt idx="49">
                  <c:v>3.8421040966932773</c:v>
                </c:pt>
                <c:pt idx="50">
                  <c:v>3.9326935878680067</c:v>
                </c:pt>
                <c:pt idx="51">
                  <c:v>3.9612156292132132</c:v>
                </c:pt>
                <c:pt idx="52">
                  <c:v>2.1533599867425792</c:v>
                </c:pt>
                <c:pt idx="53">
                  <c:v>2.3905702821227282</c:v>
                </c:pt>
                <c:pt idx="54">
                  <c:v>2.1807006684141412</c:v>
                </c:pt>
                <c:pt idx="55">
                  <c:v>1.643926212505703</c:v>
                </c:pt>
                <c:pt idx="56">
                  <c:v>1.8874049398499348</c:v>
                </c:pt>
                <c:pt idx="57">
                  <c:v>1.0850206566237253</c:v>
                </c:pt>
                <c:pt idx="58">
                  <c:v>0.88497174578527849</c:v>
                </c:pt>
                <c:pt idx="59">
                  <c:v>0.2893247467909324</c:v>
                </c:pt>
                <c:pt idx="60">
                  <c:v>0.53810100958558182</c:v>
                </c:pt>
                <c:pt idx="61">
                  <c:v>0.44596426998562388</c:v>
                </c:pt>
                <c:pt idx="62">
                  <c:v>2.7525022533869691E-2</c:v>
                </c:pt>
                <c:pt idx="63">
                  <c:v>0.55977119630395133</c:v>
                </c:pt>
                <c:pt idx="64">
                  <c:v>0.38321623055086601</c:v>
                </c:pt>
                <c:pt idx="65">
                  <c:v>0.79940482163793858</c:v>
                </c:pt>
                <c:pt idx="66">
                  <c:v>1.1332434416415245</c:v>
                </c:pt>
                <c:pt idx="67">
                  <c:v>1.1961168160241842</c:v>
                </c:pt>
                <c:pt idx="68">
                  <c:v>1.9881006807340285</c:v>
                </c:pt>
                <c:pt idx="69">
                  <c:v>2.0217623995813607</c:v>
                </c:pt>
                <c:pt idx="70">
                  <c:v>1.9964954602623721</c:v>
                </c:pt>
                <c:pt idx="71">
                  <c:v>1.3862427719264123</c:v>
                </c:pt>
                <c:pt idx="72">
                  <c:v>0.59618402783269975</c:v>
                </c:pt>
                <c:pt idx="73">
                  <c:v>0.11073075553191863</c:v>
                </c:pt>
                <c:pt idx="74">
                  <c:v>-0.16502373685047841</c:v>
                </c:pt>
                <c:pt idx="75">
                  <c:v>0.67338853148411248</c:v>
                </c:pt>
                <c:pt idx="76">
                  <c:v>1.0460986210307341</c:v>
                </c:pt>
                <c:pt idx="77">
                  <c:v>1.7926483759867216</c:v>
                </c:pt>
                <c:pt idx="78">
                  <c:v>2.4592394723674582</c:v>
                </c:pt>
                <c:pt idx="79">
                  <c:v>2.1899267443660171</c:v>
                </c:pt>
                <c:pt idx="80">
                  <c:v>1.167801296814166</c:v>
                </c:pt>
                <c:pt idx="81">
                  <c:v>1.8932671768655815</c:v>
                </c:pt>
                <c:pt idx="82">
                  <c:v>2.0223266195394718</c:v>
                </c:pt>
                <c:pt idx="83">
                  <c:v>3.6914114936766187</c:v>
                </c:pt>
                <c:pt idx="84">
                  <c:v>3.376451197974812</c:v>
                </c:pt>
                <c:pt idx="85">
                  <c:v>2.0884354344840594</c:v>
                </c:pt>
                <c:pt idx="86">
                  <c:v>1.9539121397401493</c:v>
                </c:pt>
                <c:pt idx="87">
                  <c:v>0.42917957104080801</c:v>
                </c:pt>
                <c:pt idx="88">
                  <c:v>1.7646545561451177</c:v>
                </c:pt>
                <c:pt idx="89">
                  <c:v>2.2498115474133238</c:v>
                </c:pt>
                <c:pt idx="90">
                  <c:v>1.8941755470542887</c:v>
                </c:pt>
                <c:pt idx="91">
                  <c:v>2.1083495181601242</c:v>
                </c:pt>
                <c:pt idx="92">
                  <c:v>1.9092524099644061</c:v>
                </c:pt>
                <c:pt idx="93">
                  <c:v>1.9870320449824521</c:v>
                </c:pt>
                <c:pt idx="94">
                  <c:v>2.3199997437655111</c:v>
                </c:pt>
                <c:pt idx="95">
                  <c:v>2.2839932487015084</c:v>
                </c:pt>
                <c:pt idx="96">
                  <c:v>2.3089659700596181</c:v>
                </c:pt>
                <c:pt idx="97">
                  <c:v>2.1585258949371688</c:v>
                </c:pt>
                <c:pt idx="98">
                  <c:v>2.1740502690998467</c:v>
                </c:pt>
                <c:pt idx="99">
                  <c:v>2.8245298795387828</c:v>
                </c:pt>
                <c:pt idx="100">
                  <c:v>2.6141776606000402</c:v>
                </c:pt>
                <c:pt idx="101">
                  <c:v>2.4821645084198711</c:v>
                </c:pt>
                <c:pt idx="102">
                  <c:v>2.5151072351837778</c:v>
                </c:pt>
                <c:pt idx="103">
                  <c:v>1.5805477912206101</c:v>
                </c:pt>
                <c:pt idx="104">
                  <c:v>2.3975585505243702</c:v>
                </c:pt>
                <c:pt idx="105">
                  <c:v>2.6196758474303916</c:v>
                </c:pt>
                <c:pt idx="106">
                  <c:v>2.2251870165776917</c:v>
                </c:pt>
                <c:pt idx="107">
                  <c:v>2.1282817696678289</c:v>
                </c:pt>
                <c:pt idx="108">
                  <c:v>1.542483360159097</c:v>
                </c:pt>
                <c:pt idx="109">
                  <c:v>1.8474819782000163</c:v>
                </c:pt>
                <c:pt idx="110">
                  <c:v>2.609620787667374</c:v>
                </c:pt>
                <c:pt idx="111">
                  <c:v>2.6524327728745032</c:v>
                </c:pt>
                <c:pt idx="112">
                  <c:v>2.2302557554979212</c:v>
                </c:pt>
                <c:pt idx="113">
                  <c:v>1.4107123578618759</c:v>
                </c:pt>
                <c:pt idx="114">
                  <c:v>0.84374719906936679</c:v>
                </c:pt>
                <c:pt idx="115">
                  <c:v>0.38660660642777633</c:v>
                </c:pt>
                <c:pt idx="116">
                  <c:v>0.7255211154685558</c:v>
                </c:pt>
                <c:pt idx="117">
                  <c:v>1.7104150997896195</c:v>
                </c:pt>
                <c:pt idx="118">
                  <c:v>2.0492971226629635</c:v>
                </c:pt>
                <c:pt idx="119">
                  <c:v>2.6933436962488733</c:v>
                </c:pt>
                <c:pt idx="120">
                  <c:v>2.730571787910645</c:v>
                </c:pt>
                <c:pt idx="121">
                  <c:v>2.0002337835421802</c:v>
                </c:pt>
                <c:pt idx="122">
                  <c:v>1.4856082115975948</c:v>
                </c:pt>
                <c:pt idx="123">
                  <c:v>1.423997683468472</c:v>
                </c:pt>
                <c:pt idx="124">
                  <c:v>1.8764799531143073</c:v>
                </c:pt>
              </c:numCache>
            </c:numRef>
          </c:val>
        </c:ser>
        <c:marker val="1"/>
        <c:axId val="228934016"/>
        <c:axId val="228935552"/>
      </c:lineChart>
      <c:dateAx>
        <c:axId val="228934016"/>
        <c:scaling>
          <c:orientation val="minMax"/>
          <c:max val="41274"/>
          <c:min val="29587"/>
        </c:scaling>
        <c:axPos val="b"/>
        <c:majorGridlines/>
        <c:numFmt formatCode="\ \ \ \ \ yyyy" sourceLinked="0"/>
        <c:tickLblPos val="low"/>
        <c:crossAx val="228935552"/>
        <c:crosses val="autoZero"/>
        <c:auto val="1"/>
        <c:lblOffset val="100"/>
        <c:majorUnit val="24"/>
        <c:majorTimeUnit val="months"/>
        <c:minorUnit val="12"/>
        <c:minorTimeUnit val="months"/>
      </c:dateAx>
      <c:valAx>
        <c:axId val="228935552"/>
        <c:scaling>
          <c:orientation val="minMax"/>
          <c:min val="-2"/>
        </c:scaling>
        <c:axPos val="l"/>
        <c:majorGridlines/>
        <c:numFmt formatCode="General" sourceLinked="1"/>
        <c:tickLblPos val="nextTo"/>
        <c:crossAx val="228934016"/>
        <c:crosses val="autoZero"/>
        <c:crossBetween val="between"/>
        <c:majorUnit val="1"/>
      </c:valAx>
      <c:spPr>
        <a:solidFill>
          <a:schemeClr val="bg1"/>
        </a:solidFill>
      </c:spPr>
    </c:plotArea>
    <c:legend>
      <c:legendPos val="r"/>
      <c:layout>
        <c:manualLayout>
          <c:xMode val="edge"/>
          <c:yMode val="edge"/>
          <c:x val="0.31374176463796061"/>
          <c:y val="8.7964051198498247E-2"/>
          <c:w val="0.46204501915708818"/>
          <c:h val="0.21205773251179502"/>
        </c:manualLayout>
      </c:layout>
      <c:spPr>
        <a:solidFill>
          <a:srgbClr val="FFFFFF">
            <a:alpha val="46000"/>
          </a:srgbClr>
        </a:solidFill>
      </c:sp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scatterChart>
        <c:scatterStyle val="lineMarker"/>
        <c:ser>
          <c:idx val="0"/>
          <c:order val="0"/>
          <c:tx>
            <c:strRef>
              <c:f>'graph NL'!$B$3</c:f>
              <c:strCache>
                <c:ptCount val="1"/>
                <c:pt idx="0">
                  <c:v>BE</c:v>
                </c:pt>
              </c:strCache>
            </c:strRef>
          </c:tx>
          <c:spPr>
            <a:ln w="28575">
              <a:noFill/>
            </a:ln>
          </c:spPr>
          <c:marker>
            <c:symbol val="circle"/>
            <c:size val="7"/>
          </c:marker>
          <c:dLbls>
            <c:dLbl>
              <c:idx val="0"/>
              <c:layout>
                <c:manualLayout>
                  <c:x val="-3.9586078417643777E-2"/>
                  <c:y val="4.1928628909235724E-2"/>
                </c:manualLayout>
              </c:layout>
              <c:showSerName val="1"/>
            </c:dLbl>
            <c:showSerName val="1"/>
          </c:dLbls>
          <c:xVal>
            <c:numRef>
              <c:f>'graph NL'!$D$3</c:f>
              <c:numCache>
                <c:formatCode>General</c:formatCode>
                <c:ptCount val="1"/>
                <c:pt idx="0">
                  <c:v>-0.88967966347432792</c:v>
                </c:pt>
              </c:numCache>
            </c:numRef>
          </c:xVal>
          <c:yVal>
            <c:numRef>
              <c:f>'graph NL'!$J$3</c:f>
              <c:numCache>
                <c:formatCode>General</c:formatCode>
                <c:ptCount val="1"/>
                <c:pt idx="0">
                  <c:v>1.1062708317066881</c:v>
                </c:pt>
              </c:numCache>
            </c:numRef>
          </c:yVal>
        </c:ser>
        <c:ser>
          <c:idx val="1"/>
          <c:order val="1"/>
          <c:tx>
            <c:strRef>
              <c:f>'graph NL'!$B$4</c:f>
              <c:strCache>
                <c:ptCount val="1"/>
                <c:pt idx="0">
                  <c:v>DK</c:v>
                </c:pt>
              </c:strCache>
            </c:strRef>
          </c:tx>
          <c:spPr>
            <a:ln w="28575">
              <a:noFill/>
            </a:ln>
          </c:spPr>
          <c:marker>
            <c:symbol val="circle"/>
            <c:size val="7"/>
          </c:marker>
          <c:dLbls>
            <c:dLbl>
              <c:idx val="0"/>
              <c:layout>
                <c:manualLayout>
                  <c:x val="-1.9782393669634375E-2"/>
                  <c:y val="3.6338225017470492E-2"/>
                </c:manualLayout>
              </c:layout>
              <c:showSerName val="1"/>
            </c:dLbl>
            <c:showSerName val="1"/>
          </c:dLbls>
          <c:xVal>
            <c:numRef>
              <c:f>'graph NL'!$D$4</c:f>
              <c:numCache>
                <c:formatCode>General</c:formatCode>
                <c:ptCount val="1"/>
                <c:pt idx="0">
                  <c:v>-0.92609236172230647</c:v>
                </c:pt>
              </c:numCache>
            </c:numRef>
          </c:xVal>
          <c:yVal>
            <c:numRef>
              <c:f>'graph NL'!$J$4</c:f>
              <c:numCache>
                <c:formatCode>General</c:formatCode>
                <c:ptCount val="1"/>
                <c:pt idx="0">
                  <c:v>2.1886814396859355</c:v>
                </c:pt>
              </c:numCache>
            </c:numRef>
          </c:yVal>
        </c:ser>
        <c:ser>
          <c:idx val="2"/>
          <c:order val="2"/>
          <c:tx>
            <c:strRef>
              <c:f>'graph NL'!$B$5</c:f>
              <c:strCache>
                <c:ptCount val="1"/>
                <c:pt idx="0">
                  <c:v>DE</c:v>
                </c:pt>
              </c:strCache>
            </c:strRef>
          </c:tx>
          <c:spPr>
            <a:ln w="28575">
              <a:noFill/>
            </a:ln>
          </c:spPr>
          <c:marker>
            <c:symbol val="circle"/>
            <c:size val="7"/>
            <c:spPr>
              <a:solidFill>
                <a:schemeClr val="accent1"/>
              </a:solidFill>
            </c:spPr>
          </c:marker>
          <c:dLbls>
            <c:showSerName val="1"/>
          </c:dLbls>
          <c:xVal>
            <c:numRef>
              <c:f>'graph NL'!$D$5</c:f>
              <c:numCache>
                <c:formatCode>General</c:formatCode>
                <c:ptCount val="1"/>
                <c:pt idx="0">
                  <c:v>1.8997262023391717</c:v>
                </c:pt>
              </c:numCache>
            </c:numRef>
          </c:xVal>
          <c:yVal>
            <c:numRef>
              <c:f>'graph NL'!$J$5</c:f>
              <c:numCache>
                <c:formatCode>General</c:formatCode>
                <c:ptCount val="1"/>
                <c:pt idx="0">
                  <c:v>-0.64033709533430905</c:v>
                </c:pt>
              </c:numCache>
            </c:numRef>
          </c:yVal>
        </c:ser>
        <c:ser>
          <c:idx val="4"/>
          <c:order val="3"/>
          <c:tx>
            <c:strRef>
              <c:f>'graph NL'!$B$7</c:f>
              <c:strCache>
                <c:ptCount val="1"/>
                <c:pt idx="0">
                  <c:v>EL</c:v>
                </c:pt>
              </c:strCache>
            </c:strRef>
          </c:tx>
          <c:spPr>
            <a:ln w="28575">
              <a:noFill/>
            </a:ln>
          </c:spPr>
          <c:marker>
            <c:symbol val="circle"/>
            <c:size val="7"/>
          </c:marker>
          <c:dLbls>
            <c:showSerName val="1"/>
          </c:dLbls>
          <c:xVal>
            <c:numRef>
              <c:f>'graph NL'!$D$7</c:f>
              <c:numCache>
                <c:formatCode>General</c:formatCode>
                <c:ptCount val="1"/>
                <c:pt idx="0">
                  <c:v>-3.0137636017931513</c:v>
                </c:pt>
              </c:numCache>
            </c:numRef>
          </c:xVal>
          <c:yVal>
            <c:numRef>
              <c:f>'graph NL'!$J$7</c:f>
              <c:numCache>
                <c:formatCode>General</c:formatCode>
                <c:ptCount val="1"/>
                <c:pt idx="0">
                  <c:v>1.6200501112348438</c:v>
                </c:pt>
              </c:numCache>
            </c:numRef>
          </c:yVal>
        </c:ser>
        <c:ser>
          <c:idx val="5"/>
          <c:order val="4"/>
          <c:tx>
            <c:strRef>
              <c:f>'graph NL'!$B$8</c:f>
              <c:strCache>
                <c:ptCount val="1"/>
                <c:pt idx="0">
                  <c:v>ES</c:v>
                </c:pt>
              </c:strCache>
            </c:strRef>
          </c:tx>
          <c:spPr>
            <a:ln w="28575">
              <a:noFill/>
            </a:ln>
          </c:spPr>
          <c:dLbls>
            <c:showSerName val="1"/>
          </c:dLbls>
          <c:xVal>
            <c:numRef>
              <c:f>'graph NL'!$D$8</c:f>
              <c:numCache>
                <c:formatCode>General</c:formatCode>
                <c:ptCount val="1"/>
                <c:pt idx="0">
                  <c:v>3.6107235514726985E-2</c:v>
                </c:pt>
              </c:numCache>
            </c:numRef>
          </c:xVal>
          <c:yVal>
            <c:numRef>
              <c:f>'graph NL'!$J$8</c:f>
              <c:numCache>
                <c:formatCode>General</c:formatCode>
                <c:ptCount val="1"/>
                <c:pt idx="0">
                  <c:v>1.4833929410104738</c:v>
                </c:pt>
              </c:numCache>
            </c:numRef>
          </c:yVal>
        </c:ser>
        <c:ser>
          <c:idx val="6"/>
          <c:order val="5"/>
          <c:tx>
            <c:strRef>
              <c:f>'graph NL'!$B$9</c:f>
              <c:strCache>
                <c:ptCount val="1"/>
                <c:pt idx="0">
                  <c:v>FR</c:v>
                </c:pt>
              </c:strCache>
            </c:strRef>
          </c:tx>
          <c:spPr>
            <a:ln w="28575">
              <a:noFill/>
            </a:ln>
          </c:spPr>
          <c:marker>
            <c:symbol val="circle"/>
            <c:size val="7"/>
          </c:marker>
          <c:dLbls>
            <c:dLbl>
              <c:idx val="0"/>
              <c:layout>
                <c:manualLayout>
                  <c:x val="-3.9991767399326092E-3"/>
                  <c:y val="-3.3447823882282034E-2"/>
                </c:manualLayout>
              </c:layout>
              <c:showSerName val="1"/>
            </c:dLbl>
            <c:showSerName val="1"/>
          </c:dLbls>
          <c:xVal>
            <c:numRef>
              <c:f>'graph NL'!$D$9</c:f>
              <c:numCache>
                <c:formatCode>General</c:formatCode>
                <c:ptCount val="1"/>
                <c:pt idx="0">
                  <c:v>-1.8228368286673513</c:v>
                </c:pt>
              </c:numCache>
            </c:numRef>
          </c:xVal>
          <c:yVal>
            <c:numRef>
              <c:f>'graph NL'!$J$9</c:f>
              <c:numCache>
                <c:formatCode>General</c:formatCode>
                <c:ptCount val="1"/>
                <c:pt idx="0">
                  <c:v>1.2155481397415342</c:v>
                </c:pt>
              </c:numCache>
            </c:numRef>
          </c:yVal>
        </c:ser>
        <c:ser>
          <c:idx val="7"/>
          <c:order val="6"/>
          <c:tx>
            <c:strRef>
              <c:f>'graph NL'!$B$10</c:f>
              <c:strCache>
                <c:ptCount val="1"/>
                <c:pt idx="0">
                  <c:v>IT</c:v>
                </c:pt>
              </c:strCache>
            </c:strRef>
          </c:tx>
          <c:spPr>
            <a:ln w="28575">
              <a:noFill/>
            </a:ln>
          </c:spPr>
          <c:marker>
            <c:symbol val="circle"/>
            <c:size val="7"/>
          </c:marker>
          <c:dLbls>
            <c:showSerName val="1"/>
          </c:dLbls>
          <c:xVal>
            <c:numRef>
              <c:f>'graph NL'!$D$10</c:f>
              <c:numCache>
                <c:formatCode>General</c:formatCode>
                <c:ptCount val="1"/>
                <c:pt idx="0">
                  <c:v>-2.2572336137321902</c:v>
                </c:pt>
              </c:numCache>
            </c:numRef>
          </c:xVal>
          <c:yVal>
            <c:numRef>
              <c:f>'graph NL'!$J$10</c:f>
              <c:numCache>
                <c:formatCode>General</c:formatCode>
                <c:ptCount val="1"/>
                <c:pt idx="0">
                  <c:v>1.8574118664610164</c:v>
                </c:pt>
              </c:numCache>
            </c:numRef>
          </c:yVal>
        </c:ser>
        <c:ser>
          <c:idx val="8"/>
          <c:order val="7"/>
          <c:tx>
            <c:strRef>
              <c:f>'graph NL'!$B$11</c:f>
              <c:strCache>
                <c:ptCount val="1"/>
                <c:pt idx="0">
                  <c:v>NL</c:v>
                </c:pt>
              </c:strCache>
            </c:strRef>
          </c:tx>
          <c:spPr>
            <a:ln w="28575">
              <a:noFill/>
            </a:ln>
          </c:spPr>
          <c:marker>
            <c:symbol val="circle"/>
            <c:size val="7"/>
          </c:marker>
          <c:dLbls>
            <c:showSerName val="1"/>
          </c:dLbls>
          <c:xVal>
            <c:numRef>
              <c:f>'graph NL'!$D$11</c:f>
              <c:numCache>
                <c:formatCode>General</c:formatCode>
                <c:ptCount val="1"/>
                <c:pt idx="0">
                  <c:v>0.27376933475717879</c:v>
                </c:pt>
              </c:numCache>
            </c:numRef>
          </c:xVal>
          <c:yVal>
            <c:numRef>
              <c:f>'graph NL'!$J$11</c:f>
              <c:numCache>
                <c:formatCode>General</c:formatCode>
                <c:ptCount val="1"/>
                <c:pt idx="0">
                  <c:v>1.2583021566758401</c:v>
                </c:pt>
              </c:numCache>
            </c:numRef>
          </c:yVal>
        </c:ser>
        <c:ser>
          <c:idx val="9"/>
          <c:order val="8"/>
          <c:tx>
            <c:strRef>
              <c:f>'graph NL'!$B$12</c:f>
              <c:strCache>
                <c:ptCount val="1"/>
                <c:pt idx="0">
                  <c:v>AT</c:v>
                </c:pt>
              </c:strCache>
            </c:strRef>
          </c:tx>
          <c:spPr>
            <a:ln w="28575">
              <a:noFill/>
            </a:ln>
          </c:spPr>
          <c:marker>
            <c:symbol val="circle"/>
            <c:size val="7"/>
          </c:marker>
          <c:dLbls>
            <c:showSerName val="1"/>
          </c:dLbls>
          <c:xVal>
            <c:numRef>
              <c:f>'graph NL'!$D$12</c:f>
              <c:numCache>
                <c:formatCode>General</c:formatCode>
                <c:ptCount val="1"/>
                <c:pt idx="0">
                  <c:v>-4.8517520809066919E-2</c:v>
                </c:pt>
              </c:numCache>
            </c:numRef>
          </c:xVal>
          <c:yVal>
            <c:numRef>
              <c:f>'graph NL'!$J$12</c:f>
              <c:numCache>
                <c:formatCode>General</c:formatCode>
                <c:ptCount val="1"/>
                <c:pt idx="0">
                  <c:v>3.5354070974813481E-2</c:v>
                </c:pt>
              </c:numCache>
            </c:numRef>
          </c:yVal>
        </c:ser>
        <c:ser>
          <c:idx val="10"/>
          <c:order val="9"/>
          <c:tx>
            <c:strRef>
              <c:f>'graph NL'!$B$13</c:f>
              <c:strCache>
                <c:ptCount val="1"/>
                <c:pt idx="0">
                  <c:v>PT</c:v>
                </c:pt>
              </c:strCache>
            </c:strRef>
          </c:tx>
          <c:spPr>
            <a:ln w="28575">
              <a:noFill/>
            </a:ln>
          </c:spPr>
          <c:marker>
            <c:symbol val="circle"/>
            <c:size val="7"/>
          </c:marker>
          <c:dLbls>
            <c:dLbl>
              <c:idx val="0"/>
              <c:layout>
                <c:manualLayout>
                  <c:x val="-1.9782393669634389E-3"/>
                  <c:y val="1.397624039133478E-2"/>
                </c:manualLayout>
              </c:layout>
              <c:showSerName val="1"/>
            </c:dLbl>
            <c:showSerName val="1"/>
          </c:dLbls>
          <c:xVal>
            <c:numRef>
              <c:f>'graph NL'!$D$13</c:f>
              <c:numCache>
                <c:formatCode>General</c:formatCode>
                <c:ptCount val="1"/>
                <c:pt idx="0">
                  <c:v>-0.36583186496352837</c:v>
                </c:pt>
              </c:numCache>
            </c:numRef>
          </c:xVal>
          <c:yVal>
            <c:numRef>
              <c:f>'graph NL'!$J$13</c:f>
              <c:numCache>
                <c:formatCode>General</c:formatCode>
                <c:ptCount val="1"/>
                <c:pt idx="0">
                  <c:v>1.0164738579190638</c:v>
                </c:pt>
              </c:numCache>
            </c:numRef>
          </c:yVal>
        </c:ser>
        <c:ser>
          <c:idx val="11"/>
          <c:order val="10"/>
          <c:tx>
            <c:strRef>
              <c:f>'graph NL'!$B$14</c:f>
              <c:strCache>
                <c:ptCount val="1"/>
                <c:pt idx="0">
                  <c:v>FI</c:v>
                </c:pt>
              </c:strCache>
            </c:strRef>
          </c:tx>
          <c:spPr>
            <a:ln w="28575">
              <a:noFill/>
            </a:ln>
          </c:spPr>
          <c:marker>
            <c:symbol val="circle"/>
            <c:size val="7"/>
          </c:marker>
          <c:dLbls>
            <c:dLbl>
              <c:idx val="0"/>
              <c:layout>
                <c:manualLayout>
                  <c:x val="-1.8734400317988124E-2"/>
                  <c:y val="-3.9418766457352004E-2"/>
                </c:manualLayout>
              </c:layout>
              <c:showSerName val="1"/>
            </c:dLbl>
            <c:showSerName val="1"/>
          </c:dLbls>
          <c:xVal>
            <c:numRef>
              <c:f>'graph NL'!$D$14</c:f>
              <c:numCache>
                <c:formatCode>General</c:formatCode>
                <c:ptCount val="1"/>
                <c:pt idx="0">
                  <c:v>-0.72688127624200671</c:v>
                </c:pt>
              </c:numCache>
            </c:numRef>
          </c:xVal>
          <c:yVal>
            <c:numRef>
              <c:f>'graph NL'!$J$14</c:f>
              <c:numCache>
                <c:formatCode>General</c:formatCode>
                <c:ptCount val="1"/>
                <c:pt idx="0">
                  <c:v>1.1969450158712809</c:v>
                </c:pt>
              </c:numCache>
            </c:numRef>
          </c:yVal>
        </c:ser>
        <c:ser>
          <c:idx val="12"/>
          <c:order val="11"/>
          <c:tx>
            <c:strRef>
              <c:f>'graph NL'!$B$15</c:f>
              <c:strCache>
                <c:ptCount val="1"/>
                <c:pt idx="0">
                  <c:v>SE</c:v>
                </c:pt>
              </c:strCache>
            </c:strRef>
          </c:tx>
          <c:spPr>
            <a:ln w="28575">
              <a:noFill/>
            </a:ln>
          </c:spPr>
          <c:marker>
            <c:symbol val="circle"/>
            <c:size val="7"/>
          </c:marker>
          <c:dLbls>
            <c:showSerName val="1"/>
          </c:dLbls>
          <c:trendline>
            <c:trendlineType val="linear"/>
          </c:trendline>
          <c:xVal>
            <c:numRef>
              <c:f>'graph NL'!$D$15</c:f>
              <c:numCache>
                <c:formatCode>General</c:formatCode>
                <c:ptCount val="1"/>
                <c:pt idx="0">
                  <c:v>0.14058017255615951</c:v>
                </c:pt>
              </c:numCache>
            </c:numRef>
          </c:xVal>
          <c:yVal>
            <c:numRef>
              <c:f>'graph NL'!$J$15</c:f>
              <c:numCache>
                <c:formatCode>General</c:formatCode>
                <c:ptCount val="1"/>
                <c:pt idx="0">
                  <c:v>-0.73863527555813557</c:v>
                </c:pt>
              </c:numCache>
            </c:numRef>
          </c:yVal>
        </c:ser>
        <c:ser>
          <c:idx val="13"/>
          <c:order val="12"/>
          <c:tx>
            <c:strRef>
              <c:f>'graph NL'!$B$16</c:f>
              <c:strCache>
                <c:ptCount val="1"/>
                <c:pt idx="0">
                  <c:v>UK</c:v>
                </c:pt>
              </c:strCache>
            </c:strRef>
          </c:tx>
          <c:spPr>
            <a:ln w="28575">
              <a:noFill/>
            </a:ln>
          </c:spPr>
          <c:marker>
            <c:symbol val="circle"/>
            <c:size val="7"/>
          </c:marker>
          <c:dLbls>
            <c:showSerName val="1"/>
          </c:dLbls>
          <c:xVal>
            <c:numRef>
              <c:f>'graph NL'!$D$16</c:f>
              <c:numCache>
                <c:formatCode>General</c:formatCode>
                <c:ptCount val="1"/>
                <c:pt idx="0">
                  <c:v>-0.40542793706612734</c:v>
                </c:pt>
              </c:numCache>
            </c:numRef>
          </c:xVal>
          <c:yVal>
            <c:numRef>
              <c:f>'graph NL'!$J$16</c:f>
              <c:numCache>
                <c:formatCode>General</c:formatCode>
                <c:ptCount val="1"/>
                <c:pt idx="0">
                  <c:v>-1.5403624699868885</c:v>
                </c:pt>
              </c:numCache>
            </c:numRef>
          </c:yVal>
        </c:ser>
        <c:ser>
          <c:idx val="14"/>
          <c:order val="13"/>
          <c:spPr>
            <a:ln w="28575">
              <a:noFill/>
            </a:ln>
          </c:spPr>
          <c:marker>
            <c:symbol val="none"/>
          </c:marker>
          <c:xVal>
            <c:numRef>
              <c:f>'graph NL'!$L$3:$L$4</c:f>
              <c:numCache>
                <c:formatCode>General</c:formatCode>
                <c:ptCount val="2"/>
                <c:pt idx="0">
                  <c:v>-5</c:v>
                </c:pt>
                <c:pt idx="1">
                  <c:v>3</c:v>
                </c:pt>
              </c:numCache>
            </c:numRef>
          </c:xVal>
          <c:yVal>
            <c:numRef>
              <c:f>'graph NL'!$M$3:$M$4</c:f>
              <c:numCache>
                <c:formatCode>General</c:formatCode>
                <c:ptCount val="2"/>
                <c:pt idx="0">
                  <c:v>3.0222468650967325</c:v>
                </c:pt>
                <c:pt idx="1">
                  <c:v>-1.0878745034049628</c:v>
                </c:pt>
              </c:numCache>
            </c:numRef>
          </c:yVal>
        </c:ser>
        <c:ser>
          <c:idx val="15"/>
          <c:order val="14"/>
          <c:tx>
            <c:v>SERIE</c:v>
          </c:tx>
          <c:spPr>
            <a:ln w="28575">
              <a:noFill/>
            </a:ln>
          </c:spPr>
          <c:marker>
            <c:symbol val="circle"/>
            <c:size val="7"/>
            <c:spPr>
              <a:solidFill>
                <a:srgbClr val="C00000"/>
              </a:solidFill>
            </c:spPr>
          </c:marker>
          <c:trendline>
            <c:trendlineType val="linear"/>
            <c:forward val="3"/>
            <c:backward val="2"/>
          </c:trendline>
          <c:trendline>
            <c:trendlineType val="linear"/>
          </c:trendline>
          <c:xVal>
            <c:numRef>
              <c:f>'graph NL'!$D$3:$D$16</c:f>
              <c:numCache>
                <c:formatCode>General</c:formatCode>
                <c:ptCount val="14"/>
                <c:pt idx="0">
                  <c:v>-0.88967966347432792</c:v>
                </c:pt>
                <c:pt idx="1">
                  <c:v>-0.92609236172230647</c:v>
                </c:pt>
                <c:pt idx="2">
                  <c:v>1.8997262023391717</c:v>
                </c:pt>
                <c:pt idx="4">
                  <c:v>-3.0137636017931513</c:v>
                </c:pt>
                <c:pt idx="5">
                  <c:v>3.6107235514726985E-2</c:v>
                </c:pt>
                <c:pt idx="6">
                  <c:v>-1.8228368286673513</c:v>
                </c:pt>
                <c:pt idx="7">
                  <c:v>-2.2572336137321902</c:v>
                </c:pt>
                <c:pt idx="8">
                  <c:v>0.27376933475717879</c:v>
                </c:pt>
                <c:pt idx="9">
                  <c:v>-4.8517520809066919E-2</c:v>
                </c:pt>
                <c:pt idx="10">
                  <c:v>-0.36583186496352837</c:v>
                </c:pt>
                <c:pt idx="11">
                  <c:v>-0.72688127624200671</c:v>
                </c:pt>
                <c:pt idx="12">
                  <c:v>0.14058017255615951</c:v>
                </c:pt>
                <c:pt idx="13">
                  <c:v>-0.40542793706612734</c:v>
                </c:pt>
              </c:numCache>
            </c:numRef>
          </c:xVal>
          <c:yVal>
            <c:numRef>
              <c:f>'graph NL'!$J$3:$J$16</c:f>
              <c:numCache>
                <c:formatCode>General</c:formatCode>
                <c:ptCount val="14"/>
                <c:pt idx="0">
                  <c:v>1.1062708317066881</c:v>
                </c:pt>
                <c:pt idx="1">
                  <c:v>2.1886814396859355</c:v>
                </c:pt>
                <c:pt idx="2">
                  <c:v>-0.64033709533430905</c:v>
                </c:pt>
                <c:pt idx="4">
                  <c:v>1.6200501112348438</c:v>
                </c:pt>
                <c:pt idx="5">
                  <c:v>1.4833929410104738</c:v>
                </c:pt>
                <c:pt idx="6">
                  <c:v>1.2155481397415342</c:v>
                </c:pt>
                <c:pt idx="7">
                  <c:v>1.8574118664610164</c:v>
                </c:pt>
                <c:pt idx="8">
                  <c:v>1.2583021566758401</c:v>
                </c:pt>
                <c:pt idx="9">
                  <c:v>3.5354070974813481E-2</c:v>
                </c:pt>
                <c:pt idx="10">
                  <c:v>1.0164738579190638</c:v>
                </c:pt>
                <c:pt idx="11">
                  <c:v>1.1969450158712809</c:v>
                </c:pt>
                <c:pt idx="12">
                  <c:v>-0.73863527555813557</c:v>
                </c:pt>
                <c:pt idx="13">
                  <c:v>-1.5403624699868885</c:v>
                </c:pt>
              </c:numCache>
            </c:numRef>
          </c:yVal>
        </c:ser>
        <c:axId val="147102720"/>
        <c:axId val="190572032"/>
      </c:scatterChart>
      <c:valAx>
        <c:axId val="147102720"/>
        <c:scaling>
          <c:orientation val="minMax"/>
          <c:max val="4"/>
          <c:min val="-4"/>
        </c:scaling>
        <c:axPos val="b"/>
        <c:title>
          <c:tx>
            <c:rich>
              <a:bodyPr/>
              <a:lstStyle/>
              <a:p>
                <a:pPr>
                  <a:defRPr/>
                </a:pPr>
                <a:r>
                  <a:rPr lang="nl-BE"/>
                  <a:t>Marktaandeel</a:t>
                </a:r>
                <a:r>
                  <a:rPr lang="nl-BE" baseline="30000"/>
                  <a:t>1</a:t>
                </a:r>
                <a:r>
                  <a:rPr lang="nl-BE" baseline="0"/>
                  <a:t> </a:t>
                </a:r>
                <a:endParaRPr lang="nl-BE"/>
              </a:p>
            </c:rich>
          </c:tx>
        </c:title>
        <c:numFmt formatCode="General" sourceLinked="1"/>
        <c:majorTickMark val="none"/>
        <c:tickLblPos val="low"/>
        <c:spPr>
          <a:ln w="19050"/>
        </c:spPr>
        <c:crossAx val="190572032"/>
        <c:crosses val="autoZero"/>
        <c:crossBetween val="midCat"/>
        <c:majorUnit val="1"/>
      </c:valAx>
      <c:valAx>
        <c:axId val="190572032"/>
        <c:scaling>
          <c:orientation val="minMax"/>
        </c:scaling>
        <c:axPos val="l"/>
        <c:majorGridlines>
          <c:spPr>
            <a:ln w="9525">
              <a:prstDash val="sysDot"/>
            </a:ln>
          </c:spPr>
        </c:majorGridlines>
        <c:title>
          <c:tx>
            <c:rich>
              <a:bodyPr rot="-5400000" vert="horz"/>
              <a:lstStyle/>
              <a:p>
                <a:pPr>
                  <a:defRPr/>
                </a:pPr>
                <a:r>
                  <a:rPr lang="nl-BE"/>
                  <a:t>Reële effectieve wisselkoers</a:t>
                </a:r>
                <a:r>
                  <a:rPr lang="nl-BE" baseline="30000"/>
                  <a:t>2</a:t>
                </a:r>
              </a:p>
            </c:rich>
          </c:tx>
        </c:title>
        <c:numFmt formatCode="General" sourceLinked="1"/>
        <c:majorTickMark val="none"/>
        <c:tickLblPos val="low"/>
        <c:spPr>
          <a:ln w="19050"/>
        </c:spPr>
        <c:crossAx val="147102720"/>
        <c:crosses val="autoZero"/>
        <c:crossBetween val="midCat"/>
        <c:majorUnit val="1"/>
      </c:valAx>
      <c:spPr>
        <a:solidFill>
          <a:srgbClr val="FFFFFF"/>
        </a:solidFill>
        <a:ln>
          <a:solidFill>
            <a:srgbClr val="000000"/>
          </a:solidFill>
        </a:ln>
      </c:spPr>
    </c:plotArea>
    <c:plotVisOnly val="1"/>
  </c:chart>
  <c:externalData r:id="rId1"/>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nl-BE"/>
  <c:chart>
    <c:autoTitleDeleted val="1"/>
    <c:plotArea>
      <c:layout>
        <c:manualLayout>
          <c:layoutTarget val="inner"/>
          <c:xMode val="edge"/>
          <c:yMode val="edge"/>
          <c:x val="0.10124197826057126"/>
          <c:y val="2.1428571428571491E-2"/>
          <c:w val="0.84957386871143659"/>
          <c:h val="0.88877240344956965"/>
        </c:manualLayout>
      </c:layout>
      <c:lineChart>
        <c:grouping val="standard"/>
        <c:ser>
          <c:idx val="1"/>
          <c:order val="0"/>
          <c:tx>
            <c:strRef>
              <c:f>'CHARTtoPPT-Graph 3 Chart 1'!$B$6</c:f>
              <c:strCache>
                <c:ptCount val="1"/>
                <c:pt idx="0">
                  <c:v>Écarts types</c:v>
                </c:pt>
              </c:strCache>
            </c:strRef>
          </c:tx>
          <c:marker>
            <c:symbol val="none"/>
          </c:marker>
          <c:val>
            <c:numRef>
              <c:f>'CHARTtoPPT-Graph 3 Chart 1'!$B$7:$B$36</c:f>
              <c:numCache>
                <c:formatCode>General</c:formatCode>
                <c:ptCount val="30"/>
                <c:pt idx="0">
                  <c:v>0.73744391611279125</c:v>
                </c:pt>
                <c:pt idx="1">
                  <c:v>0.66487504354534088</c:v>
                </c:pt>
                <c:pt idx="2">
                  <c:v>0.65620580659276706</c:v>
                </c:pt>
                <c:pt idx="3">
                  <c:v>0.618649555667241</c:v>
                </c:pt>
                <c:pt idx="4">
                  <c:v>0.55056788863862949</c:v>
                </c:pt>
                <c:pt idx="5">
                  <c:v>0.56180512635610735</c:v>
                </c:pt>
                <c:pt idx="6">
                  <c:v>0.56540022935513301</c:v>
                </c:pt>
                <c:pt idx="7">
                  <c:v>0.53641582329743942</c:v>
                </c:pt>
                <c:pt idx="8">
                  <c:v>0.48682645778552475</c:v>
                </c:pt>
                <c:pt idx="9">
                  <c:v>0.40249223594996486</c:v>
                </c:pt>
                <c:pt idx="10">
                  <c:v>0.38951782748808317</c:v>
                </c:pt>
                <c:pt idx="11">
                  <c:v>0.35477044545102354</c:v>
                </c:pt>
                <c:pt idx="12">
                  <c:v>0.32732683535399243</c:v>
                </c:pt>
                <c:pt idx="13">
                  <c:v>0.32126980205784594</c:v>
                </c:pt>
                <c:pt idx="14">
                  <c:v>0.27352296944647198</c:v>
                </c:pt>
                <c:pt idx="15">
                  <c:v>0.23804761428476098</c:v>
                </c:pt>
                <c:pt idx="16">
                  <c:v>0.22446517632945781</c:v>
                </c:pt>
                <c:pt idx="17">
                  <c:v>0.23121751331060009</c:v>
                </c:pt>
                <c:pt idx="18">
                  <c:v>0.23916521486202769</c:v>
                </c:pt>
                <c:pt idx="19">
                  <c:v>0.24166091947189094</c:v>
                </c:pt>
                <c:pt idx="20">
                  <c:v>0.24748737341529226</c:v>
                </c:pt>
                <c:pt idx="21">
                  <c:v>0.26060826285186495</c:v>
                </c:pt>
                <c:pt idx="22">
                  <c:v>0.2718695339280609</c:v>
                </c:pt>
                <c:pt idx="23">
                  <c:v>0.26621338286681051</c:v>
                </c:pt>
                <c:pt idx="24">
                  <c:v>0.2374102701309207</c:v>
                </c:pt>
                <c:pt idx="25">
                  <c:v>0.24120907566221175</c:v>
                </c:pt>
                <c:pt idx="26">
                  <c:v>0.24003967925959183</c:v>
                </c:pt>
                <c:pt idx="27">
                  <c:v>0.23603873774083256</c:v>
                </c:pt>
                <c:pt idx="28">
                  <c:v>0.23452078799116971</c:v>
                </c:pt>
                <c:pt idx="29">
                  <c:v>0.23130067012440608</c:v>
                </c:pt>
              </c:numCache>
            </c:numRef>
          </c:val>
        </c:ser>
        <c:marker val="1"/>
        <c:axId val="229141888"/>
        <c:axId val="229155968"/>
      </c:lineChart>
      <c:catAx>
        <c:axId val="229141888"/>
        <c:scaling>
          <c:orientation val="minMax"/>
        </c:scaling>
        <c:axPos val="b"/>
        <c:majorGridlines/>
        <c:numFmt formatCode="General" sourceLinked="1"/>
        <c:majorTickMark val="none"/>
        <c:tickLblPos val="nextTo"/>
        <c:txPr>
          <a:bodyPr/>
          <a:lstStyle/>
          <a:p>
            <a:pPr>
              <a:defRPr sz="1000"/>
            </a:pPr>
            <a:endParaRPr lang="nl-BE"/>
          </a:p>
        </c:txPr>
        <c:crossAx val="229155968"/>
        <c:crosses val="autoZero"/>
        <c:auto val="1"/>
        <c:lblAlgn val="ctr"/>
        <c:lblOffset val="100"/>
        <c:tickLblSkip val="2"/>
        <c:tickMarkSkip val="5"/>
      </c:catAx>
      <c:valAx>
        <c:axId val="229155968"/>
        <c:scaling>
          <c:orientation val="minMax"/>
        </c:scaling>
        <c:axPos val="l"/>
        <c:majorGridlines/>
        <c:numFmt formatCode="General" sourceLinked="1"/>
        <c:tickLblPos val="nextTo"/>
        <c:crossAx val="229141888"/>
        <c:crosses val="autoZero"/>
        <c:crossBetween val="between"/>
      </c:valAx>
      <c:spPr>
        <a:solidFill>
          <a:schemeClr val="bg1"/>
        </a:solidFill>
      </c:spPr>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nl-BE"/>
  <c:chart>
    <c:plotArea>
      <c:layout/>
      <c:barChart>
        <c:barDir val="col"/>
        <c:grouping val="stacked"/>
        <c:ser>
          <c:idx val="0"/>
          <c:order val="0"/>
          <c:tx>
            <c:strRef>
              <c:f>'LCI-24 4 2012'!$J$70</c:f>
              <c:strCache>
                <c:ptCount val="1"/>
                <c:pt idx="0">
                  <c:v>Nettoloon³</c:v>
                </c:pt>
              </c:strCache>
            </c:strRef>
          </c:tx>
          <c:spPr>
            <a:solidFill>
              <a:srgbClr val="FF0000"/>
            </a:solidFill>
          </c:spPr>
          <c:cat>
            <c:strRef>
              <c:f>'LCI-24 4 2012'!$I$71:$I$89</c:f>
              <c:strCache>
                <c:ptCount val="19"/>
                <c:pt idx="0">
                  <c:v>EA</c:v>
                </c:pt>
                <c:pt idx="2">
                  <c:v>BE</c:v>
                </c:pt>
                <c:pt idx="3">
                  <c:v>FR</c:v>
                </c:pt>
                <c:pt idx="4">
                  <c:v>LU</c:v>
                </c:pt>
                <c:pt idx="5">
                  <c:v>NL</c:v>
                </c:pt>
                <c:pt idx="6">
                  <c:v>DE</c:v>
                </c:pt>
                <c:pt idx="7">
                  <c:v>FI</c:v>
                </c:pt>
                <c:pt idx="8">
                  <c:v>AT</c:v>
                </c:pt>
                <c:pt idx="9">
                  <c:v>IE</c:v>
                </c:pt>
                <c:pt idx="10">
                  <c:v>IT</c:v>
                </c:pt>
                <c:pt idx="11">
                  <c:v>ES</c:v>
                </c:pt>
                <c:pt idx="12">
                  <c:v>EL</c:v>
                </c:pt>
                <c:pt idx="13">
                  <c:v>CY</c:v>
                </c:pt>
                <c:pt idx="14">
                  <c:v>SI</c:v>
                </c:pt>
                <c:pt idx="15">
                  <c:v>PT</c:v>
                </c:pt>
                <c:pt idx="16">
                  <c:v>MT</c:v>
                </c:pt>
                <c:pt idx="17">
                  <c:v>SK</c:v>
                </c:pt>
                <c:pt idx="18">
                  <c:v>EE</c:v>
                </c:pt>
              </c:strCache>
            </c:strRef>
          </c:cat>
          <c:val>
            <c:numRef>
              <c:f>'LCI-24 4 2012'!$J$71:$J$89</c:f>
              <c:numCache>
                <c:formatCode>General</c:formatCode>
                <c:ptCount val="19"/>
                <c:pt idx="0" formatCode="0.0">
                  <c:v>17.084400000000002</c:v>
                </c:pt>
                <c:pt idx="2" formatCode="0.0">
                  <c:v>22.5975</c:v>
                </c:pt>
                <c:pt idx="3" formatCode="0.0">
                  <c:v>20.178000000000004</c:v>
                </c:pt>
                <c:pt idx="4" formatCode="0.0">
                  <c:v>22.916000000000004</c:v>
                </c:pt>
                <c:pt idx="5" formatCode="0.0">
                  <c:v>19.624100000000013</c:v>
                </c:pt>
                <c:pt idx="6" formatCode="0.0">
                  <c:v>18.842599999999983</c:v>
                </c:pt>
                <c:pt idx="7" formatCode="0.0">
                  <c:v>18.027900000000013</c:v>
                </c:pt>
                <c:pt idx="8" formatCode="0.0">
                  <c:v>17.374000000000013</c:v>
                </c:pt>
                <c:pt idx="9" formatCode="0.0">
                  <c:v>20.248599999999985</c:v>
                </c:pt>
                <c:pt idx="10" formatCode="0.0">
                  <c:v>15.3832</c:v>
                </c:pt>
                <c:pt idx="11" formatCode="0.0">
                  <c:v>13.802000000000005</c:v>
                </c:pt>
                <c:pt idx="12" formatCode="0.0">
                  <c:v>12.022500000000004</c:v>
                </c:pt>
                <c:pt idx="13" formatCode="0.0">
                  <c:v>12.045</c:v>
                </c:pt>
                <c:pt idx="14" formatCode="0.0">
                  <c:v>9.3600000000000048</c:v>
                </c:pt>
                <c:pt idx="15" formatCode="0.0">
                  <c:v>9.2686000000000011</c:v>
                </c:pt>
                <c:pt idx="16" formatCode="0.0">
                  <c:v>9.3177000000000003</c:v>
                </c:pt>
                <c:pt idx="17" formatCode="0.0">
                  <c:v>5.7119999999999997</c:v>
                </c:pt>
                <c:pt idx="18" formatCode="0.0">
                  <c:v>5.1029999999999971</c:v>
                </c:pt>
              </c:numCache>
            </c:numRef>
          </c:val>
        </c:ser>
        <c:ser>
          <c:idx val="1"/>
          <c:order val="1"/>
          <c:tx>
            <c:strRef>
              <c:f>'LCI-24 4 2012'!$K$70</c:f>
              <c:strCache>
                <c:ptCount val="1"/>
                <c:pt idx="0">
                  <c:v>Fiscale en parafiscale lasten</c:v>
                </c:pt>
              </c:strCache>
            </c:strRef>
          </c:tx>
          <c:spPr>
            <a:solidFill>
              <a:srgbClr val="00B0F0"/>
            </a:solidFill>
          </c:spPr>
          <c:cat>
            <c:strRef>
              <c:f>'LCI-24 4 2012'!$I$71:$I$89</c:f>
              <c:strCache>
                <c:ptCount val="19"/>
                <c:pt idx="0">
                  <c:v>EA</c:v>
                </c:pt>
                <c:pt idx="2">
                  <c:v>BE</c:v>
                </c:pt>
                <c:pt idx="3">
                  <c:v>FR</c:v>
                </c:pt>
                <c:pt idx="4">
                  <c:v>LU</c:v>
                </c:pt>
                <c:pt idx="5">
                  <c:v>NL</c:v>
                </c:pt>
                <c:pt idx="6">
                  <c:v>DE</c:v>
                </c:pt>
                <c:pt idx="7">
                  <c:v>FI</c:v>
                </c:pt>
                <c:pt idx="8">
                  <c:v>AT</c:v>
                </c:pt>
                <c:pt idx="9">
                  <c:v>IE</c:v>
                </c:pt>
                <c:pt idx="10">
                  <c:v>IT</c:v>
                </c:pt>
                <c:pt idx="11">
                  <c:v>ES</c:v>
                </c:pt>
                <c:pt idx="12">
                  <c:v>EL</c:v>
                </c:pt>
                <c:pt idx="13">
                  <c:v>CY</c:v>
                </c:pt>
                <c:pt idx="14">
                  <c:v>SI</c:v>
                </c:pt>
                <c:pt idx="15">
                  <c:v>PT</c:v>
                </c:pt>
                <c:pt idx="16">
                  <c:v>MT</c:v>
                </c:pt>
                <c:pt idx="17">
                  <c:v>SK</c:v>
                </c:pt>
                <c:pt idx="18">
                  <c:v>EE</c:v>
                </c:pt>
              </c:strCache>
            </c:strRef>
          </c:cat>
          <c:val>
            <c:numRef>
              <c:f>'LCI-24 4 2012'!$K$71:$K$89</c:f>
              <c:numCache>
                <c:formatCode>General</c:formatCode>
                <c:ptCount val="19"/>
                <c:pt idx="0" formatCode="0.0">
                  <c:v>10.515600000000004</c:v>
                </c:pt>
                <c:pt idx="2" formatCode="0.0">
                  <c:v>16.702499999999979</c:v>
                </c:pt>
                <c:pt idx="3" formatCode="0.0">
                  <c:v>14.022</c:v>
                </c:pt>
                <c:pt idx="4" formatCode="0.0">
                  <c:v>10.784000000000001</c:v>
                </c:pt>
                <c:pt idx="5" formatCode="0.0">
                  <c:v>11.475900000000006</c:v>
                </c:pt>
                <c:pt idx="6" formatCode="0.0">
                  <c:v>11.257400000000002</c:v>
                </c:pt>
                <c:pt idx="7" formatCode="0.0">
                  <c:v>11.672100000000002</c:v>
                </c:pt>
                <c:pt idx="8" formatCode="0.0">
                  <c:v>11.826000000000002</c:v>
                </c:pt>
                <c:pt idx="9" formatCode="0.0">
                  <c:v>7.1513999999999998</c:v>
                </c:pt>
                <c:pt idx="10" formatCode="0.0">
                  <c:v>11.4168</c:v>
                </c:pt>
                <c:pt idx="11" formatCode="0.0">
                  <c:v>6.7980000000000009</c:v>
                </c:pt>
                <c:pt idx="12" formatCode="0.0">
                  <c:v>5.4775</c:v>
                </c:pt>
                <c:pt idx="13" formatCode="0.0">
                  <c:v>4.4550000000000001</c:v>
                </c:pt>
                <c:pt idx="14" formatCode="0.0">
                  <c:v>5.04</c:v>
                </c:pt>
                <c:pt idx="15" formatCode="0.0">
                  <c:v>2.8313999999999986</c:v>
                </c:pt>
                <c:pt idx="16" formatCode="0.0">
                  <c:v>2.5823</c:v>
                </c:pt>
                <c:pt idx="17" formatCode="0.0">
                  <c:v>2.6880000000000002</c:v>
                </c:pt>
                <c:pt idx="18" formatCode="0.0">
                  <c:v>2.9969999999999986</c:v>
                </c:pt>
              </c:numCache>
            </c:numRef>
          </c:val>
        </c:ser>
        <c:overlap val="100"/>
        <c:axId val="226209792"/>
        <c:axId val="226211328"/>
      </c:barChart>
      <c:catAx>
        <c:axId val="226209792"/>
        <c:scaling>
          <c:orientation val="minMax"/>
        </c:scaling>
        <c:axPos val="b"/>
        <c:tickLblPos val="nextTo"/>
        <c:crossAx val="226211328"/>
        <c:crosses val="autoZero"/>
        <c:auto val="1"/>
        <c:lblAlgn val="ctr"/>
        <c:lblOffset val="100"/>
      </c:catAx>
      <c:valAx>
        <c:axId val="226211328"/>
        <c:scaling>
          <c:orientation val="minMax"/>
        </c:scaling>
        <c:axPos val="l"/>
        <c:majorGridlines/>
        <c:numFmt formatCode="0" sourceLinked="0"/>
        <c:tickLblPos val="nextTo"/>
        <c:crossAx val="226209792"/>
        <c:crosses val="autoZero"/>
        <c:crossBetween val="between"/>
      </c:valAx>
      <c:spPr>
        <a:solidFill>
          <a:srgbClr val="FFFFFF"/>
        </a:solidFill>
      </c:spPr>
    </c:plotArea>
    <c:legend>
      <c:legendPos val="b"/>
      <c:layout>
        <c:manualLayout>
          <c:xMode val="edge"/>
          <c:yMode val="edge"/>
          <c:x val="0.26627839006675097"/>
          <c:y val="0.9383690111873092"/>
          <c:w val="0.41728314590937421"/>
          <c:h val="4.5597416785340406E-2"/>
        </c:manualLayout>
      </c:layout>
    </c:legend>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algn="l">
              <a:defRPr/>
            </a:pPr>
            <a:r>
              <a:rPr lang="nl-BE" sz="1200" dirty="0" smtClean="0"/>
              <a:t>Uurloonkosten private sector volgens CRB</a:t>
            </a:r>
            <a:endParaRPr lang="nl-BE" sz="1200" dirty="0"/>
          </a:p>
        </c:rich>
      </c:tx>
      <c:layout>
        <c:manualLayout>
          <c:xMode val="edge"/>
          <c:yMode val="edge"/>
          <c:x val="6.363884628169926E-2"/>
          <c:y val="1.5904627996575701E-2"/>
        </c:manualLayout>
      </c:layout>
    </c:title>
    <c:plotArea>
      <c:layout>
        <c:manualLayout>
          <c:layoutTarget val="inner"/>
          <c:xMode val="edge"/>
          <c:yMode val="edge"/>
          <c:x val="6.5330467363365813E-2"/>
          <c:y val="0.11847256653096011"/>
          <c:w val="0.45206721097748631"/>
          <c:h val="0.62166902928910606"/>
        </c:manualLayout>
      </c:layout>
      <c:lineChart>
        <c:grouping val="standard"/>
        <c:ser>
          <c:idx val="0"/>
          <c:order val="0"/>
          <c:tx>
            <c:strRef>
              <c:f>Sheet1!$A$2</c:f>
              <c:strCache>
                <c:ptCount val="1"/>
                <c:pt idx="0">
                  <c:v>Drie voornaamste buurlanden</c:v>
                </c:pt>
              </c:strCache>
            </c:strRef>
          </c:tx>
          <c:spPr>
            <a:ln>
              <a:solidFill>
                <a:schemeClr val="tx1"/>
              </a:solidFill>
            </a:ln>
          </c:spPr>
          <c:marker>
            <c:symbol val="none"/>
          </c:marker>
          <c:cat>
            <c:strRef>
              <c:f>Sheet1!$B$1:$R$1</c:f>
              <c:strCach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2012r</c:v>
                </c:pt>
              </c:strCache>
            </c:strRef>
          </c:cat>
          <c:val>
            <c:numRef>
              <c:f>Sheet1!$B$2:$R$2</c:f>
              <c:numCache>
                <c:formatCode>0.0</c:formatCode>
                <c:ptCount val="17"/>
                <c:pt idx="0">
                  <c:v>0</c:v>
                </c:pt>
                <c:pt idx="1">
                  <c:v>1.5756729756971839</c:v>
                </c:pt>
                <c:pt idx="2">
                  <c:v>0.59241854593002108</c:v>
                </c:pt>
                <c:pt idx="3">
                  <c:v>2.3062491640827885</c:v>
                </c:pt>
                <c:pt idx="4">
                  <c:v>0.65972403500431043</c:v>
                </c:pt>
                <c:pt idx="5">
                  <c:v>0.82946038050937254</c:v>
                </c:pt>
                <c:pt idx="6">
                  <c:v>1.3457563991038812</c:v>
                </c:pt>
                <c:pt idx="7">
                  <c:v>0.58853534303401756</c:v>
                </c:pt>
                <c:pt idx="8">
                  <c:v>0.69208876979601797</c:v>
                </c:pt>
                <c:pt idx="9">
                  <c:v>0.71168436915751698</c:v>
                </c:pt>
                <c:pt idx="10">
                  <c:v>1.9167633817316343</c:v>
                </c:pt>
                <c:pt idx="11">
                  <c:v>3.5555714217712531</c:v>
                </c:pt>
                <c:pt idx="12">
                  <c:v>4.0407789402055361</c:v>
                </c:pt>
                <c:pt idx="13">
                  <c:v>4.2894182726473895</c:v>
                </c:pt>
                <c:pt idx="14">
                  <c:v>4.3172009631729376</c:v>
                </c:pt>
                <c:pt idx="15">
                  <c:v>3.8577589926107567</c:v>
                </c:pt>
                <c:pt idx="16">
                  <c:v>4.6070026491213945</c:v>
                </c:pt>
              </c:numCache>
            </c:numRef>
          </c:val>
        </c:ser>
        <c:ser>
          <c:idx val="1"/>
          <c:order val="1"/>
          <c:tx>
            <c:strRef>
              <c:f>Sheet1!$A$3</c:f>
              <c:strCache>
                <c:ptCount val="1"/>
                <c:pt idx="0">
                  <c:v>Duitsland</c:v>
                </c:pt>
              </c:strCache>
            </c:strRef>
          </c:tx>
          <c:spPr>
            <a:ln>
              <a:solidFill>
                <a:srgbClr val="00B0F0"/>
              </a:solidFill>
            </a:ln>
          </c:spPr>
          <c:marker>
            <c:symbol val="none"/>
          </c:marker>
          <c:cat>
            <c:strRef>
              <c:f>Sheet1!$B$1:$R$1</c:f>
              <c:strCach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2012r</c:v>
                </c:pt>
              </c:strCache>
            </c:strRef>
          </c:cat>
          <c:val>
            <c:numRef>
              <c:f>Sheet1!$B$3:$R$3</c:f>
              <c:numCache>
                <c:formatCode>0.0</c:formatCode>
                <c:ptCount val="17"/>
                <c:pt idx="0">
                  <c:v>0</c:v>
                </c:pt>
                <c:pt idx="1">
                  <c:v>1.9785945533663529</c:v>
                </c:pt>
                <c:pt idx="2">
                  <c:v>1.3823287240936961</c:v>
                </c:pt>
                <c:pt idx="3">
                  <c:v>3.5361578329670582</c:v>
                </c:pt>
                <c:pt idx="4">
                  <c:v>2.9633311035017802</c:v>
                </c:pt>
                <c:pt idx="5">
                  <c:v>3.9195474591979362</c:v>
                </c:pt>
                <c:pt idx="6">
                  <c:v>6.0811923979822033</c:v>
                </c:pt>
                <c:pt idx="7">
                  <c:v>5.6728227214837323</c:v>
                </c:pt>
                <c:pt idx="8">
                  <c:v>7.5420076476899665</c:v>
                </c:pt>
                <c:pt idx="9">
                  <c:v>8.4224363887325708</c:v>
                </c:pt>
                <c:pt idx="10">
                  <c:v>10.636361765781675</c:v>
                </c:pt>
                <c:pt idx="11">
                  <c:v>13.034116679410078</c:v>
                </c:pt>
                <c:pt idx="12">
                  <c:v>13.133597710833168</c:v>
                </c:pt>
                <c:pt idx="13">
                  <c:v>13.376580120622426</c:v>
                </c:pt>
                <c:pt idx="14">
                  <c:v>14.321067341974148</c:v>
                </c:pt>
                <c:pt idx="15">
                  <c:v>13.99709244288616</c:v>
                </c:pt>
                <c:pt idx="16">
                  <c:v>15.097492134306806</c:v>
                </c:pt>
              </c:numCache>
            </c:numRef>
          </c:val>
        </c:ser>
        <c:ser>
          <c:idx val="2"/>
          <c:order val="2"/>
          <c:tx>
            <c:strRef>
              <c:f>Sheet1!$A$4</c:f>
              <c:strCache>
                <c:ptCount val="1"/>
                <c:pt idx="0">
                  <c:v>Frankrijk</c:v>
                </c:pt>
              </c:strCache>
            </c:strRef>
          </c:tx>
          <c:spPr>
            <a:ln>
              <a:solidFill>
                <a:srgbClr val="FF0000"/>
              </a:solidFill>
            </a:ln>
          </c:spPr>
          <c:marker>
            <c:symbol val="none"/>
          </c:marker>
          <c:cat>
            <c:strRef>
              <c:f>Sheet1!$B$1:$R$1</c:f>
              <c:strCach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2012r</c:v>
                </c:pt>
              </c:strCache>
            </c:strRef>
          </c:cat>
          <c:val>
            <c:numRef>
              <c:f>Sheet1!$B$4:$R$4</c:f>
              <c:numCache>
                <c:formatCode>0.0</c:formatCode>
                <c:ptCount val="17"/>
                <c:pt idx="0">
                  <c:v>0</c:v>
                </c:pt>
                <c:pt idx="1">
                  <c:v>1.2894222560948492</c:v>
                </c:pt>
                <c:pt idx="2">
                  <c:v>0.75192969001413812</c:v>
                </c:pt>
                <c:pt idx="3">
                  <c:v>2.395640499495332</c:v>
                </c:pt>
                <c:pt idx="4">
                  <c:v>-3.0630830135014889E-2</c:v>
                </c:pt>
                <c:pt idx="5">
                  <c:v>-0.44648083305999853</c:v>
                </c:pt>
                <c:pt idx="6">
                  <c:v>-1.4907194452870476</c:v>
                </c:pt>
                <c:pt idx="7">
                  <c:v>-2.4196273303115134</c:v>
                </c:pt>
                <c:pt idx="8">
                  <c:v>-3.906255812998245</c:v>
                </c:pt>
                <c:pt idx="9">
                  <c:v>-4.9607688646683412</c:v>
                </c:pt>
                <c:pt idx="10">
                  <c:v>-4.7831004292835599</c:v>
                </c:pt>
                <c:pt idx="11">
                  <c:v>-3.5534946569836245</c:v>
                </c:pt>
                <c:pt idx="12">
                  <c:v>-2.3205241878021652</c:v>
                </c:pt>
                <c:pt idx="13">
                  <c:v>-1.8687636114718131</c:v>
                </c:pt>
                <c:pt idx="14">
                  <c:v>-2.8253679897117023</c:v>
                </c:pt>
                <c:pt idx="15">
                  <c:v>-3.3717197635652947</c:v>
                </c:pt>
                <c:pt idx="16">
                  <c:v>-2.7296237168691242</c:v>
                </c:pt>
              </c:numCache>
            </c:numRef>
          </c:val>
        </c:ser>
        <c:marker val="1"/>
        <c:axId val="200836992"/>
        <c:axId val="200838528"/>
      </c:lineChart>
      <c:lineChart>
        <c:grouping val="standard"/>
        <c:ser>
          <c:idx val="3"/>
          <c:order val="3"/>
          <c:tx>
            <c:strRef>
              <c:f>Sheet1!$A$5</c:f>
              <c:strCache>
                <c:ptCount val="1"/>
                <c:pt idx="0">
                  <c:v>Nederland</c:v>
                </c:pt>
              </c:strCache>
            </c:strRef>
          </c:tx>
          <c:spPr>
            <a:ln>
              <a:solidFill>
                <a:srgbClr val="FFC000"/>
              </a:solidFill>
            </a:ln>
          </c:spPr>
          <c:marker>
            <c:symbol val="none"/>
          </c:marker>
          <c:cat>
            <c:strRef>
              <c:f>Sheet1!$B$1:$R$1</c:f>
              <c:strCach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2012r</c:v>
                </c:pt>
              </c:strCache>
            </c:strRef>
          </c:cat>
          <c:val>
            <c:numRef>
              <c:f>Sheet1!$B$5:$R$5</c:f>
              <c:numCache>
                <c:formatCode>0.0</c:formatCode>
                <c:ptCount val="17"/>
                <c:pt idx="0">
                  <c:v>0</c:v>
                </c:pt>
                <c:pt idx="1">
                  <c:v>0.33665004117407676</c:v>
                </c:pt>
                <c:pt idx="2">
                  <c:v>-4.2616249320185595</c:v>
                </c:pt>
                <c:pt idx="3">
                  <c:v>-4.5132091352911026</c:v>
                </c:pt>
                <c:pt idx="4">
                  <c:v>-8.5767465721262379</c:v>
                </c:pt>
                <c:pt idx="5">
                  <c:v>-9.9446687524833859</c:v>
                </c:pt>
                <c:pt idx="6">
                  <c:v>-11.244475221452998</c:v>
                </c:pt>
                <c:pt idx="7">
                  <c:v>-12.796573040906488</c:v>
                </c:pt>
                <c:pt idx="8">
                  <c:v>-14.343938795673338</c:v>
                </c:pt>
                <c:pt idx="9">
                  <c:v>-14.109430585245526</c:v>
                </c:pt>
                <c:pt idx="10">
                  <c:v>-13.279498514419522</c:v>
                </c:pt>
                <c:pt idx="11">
                  <c:v>-13.026003081706762</c:v>
                </c:pt>
                <c:pt idx="12">
                  <c:v>-13.510896268408866</c:v>
                </c:pt>
                <c:pt idx="13">
                  <c:v>-13.843611373386199</c:v>
                </c:pt>
                <c:pt idx="14">
                  <c:v>-13.799746174086152</c:v>
                </c:pt>
                <c:pt idx="15">
                  <c:v>-14.402043451225326</c:v>
                </c:pt>
                <c:pt idx="16">
                  <c:v>-14.510321915750348</c:v>
                </c:pt>
              </c:numCache>
            </c:numRef>
          </c:val>
        </c:ser>
        <c:marker val="1"/>
        <c:axId val="203188864"/>
        <c:axId val="203187328"/>
      </c:lineChart>
      <c:catAx>
        <c:axId val="200836992"/>
        <c:scaling>
          <c:orientation val="minMax"/>
        </c:scaling>
        <c:axPos val="b"/>
        <c:tickLblPos val="nextTo"/>
        <c:txPr>
          <a:bodyPr rot="-5400000" vert="horz"/>
          <a:lstStyle/>
          <a:p>
            <a:pPr>
              <a:defRPr sz="1200"/>
            </a:pPr>
            <a:endParaRPr lang="nl-BE"/>
          </a:p>
        </c:txPr>
        <c:crossAx val="200838528"/>
        <c:crossesAt val="-20"/>
        <c:auto val="1"/>
        <c:lblAlgn val="ctr"/>
        <c:lblOffset val="100"/>
        <c:tickLblSkip val="2"/>
      </c:catAx>
      <c:valAx>
        <c:axId val="200838528"/>
        <c:scaling>
          <c:orientation val="minMax"/>
          <c:max val="30"/>
          <c:min val="-15"/>
        </c:scaling>
        <c:axPos val="l"/>
        <c:majorGridlines>
          <c:spPr>
            <a:ln>
              <a:prstDash val="dash"/>
            </a:ln>
          </c:spPr>
        </c:majorGridlines>
        <c:numFmt formatCode="0" sourceLinked="0"/>
        <c:tickLblPos val="nextTo"/>
        <c:txPr>
          <a:bodyPr/>
          <a:lstStyle/>
          <a:p>
            <a:pPr>
              <a:defRPr sz="1200"/>
            </a:pPr>
            <a:endParaRPr lang="nl-BE"/>
          </a:p>
        </c:txPr>
        <c:crossAx val="200836992"/>
        <c:crosses val="autoZero"/>
        <c:crossBetween val="between"/>
      </c:valAx>
      <c:valAx>
        <c:axId val="203187328"/>
        <c:scaling>
          <c:orientation val="minMax"/>
          <c:max val="30"/>
          <c:min val="-15"/>
        </c:scaling>
        <c:axPos val="r"/>
        <c:numFmt formatCode="0" sourceLinked="0"/>
        <c:tickLblPos val="nextTo"/>
        <c:txPr>
          <a:bodyPr/>
          <a:lstStyle/>
          <a:p>
            <a:pPr>
              <a:defRPr sz="1200"/>
            </a:pPr>
            <a:endParaRPr lang="nl-BE"/>
          </a:p>
        </c:txPr>
        <c:crossAx val="203188864"/>
        <c:crosses val="max"/>
        <c:crossBetween val="between"/>
      </c:valAx>
      <c:catAx>
        <c:axId val="203188864"/>
        <c:scaling>
          <c:orientation val="minMax"/>
        </c:scaling>
        <c:delete val="1"/>
        <c:axPos val="b"/>
        <c:tickLblPos val="none"/>
        <c:crossAx val="203187328"/>
        <c:crossesAt val="-20"/>
        <c:auto val="1"/>
        <c:lblAlgn val="ctr"/>
        <c:lblOffset val="100"/>
      </c:catAx>
      <c:spPr>
        <a:solidFill>
          <a:schemeClr val="bg1"/>
        </a:solidFill>
        <a:ln>
          <a:solidFill>
            <a:schemeClr val="tx1"/>
          </a:solidFill>
        </a:ln>
      </c:spPr>
    </c:plotArea>
    <c:legend>
      <c:legendPos val="b"/>
      <c:layout>
        <c:manualLayout>
          <c:xMode val="edge"/>
          <c:yMode val="edge"/>
          <c:x val="8.7590119490324428E-2"/>
          <c:y val="0.92347207822239619"/>
          <c:w val="0.89472303626842276"/>
          <c:h val="4.7073745355197143E-2"/>
        </c:manualLayout>
      </c:layout>
      <c:txPr>
        <a:bodyPr/>
        <a:lstStyle/>
        <a:p>
          <a:pPr>
            <a:defRPr sz="1200"/>
          </a:pPr>
          <a:endParaRPr lang="nl-BE"/>
        </a:p>
      </c:txPr>
    </c:legend>
    <c:plotVisOnly val="1"/>
  </c:chart>
  <c:txPr>
    <a:bodyPr/>
    <a:lstStyle/>
    <a:p>
      <a:pPr>
        <a:defRPr sz="1800"/>
      </a:pPr>
      <a:endParaRPr lang="nl-BE"/>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nl-BE"/>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n-lt"/>
                <a:ea typeface="+mn-ea"/>
                <a:cs typeface="+mn-cs"/>
              </a:defRPr>
            </a:pPr>
            <a:r>
              <a:rPr lang="en-US" sz="1200" dirty="0" smtClean="0"/>
              <a:t>Loonkosten per eenheid product </a:t>
            </a:r>
            <a:r>
              <a:rPr lang="en-US" sz="1200" dirty="0" err="1" smtClean="0"/>
              <a:t>bedrijvensector</a:t>
            </a:r>
            <a:r>
              <a:rPr lang="en-US" sz="1200" smtClean="0"/>
              <a:t> volgens de EC</a:t>
            </a:r>
          </a:p>
        </c:rich>
      </c:tx>
      <c:layout>
        <c:manualLayout>
          <c:xMode val="edge"/>
          <c:yMode val="edge"/>
          <c:x val="0.1122266318794332"/>
          <c:y val="1.8346730927945271E-2"/>
        </c:manualLayout>
      </c:layout>
    </c:title>
    <c:plotArea>
      <c:layout>
        <c:manualLayout>
          <c:layoutTarget val="inner"/>
          <c:xMode val="edge"/>
          <c:yMode val="edge"/>
          <c:x val="0.11823022262322967"/>
          <c:y val="0.1184725665309601"/>
          <c:w val="0.76353955475354685"/>
          <c:h val="0.62016934733933871"/>
        </c:manualLayout>
      </c:layout>
      <c:lineChart>
        <c:grouping val="standard"/>
        <c:ser>
          <c:idx val="0"/>
          <c:order val="0"/>
          <c:tx>
            <c:strRef>
              <c:f>Sheet1!$A$2</c:f>
              <c:strCache>
                <c:ptCount val="1"/>
                <c:pt idx="0">
                  <c:v>Three main neighbouring countries</c:v>
                </c:pt>
              </c:strCache>
            </c:strRef>
          </c:tx>
          <c:spPr>
            <a:ln>
              <a:solidFill>
                <a:schemeClr val="tx1"/>
              </a:solidFill>
            </a:ln>
          </c:spPr>
          <c:marker>
            <c:symbol val="none"/>
          </c:marker>
          <c:cat>
            <c:strRef>
              <c:f>Sheet1!$B$1:$Q$1</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2011r</c:v>
                </c:pt>
              </c:strCache>
            </c:strRef>
          </c:cat>
          <c:val>
            <c:numRef>
              <c:f>Sheet1!$B$2:$Q$2</c:f>
              <c:numCache>
                <c:formatCode>0.0</c:formatCode>
                <c:ptCount val="16"/>
                <c:pt idx="0">
                  <c:v>0</c:v>
                </c:pt>
                <c:pt idx="1">
                  <c:v>1.4061365608782121</c:v>
                </c:pt>
                <c:pt idx="2">
                  <c:v>3.0625996384159402</c:v>
                </c:pt>
                <c:pt idx="3">
                  <c:v>4.2031899885231834</c:v>
                </c:pt>
                <c:pt idx="4">
                  <c:v>4.9499697886148306</c:v>
                </c:pt>
                <c:pt idx="5">
                  <c:v>7.7570915933141524</c:v>
                </c:pt>
                <c:pt idx="6">
                  <c:v>7.8533937028807124</c:v>
                </c:pt>
                <c:pt idx="7">
                  <c:v>6.2343438744132014</c:v>
                </c:pt>
                <c:pt idx="8">
                  <c:v>5.8360289163235324</c:v>
                </c:pt>
                <c:pt idx="9">
                  <c:v>6.8991871526196364</c:v>
                </c:pt>
                <c:pt idx="10">
                  <c:v>9.5605680537493267</c:v>
                </c:pt>
                <c:pt idx="11">
                  <c:v>12.225954725929622</c:v>
                </c:pt>
                <c:pt idx="12">
                  <c:v>12.333534733229367</c:v>
                </c:pt>
                <c:pt idx="13">
                  <c:v>10.973635307698476</c:v>
                </c:pt>
                <c:pt idx="14">
                  <c:v>11.854782476118126</c:v>
                </c:pt>
                <c:pt idx="15">
                  <c:v>12.639735341860092</c:v>
                </c:pt>
              </c:numCache>
            </c:numRef>
          </c:val>
        </c:ser>
        <c:ser>
          <c:idx val="1"/>
          <c:order val="1"/>
          <c:tx>
            <c:strRef>
              <c:f>Sheet1!$A$3</c:f>
              <c:strCache>
                <c:ptCount val="1"/>
                <c:pt idx="0">
                  <c:v>Germany</c:v>
                </c:pt>
              </c:strCache>
            </c:strRef>
          </c:tx>
          <c:spPr>
            <a:ln>
              <a:solidFill>
                <a:srgbClr val="00B0F0"/>
              </a:solidFill>
            </a:ln>
          </c:spPr>
          <c:marker>
            <c:symbol val="none"/>
          </c:marker>
          <c:cat>
            <c:strRef>
              <c:f>Sheet1!$B$1:$Q$1</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2011r</c:v>
                </c:pt>
              </c:strCache>
            </c:strRef>
          </c:cat>
          <c:val>
            <c:numRef>
              <c:f>Sheet1!$B$3:$Q$3</c:f>
              <c:numCache>
                <c:formatCode>0.0</c:formatCode>
                <c:ptCount val="16"/>
                <c:pt idx="0">
                  <c:v>0</c:v>
                </c:pt>
                <c:pt idx="1">
                  <c:v>2.4441299566271035</c:v>
                </c:pt>
                <c:pt idx="2">
                  <c:v>4.1111926000486854</c:v>
                </c:pt>
                <c:pt idx="3">
                  <c:v>5.4433226489169151</c:v>
                </c:pt>
                <c:pt idx="4">
                  <c:v>6.814177009842326</c:v>
                </c:pt>
                <c:pt idx="5">
                  <c:v>11.584042577827491</c:v>
                </c:pt>
                <c:pt idx="6">
                  <c:v>13.495770864629772</c:v>
                </c:pt>
                <c:pt idx="7">
                  <c:v>12.252397571006076</c:v>
                </c:pt>
                <c:pt idx="8">
                  <c:v>12.614121195821998</c:v>
                </c:pt>
                <c:pt idx="9">
                  <c:v>15.173531886513736</c:v>
                </c:pt>
                <c:pt idx="10">
                  <c:v>20.412440256108884</c:v>
                </c:pt>
                <c:pt idx="11">
                  <c:v>24.940694235456949</c:v>
                </c:pt>
                <c:pt idx="12">
                  <c:v>25.216881491445235</c:v>
                </c:pt>
                <c:pt idx="13">
                  <c:v>22.182467657005557</c:v>
                </c:pt>
                <c:pt idx="14">
                  <c:v>24.120798058361689</c:v>
                </c:pt>
                <c:pt idx="15">
                  <c:v>25.193861280190898</c:v>
                </c:pt>
              </c:numCache>
            </c:numRef>
          </c:val>
        </c:ser>
        <c:ser>
          <c:idx val="2"/>
          <c:order val="2"/>
          <c:tx>
            <c:strRef>
              <c:f>Sheet1!$A$4</c:f>
              <c:strCache>
                <c:ptCount val="1"/>
                <c:pt idx="0">
                  <c:v>France</c:v>
                </c:pt>
              </c:strCache>
            </c:strRef>
          </c:tx>
          <c:spPr>
            <a:ln>
              <a:solidFill>
                <a:srgbClr val="FF0000"/>
              </a:solidFill>
            </a:ln>
          </c:spPr>
          <c:marker>
            <c:symbol val="none"/>
          </c:marker>
          <c:cat>
            <c:strRef>
              <c:f>Sheet1!$B$1:$Q$1</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2011r</c:v>
                </c:pt>
              </c:strCache>
            </c:strRef>
          </c:cat>
          <c:val>
            <c:numRef>
              <c:f>Sheet1!$B$4:$Q$4</c:f>
              <c:numCache>
                <c:formatCode>0.0</c:formatCode>
                <c:ptCount val="16"/>
                <c:pt idx="0">
                  <c:v>0</c:v>
                </c:pt>
                <c:pt idx="1">
                  <c:v>0.36045019320774907</c:v>
                </c:pt>
                <c:pt idx="2">
                  <c:v>2.6071789727468282</c:v>
                </c:pt>
                <c:pt idx="3">
                  <c:v>3.5542720344603027</c:v>
                </c:pt>
                <c:pt idx="4">
                  <c:v>3.9728298044965977</c:v>
                </c:pt>
                <c:pt idx="5">
                  <c:v>5.0233768083218955</c:v>
                </c:pt>
                <c:pt idx="6">
                  <c:v>3.4641659191016583</c:v>
                </c:pt>
                <c:pt idx="7">
                  <c:v>1.4232257152000556</c:v>
                </c:pt>
                <c:pt idx="8">
                  <c:v>-0.21976454496352993</c:v>
                </c:pt>
                <c:pt idx="9">
                  <c:v>-1.153152090399967</c:v>
                </c:pt>
                <c:pt idx="10">
                  <c:v>-0.98466534137344741</c:v>
                </c:pt>
                <c:pt idx="11">
                  <c:v>8.9190000479000567E-2</c:v>
                </c:pt>
                <c:pt idx="12">
                  <c:v>-0.15455558334410704</c:v>
                </c:pt>
                <c:pt idx="13">
                  <c:v>0.44667585336592985</c:v>
                </c:pt>
                <c:pt idx="14">
                  <c:v>-0.27239833986965961</c:v>
                </c:pt>
                <c:pt idx="15">
                  <c:v>-0.17855097375164553</c:v>
                </c:pt>
              </c:numCache>
            </c:numRef>
          </c:val>
        </c:ser>
        <c:marker val="1"/>
        <c:axId val="203286400"/>
        <c:axId val="203287936"/>
      </c:lineChart>
      <c:lineChart>
        <c:grouping val="standard"/>
        <c:ser>
          <c:idx val="3"/>
          <c:order val="3"/>
          <c:tx>
            <c:strRef>
              <c:f>Sheet1!$A$5</c:f>
              <c:strCache>
                <c:ptCount val="1"/>
                <c:pt idx="0">
                  <c:v>Netherland</c:v>
                </c:pt>
              </c:strCache>
            </c:strRef>
          </c:tx>
          <c:spPr>
            <a:ln>
              <a:solidFill>
                <a:srgbClr val="FFC000"/>
              </a:solidFill>
            </a:ln>
          </c:spPr>
          <c:marker>
            <c:symbol val="none"/>
          </c:marker>
          <c:cat>
            <c:strRef>
              <c:f>Sheet1!$B$1:$Q$1</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2011r</c:v>
                </c:pt>
              </c:strCache>
            </c:strRef>
          </c:cat>
          <c:val>
            <c:numRef>
              <c:f>Sheet1!$B$5:$Q$5</c:f>
              <c:numCache>
                <c:formatCode>0.0</c:formatCode>
                <c:ptCount val="16"/>
                <c:pt idx="0">
                  <c:v>0</c:v>
                </c:pt>
                <c:pt idx="1">
                  <c:v>-1.6934456073034778</c:v>
                </c:pt>
                <c:pt idx="2">
                  <c:v>-2.9314589109905098</c:v>
                </c:pt>
                <c:pt idx="3">
                  <c:v>-3.0388685005072587</c:v>
                </c:pt>
                <c:pt idx="4">
                  <c:v>-4.5135973139387335</c:v>
                </c:pt>
                <c:pt idx="5">
                  <c:v>-5.2546839937032024</c:v>
                </c:pt>
                <c:pt idx="6">
                  <c:v>-7.8136034192284214</c:v>
                </c:pt>
                <c:pt idx="7">
                  <c:v>-9.6876127269896362</c:v>
                </c:pt>
                <c:pt idx="8">
                  <c:v>-9.2990680196128519</c:v>
                </c:pt>
                <c:pt idx="9">
                  <c:v>-7.6893918574776965</c:v>
                </c:pt>
                <c:pt idx="10">
                  <c:v>-6.6475642774585078</c:v>
                </c:pt>
                <c:pt idx="11">
                  <c:v>-5.741638714509782</c:v>
                </c:pt>
                <c:pt idx="12">
                  <c:v>-5.2623676377980155</c:v>
                </c:pt>
                <c:pt idx="13">
                  <c:v>-6.5855332203288652</c:v>
                </c:pt>
                <c:pt idx="14">
                  <c:v>-4.6046317659353155</c:v>
                </c:pt>
                <c:pt idx="15">
                  <c:v>-2.8806640401766512</c:v>
                </c:pt>
              </c:numCache>
            </c:numRef>
          </c:val>
        </c:ser>
        <c:marker val="1"/>
        <c:axId val="203360896"/>
        <c:axId val="203359360"/>
      </c:lineChart>
      <c:catAx>
        <c:axId val="203286400"/>
        <c:scaling>
          <c:orientation val="minMax"/>
        </c:scaling>
        <c:axPos val="b"/>
        <c:tickLblPos val="nextTo"/>
        <c:txPr>
          <a:bodyPr rot="-5400000" vert="horz"/>
          <a:lstStyle/>
          <a:p>
            <a:pPr>
              <a:defRPr sz="1200"/>
            </a:pPr>
            <a:endParaRPr lang="nl-BE"/>
          </a:p>
        </c:txPr>
        <c:crossAx val="203287936"/>
        <c:crossesAt val="-20"/>
        <c:auto val="1"/>
        <c:lblAlgn val="ctr"/>
        <c:lblOffset val="100"/>
        <c:tickLblSkip val="2"/>
      </c:catAx>
      <c:valAx>
        <c:axId val="203287936"/>
        <c:scaling>
          <c:orientation val="minMax"/>
          <c:max val="30"/>
          <c:min val="-15"/>
        </c:scaling>
        <c:axPos val="l"/>
        <c:majorGridlines>
          <c:spPr>
            <a:ln>
              <a:prstDash val="dash"/>
            </a:ln>
          </c:spPr>
        </c:majorGridlines>
        <c:numFmt formatCode="0" sourceLinked="0"/>
        <c:tickLblPos val="nextTo"/>
        <c:txPr>
          <a:bodyPr/>
          <a:lstStyle/>
          <a:p>
            <a:pPr>
              <a:defRPr sz="1200"/>
            </a:pPr>
            <a:endParaRPr lang="nl-BE"/>
          </a:p>
        </c:txPr>
        <c:crossAx val="203286400"/>
        <c:crosses val="autoZero"/>
        <c:crossBetween val="between"/>
      </c:valAx>
      <c:valAx>
        <c:axId val="203359360"/>
        <c:scaling>
          <c:orientation val="minMax"/>
          <c:max val="30"/>
          <c:min val="-15"/>
        </c:scaling>
        <c:axPos val="r"/>
        <c:numFmt formatCode="0" sourceLinked="0"/>
        <c:tickLblPos val="nextTo"/>
        <c:txPr>
          <a:bodyPr/>
          <a:lstStyle/>
          <a:p>
            <a:pPr>
              <a:defRPr sz="1200"/>
            </a:pPr>
            <a:endParaRPr lang="nl-BE"/>
          </a:p>
        </c:txPr>
        <c:crossAx val="203360896"/>
        <c:crosses val="max"/>
        <c:crossBetween val="between"/>
      </c:valAx>
      <c:catAx>
        <c:axId val="203360896"/>
        <c:scaling>
          <c:orientation val="minMax"/>
        </c:scaling>
        <c:delete val="1"/>
        <c:axPos val="b"/>
        <c:tickLblPos val="none"/>
        <c:crossAx val="203359360"/>
        <c:crossesAt val="-20"/>
        <c:auto val="1"/>
        <c:lblAlgn val="ctr"/>
        <c:lblOffset val="100"/>
      </c:catAx>
      <c:spPr>
        <a:solidFill>
          <a:schemeClr val="bg1"/>
        </a:solidFill>
        <a:ln>
          <a:solidFill>
            <a:schemeClr val="tx1"/>
          </a:solidFill>
        </a:ln>
      </c:spPr>
    </c:plotArea>
    <c:plotVisOnly val="1"/>
  </c:chart>
  <c:txPr>
    <a:bodyPr/>
    <a:lstStyle/>
    <a:p>
      <a:pPr>
        <a:defRPr sz="1800"/>
      </a:pPr>
      <a:endParaRPr lang="nl-BE"/>
    </a:p>
  </c:txPr>
  <c:externalData r:id="rId1"/>
</c:chartSpace>
</file>

<file path=ppt/drawings/drawing1.xml><?xml version="1.0" encoding="utf-8"?>
<c:userShapes xmlns:c="http://schemas.openxmlformats.org/drawingml/2006/chart">
  <cdr:relSizeAnchor xmlns:cdr="http://schemas.openxmlformats.org/drawingml/2006/chartDrawing">
    <cdr:from>
      <cdr:x>0.03871</cdr:x>
      <cdr:y>0.79729</cdr:y>
    </cdr:from>
    <cdr:to>
      <cdr:x>1</cdr:x>
      <cdr:y>1</cdr:y>
    </cdr:to>
    <cdr:sp macro="" textlink="">
      <cdr:nvSpPr>
        <cdr:cNvPr id="2" name="TextBox 1"/>
        <cdr:cNvSpPr txBox="1"/>
      </cdr:nvSpPr>
      <cdr:spPr bwMode="auto">
        <a:xfrm xmlns:a="http://schemas.openxmlformats.org/drawingml/2006/main">
          <a:off x="149144" y="2245649"/>
          <a:ext cx="3703718" cy="554002"/>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Overflow="clip" vert="horz" wrap="square" lIns="91440" tIns="45720" rIns="91440" bIns="45720" numCol="1" rtlCol="0" anchor="t" anchorCtr="0" compatLnSpc="1">
          <a:prstTxWarp prst="textNoShape">
            <a:avLst/>
          </a:prstTxWarp>
          <a:spAutoFit/>
        </a:bodyPr>
        <a:lstStyle xmlns:a="http://schemas.openxmlformats.org/drawingml/2006/main"/>
        <a:p xmlns:a="http://schemas.openxmlformats.org/drawingml/2006/main">
          <a:pPr algn="l" rtl="0">
            <a:lnSpc>
              <a:spcPct val="150000"/>
            </a:lnSpc>
            <a:buClr>
              <a:srgbClr val="CC3300"/>
            </a:buClr>
            <a:buSzPct val="135000"/>
          </a:pPr>
          <a:r>
            <a:rPr lang="nl-BE" sz="1050" b="1" smtClean="0"/>
            <a:t>Verwervingsmethode recursief,  ongerekend wijzigingen in distributie- en transporttarieven</a:t>
          </a:r>
          <a:endParaRPr kumimoji="0" lang="nl-BE" sz="1050" b="1" i="0" u="none" strike="noStrike" kern="0" cap="none" spc="0" normalizeH="0" baseline="0" noProof="0" smtClean="0">
            <a:ln>
              <a:noFill/>
            </a:ln>
            <a:solidFill>
              <a:schemeClr val="tx1"/>
            </a:solidFill>
            <a:effectLst/>
            <a:uLnTx/>
            <a:uFillTx/>
            <a:latin typeface="+mn-lt"/>
            <a:ea typeface="+mn-ea"/>
            <a:cs typeface="+mn-c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0.53704</cdr:x>
      <cdr:y>0.01449</cdr:y>
    </cdr:from>
    <cdr:to>
      <cdr:x>0.62963</cdr:x>
      <cdr:y>0.71014</cdr:y>
    </cdr:to>
    <cdr:sp macro="" textlink="">
      <cdr:nvSpPr>
        <cdr:cNvPr id="2" name="Rectangle 1"/>
        <cdr:cNvSpPr/>
      </cdr:nvSpPr>
      <cdr:spPr>
        <a:xfrm xmlns:a="http://schemas.openxmlformats.org/drawingml/2006/main">
          <a:off x="2088232" y="72008"/>
          <a:ext cx="360040" cy="3456384"/>
        </a:xfrm>
        <a:prstGeom xmlns:a="http://schemas.openxmlformats.org/drawingml/2006/main" prst="rect">
          <a:avLst/>
        </a:prstGeom>
        <a:solidFill xmlns:a="http://schemas.openxmlformats.org/drawingml/2006/main">
          <a:sysClr val="window" lastClr="FFFFFF">
            <a:lumMod val="85000"/>
            <a:alpha val="50000"/>
          </a:sysClr>
        </a:solidFill>
        <a:ln xmlns:a="http://schemas.openxmlformats.org/drawingml/2006/main" w="25400" cap="flat" cmpd="sng" algn="ctr">
          <a:solidFill>
            <a:sysClr val="window" lastClr="FFFFFF">
              <a:lumMod val="65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dr:relSizeAnchor xmlns:cdr="http://schemas.openxmlformats.org/drawingml/2006/chartDrawing">
    <cdr:from>
      <cdr:x>0.57793</cdr:x>
      <cdr:y>0.84919</cdr:y>
    </cdr:from>
    <cdr:to>
      <cdr:x>0.83833</cdr:x>
      <cdr:y>0.91445</cdr:y>
    </cdr:to>
    <cdr:sp macro="" textlink="">
      <cdr:nvSpPr>
        <cdr:cNvPr id="3" name="TextBox 2"/>
        <cdr:cNvSpPr txBox="1"/>
      </cdr:nvSpPr>
      <cdr:spPr bwMode="auto">
        <a:xfrm xmlns:a="http://schemas.openxmlformats.org/drawingml/2006/main">
          <a:off x="2261977" y="4253102"/>
          <a:ext cx="1019194" cy="326848"/>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Overflow="clip" vert="horz" wrap="square" lIns="91440" tIns="45720" rIns="91440" bIns="45720" numCol="1" rtlCol="0" anchor="t" anchorCtr="0" compatLnSpc="1">
          <a:prstTxWarp prst="textNoShape">
            <a:avLst/>
          </a:prstTxWarp>
          <a:spAutoFit/>
        </a:bodyPr>
        <a:lstStyle xmlns:a="http://schemas.openxmlformats.org/drawingml/2006/main"/>
        <a:p xmlns:a="http://schemas.openxmlformats.org/drawingml/2006/main">
          <a:pPr>
            <a:lnSpc>
              <a:spcPct val="150000"/>
            </a:lnSpc>
            <a:spcBef>
              <a:spcPts val="0"/>
            </a:spcBef>
            <a:buClr>
              <a:srgbClr val="CC3300"/>
            </a:buClr>
            <a:buSzPct val="135000"/>
          </a:pPr>
          <a:r>
            <a:rPr kumimoji="0" lang="nl-BE" sz="1000" b="0" i="0" u="none" strike="noStrike" kern="0" cap="none" spc="0" normalizeH="0" baseline="0" noProof="0" dirty="0" smtClean="0">
              <a:ln>
                <a:noFill/>
              </a:ln>
              <a:solidFill>
                <a:schemeClr val="tx1"/>
              </a:solidFill>
              <a:effectLst/>
              <a:uLnTx/>
              <a:uFillTx/>
              <a:latin typeface="+mn-lt"/>
              <a:ea typeface="+mn-ea"/>
              <a:cs typeface="+mn-cs"/>
            </a:rPr>
            <a:t>(</a:t>
          </a:r>
          <a:r>
            <a:rPr kumimoji="0" lang="nl-BE" sz="1000" b="0" i="0" u="none" strike="noStrike" kern="100" cap="none" spc="-70" normalizeH="0" noProof="0" dirty="0" smtClean="0">
              <a:ln>
                <a:noFill/>
              </a:ln>
              <a:solidFill>
                <a:schemeClr val="tx1"/>
              </a:solidFill>
              <a:effectLst/>
              <a:uLnTx/>
              <a:uFillTx/>
              <a:latin typeface="+mn-lt"/>
              <a:ea typeface="+mn-ea"/>
              <a:cs typeface="+mn-cs"/>
            </a:rPr>
            <a:t>totale economie</a:t>
          </a:r>
          <a:r>
            <a:rPr kumimoji="0" lang="nl-BE" sz="1000" b="0" i="0" u="none" strike="noStrike" kern="100" cap="none" spc="-110" normalizeH="0" noProof="0" dirty="0" smtClean="0">
              <a:ln>
                <a:noFill/>
              </a:ln>
              <a:solidFill>
                <a:schemeClr val="tx1"/>
              </a:solidFill>
              <a:effectLst/>
              <a:uLnTx/>
              <a:uFillTx/>
              <a:latin typeface="+mn-lt"/>
              <a:ea typeface="+mn-ea"/>
              <a:cs typeface="+mn-cs"/>
            </a:rPr>
            <a:t>)</a:t>
          </a:r>
        </a:p>
      </cdr:txBody>
    </cdr:sp>
  </cdr:relSizeAnchor>
</c:userShapes>
</file>

<file path=ppt/drawings/drawing11.xml><?xml version="1.0" encoding="utf-8"?>
<c:userShapes xmlns:c="http://schemas.openxmlformats.org/drawingml/2006/chart">
  <cdr:relSizeAnchor xmlns:cdr="http://schemas.openxmlformats.org/drawingml/2006/chartDrawing">
    <cdr:from>
      <cdr:x>0.55943</cdr:x>
      <cdr:y>0.01611</cdr:y>
    </cdr:from>
    <cdr:to>
      <cdr:x>0.64564</cdr:x>
      <cdr:y>0.73351</cdr:y>
    </cdr:to>
    <cdr:sp macro="" textlink="">
      <cdr:nvSpPr>
        <cdr:cNvPr id="2" name="Rectangle 1"/>
        <cdr:cNvSpPr/>
      </cdr:nvSpPr>
      <cdr:spPr>
        <a:xfrm xmlns:a="http://schemas.openxmlformats.org/drawingml/2006/main">
          <a:off x="2563033" y="84196"/>
          <a:ext cx="394973" cy="3748687"/>
        </a:xfrm>
        <a:prstGeom xmlns:a="http://schemas.openxmlformats.org/drawingml/2006/main" prst="rect">
          <a:avLst/>
        </a:prstGeom>
        <a:solidFill xmlns:a="http://schemas.openxmlformats.org/drawingml/2006/main">
          <a:sysClr val="window" lastClr="FFFFFF">
            <a:lumMod val="85000"/>
            <a:alpha val="50000"/>
          </a:sysClr>
        </a:solidFill>
        <a:ln xmlns:a="http://schemas.openxmlformats.org/drawingml/2006/main" w="25400" cap="flat" cmpd="sng" algn="ctr">
          <a:solidFill>
            <a:sysClr val="window" lastClr="FFFFFF">
              <a:lumMod val="65000"/>
            </a:sys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0.04079</cdr:x>
      <cdr:y>0.77666</cdr:y>
    </cdr:from>
    <cdr:to>
      <cdr:x>0.94532</cdr:x>
      <cdr:y>1</cdr:y>
    </cdr:to>
    <cdr:sp macro="" textlink="">
      <cdr:nvSpPr>
        <cdr:cNvPr id="2" name="TextBox 1"/>
        <cdr:cNvSpPr txBox="1"/>
      </cdr:nvSpPr>
      <cdr:spPr bwMode="auto">
        <a:xfrm xmlns:a="http://schemas.openxmlformats.org/drawingml/2006/main">
          <a:off x="157162" y="2171382"/>
          <a:ext cx="3485026" cy="600164"/>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Overflow="clip" vert="horz" wrap="square" lIns="91440" tIns="45720" rIns="91440" bIns="45720" numCol="1" rtlCol="0" anchor="t" anchorCtr="0" compatLnSpc="1">
          <a:prstTxWarp prst="textNoShape">
            <a:avLst/>
          </a:prstTxWarp>
          <a:spAutoFit/>
        </a:bodyPr>
        <a:lstStyle xmlns:a="http://schemas.openxmlformats.org/drawingml/2006/main"/>
        <a:p xmlns:a="http://schemas.openxmlformats.org/drawingml/2006/main">
          <a:pPr algn="l" rtl="0">
            <a:lnSpc>
              <a:spcPct val="150000"/>
            </a:lnSpc>
            <a:buClr>
              <a:srgbClr val="CC3300"/>
            </a:buClr>
            <a:buSzPct val="135000"/>
          </a:pPr>
          <a:r>
            <a:rPr lang="nl-BE" sz="1100" b="1" smtClean="0"/>
            <a:t>Verwervingsmethode recursief,  ongerekend wijzigingen in distributie- en transporttarieven</a:t>
          </a:r>
          <a:endParaRPr kumimoji="0" lang="nl-BE" sz="1100" b="1" i="0" u="none" strike="noStrike" kern="0" cap="none" spc="0" normalizeH="0" baseline="0" noProof="0" smtClean="0">
            <a:ln>
              <a:noFill/>
            </a:ln>
            <a:solidFill>
              <a:schemeClr val="tx1"/>
            </a:solidFill>
            <a:effectLst/>
            <a:uLnTx/>
            <a:uFillTx/>
            <a:latin typeface="+mn-lt"/>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0.93542</cdr:x>
      <cdr:y>0.75122</cdr:y>
    </cdr:from>
    <cdr:to>
      <cdr:x>0.99388</cdr:x>
      <cdr:y>0.83114</cdr:y>
    </cdr:to>
    <cdr:sp macro="" textlink="">
      <cdr:nvSpPr>
        <cdr:cNvPr id="61441" name="Text Box 1"/>
        <cdr:cNvSpPr txBox="1">
          <a:spLocks xmlns:a="http://schemas.openxmlformats.org/drawingml/2006/main" noChangeArrowheads="1"/>
        </cdr:cNvSpPr>
      </cdr:nvSpPr>
      <cdr:spPr bwMode="auto">
        <a:xfrm xmlns:a="http://schemas.openxmlformats.org/drawingml/2006/main">
          <a:off x="3760432" y="1949886"/>
          <a:ext cx="235011" cy="207423"/>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nl-BE" sz="1000" b="0" i="0" u="none" strike="noStrike" baseline="0">
              <a:solidFill>
                <a:srgbClr val="000000"/>
              </a:solidFill>
              <a:latin typeface="Arial"/>
              <a:cs typeface="Arial"/>
            </a:rPr>
            <a:t>r.</a:t>
          </a:r>
        </a:p>
      </cdr:txBody>
    </cdr:sp>
  </cdr:relSizeAnchor>
</c:userShapes>
</file>

<file path=ppt/drawings/drawing4.xml><?xml version="1.0" encoding="utf-8"?>
<c:userShapes xmlns:c="http://schemas.openxmlformats.org/drawingml/2006/chart">
  <cdr:relSizeAnchor xmlns:cdr="http://schemas.openxmlformats.org/drawingml/2006/chartDrawing">
    <cdr:from>
      <cdr:x>0.93353</cdr:x>
      <cdr:y>0.75032</cdr:y>
    </cdr:from>
    <cdr:to>
      <cdr:x>0.99143</cdr:x>
      <cdr:y>0.81504</cdr:y>
    </cdr:to>
    <cdr:sp macro="" textlink="">
      <cdr:nvSpPr>
        <cdr:cNvPr id="59393" name="Text Box 1"/>
        <cdr:cNvSpPr txBox="1">
          <a:spLocks xmlns:a="http://schemas.openxmlformats.org/drawingml/2006/main" noChangeArrowheads="1"/>
        </cdr:cNvSpPr>
      </cdr:nvSpPr>
      <cdr:spPr bwMode="auto">
        <a:xfrm xmlns:a="http://schemas.openxmlformats.org/drawingml/2006/main">
          <a:off x="3818652" y="1975943"/>
          <a:ext cx="236844" cy="170451"/>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nl-BE" sz="1000" b="0" i="0" u="none" strike="noStrike" baseline="0">
              <a:solidFill>
                <a:srgbClr val="000000"/>
              </a:solidFill>
              <a:latin typeface="Arial"/>
              <a:cs typeface="Arial"/>
            </a:rPr>
            <a:t>r.</a:t>
          </a:r>
        </a:p>
      </cdr:txBody>
    </cdr:sp>
  </cdr:relSizeAnchor>
</c:userShapes>
</file>

<file path=ppt/drawings/drawing5.xml><?xml version="1.0" encoding="utf-8"?>
<c:userShapes xmlns:c="http://schemas.openxmlformats.org/drawingml/2006/chart">
  <cdr:relSizeAnchor xmlns:cdr="http://schemas.openxmlformats.org/drawingml/2006/chartDrawing">
    <cdr:from>
      <cdr:x>0.7153</cdr:x>
      <cdr:y>0.84171</cdr:y>
    </cdr:from>
    <cdr:to>
      <cdr:x>0.96874</cdr:x>
      <cdr:y>0.96502</cdr:y>
    </cdr:to>
    <cdr:sp macro="" textlink="">
      <cdr:nvSpPr>
        <cdr:cNvPr id="2" name="TextBox 26"/>
        <cdr:cNvSpPr txBox="1"/>
      </cdr:nvSpPr>
      <cdr:spPr bwMode="auto">
        <a:xfrm xmlns:a="http://schemas.openxmlformats.org/drawingml/2006/main">
          <a:off x="6102383" y="4096832"/>
          <a:ext cx="2162154" cy="600164"/>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spAutoFit/>
        </a:bodyPr>
        <a:lstStyle xmlns:a="http://schemas.openxmlformats.org/drawingml/2006/main">
          <a:defPPr>
            <a:defRPr lang="nl-NL"/>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pPr algn="ctr">
            <a:lnSpc>
              <a:spcPct val="150000"/>
            </a:lnSpc>
            <a:spcBef>
              <a:spcPts val="0"/>
            </a:spcBef>
            <a:buClr>
              <a:srgbClr val="CC3300"/>
            </a:buClr>
            <a:buSzPct val="135000"/>
          </a:pPr>
          <a:r>
            <a:rPr kumimoji="0" lang="nl-BE" sz="1200" i="0" u="none" strike="noStrike" kern="0" cap="none" spc="0" normalizeH="0" baseline="0" noProof="0" dirty="0" smtClean="0">
              <a:ln>
                <a:noFill/>
              </a:ln>
              <a:solidFill>
                <a:srgbClr val="000000"/>
              </a:solidFill>
              <a:effectLst/>
              <a:uLnTx/>
              <a:uFillTx/>
              <a:latin typeface="Arial"/>
            </a:rPr>
            <a:t>= </a:t>
          </a:r>
          <a:r>
            <a:rPr kumimoji="0" lang="nl-BE" sz="1000" i="0" u="none" strike="noStrike" kern="0" cap="none" spc="0" normalizeH="0" baseline="0" noProof="0" smtClean="0">
              <a:ln>
                <a:noFill/>
              </a:ln>
              <a:solidFill>
                <a:srgbClr val="000000"/>
              </a:solidFill>
              <a:effectLst/>
              <a:uLnTx/>
              <a:uFillTx/>
              <a:latin typeface="Arial"/>
            </a:rPr>
            <a:t>reële productiviteit + </a:t>
          </a:r>
          <a:r>
            <a:rPr kumimoji="0" lang="nl-BE" sz="1000" i="0" u="none" strike="noStrike" kern="0" cap="none" spc="0" normalizeH="0" baseline="0" noProof="0" dirty="0" err="1" smtClean="0">
              <a:ln>
                <a:noFill/>
              </a:ln>
              <a:solidFill>
                <a:srgbClr val="000000"/>
              </a:solidFill>
              <a:effectLst/>
              <a:uLnTx/>
              <a:uFillTx/>
              <a:latin typeface="Arial"/>
            </a:rPr>
            <a:t>deflator</a:t>
          </a:r>
          <a:r>
            <a:rPr kumimoji="0" lang="nl-BE" sz="1000" i="0" u="none" strike="noStrike" kern="0" cap="none" spc="0" normalizeH="0" baseline="0" noProof="0" dirty="0" smtClean="0">
              <a:ln>
                <a:noFill/>
              </a:ln>
              <a:solidFill>
                <a:srgbClr val="000000"/>
              </a:solidFill>
              <a:effectLst/>
              <a:uLnTx/>
              <a:uFillTx/>
              <a:latin typeface="Arial"/>
            </a:rPr>
            <a:t> toegevoegde waarde</a:t>
          </a:r>
        </a:p>
      </cdr:txBody>
    </cdr:sp>
  </cdr:relSizeAnchor>
  <cdr:relSizeAnchor xmlns:cdr="http://schemas.openxmlformats.org/drawingml/2006/chartDrawing">
    <cdr:from>
      <cdr:x>0.73093</cdr:x>
      <cdr:y>0.83757</cdr:y>
    </cdr:from>
    <cdr:to>
      <cdr:x>0.95981</cdr:x>
      <cdr:y>0.9726</cdr:y>
    </cdr:to>
    <cdr:sp macro="" textlink="">
      <cdr:nvSpPr>
        <cdr:cNvPr id="3" name="Rectangle 2"/>
        <cdr:cNvSpPr/>
      </cdr:nvSpPr>
      <cdr:spPr>
        <a:xfrm xmlns:a="http://schemas.openxmlformats.org/drawingml/2006/main">
          <a:off x="6235700" y="4076700"/>
          <a:ext cx="1952625" cy="657225"/>
        </a:xfrm>
        <a:prstGeom xmlns:a="http://schemas.openxmlformats.org/drawingml/2006/main" prst="rect">
          <a:avLst/>
        </a:prstGeom>
        <a:noFill xmlns:a="http://schemas.openxmlformats.org/drawingml/2006/main"/>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rtlCol="0" anchor="ctr"/>
        <a:lstStyle xmlns:a="http://schemas.openxmlformats.org/drawingml/2006/main"/>
        <a:p xmlns:a="http://schemas.openxmlformats.org/drawingml/2006/main">
          <a:endParaRPr lang="nl-BE"/>
        </a:p>
      </cdr:txBody>
    </cdr:sp>
  </cdr:relSizeAnchor>
</c:userShapes>
</file>

<file path=ppt/drawings/drawing6.xml><?xml version="1.0" encoding="utf-8"?>
<c:userShapes xmlns:c="http://schemas.openxmlformats.org/drawingml/2006/chart">
  <cdr:relSizeAnchor xmlns:cdr="http://schemas.openxmlformats.org/drawingml/2006/chartDrawing">
    <cdr:from>
      <cdr:x>0.62163</cdr:x>
      <cdr:y>0.78711</cdr:y>
    </cdr:from>
    <cdr:to>
      <cdr:x>0.94724</cdr:x>
      <cdr:y>0.89208</cdr:y>
    </cdr:to>
    <cdr:sp macro="" textlink="">
      <cdr:nvSpPr>
        <cdr:cNvPr id="3" name="TextBox 9"/>
        <cdr:cNvSpPr txBox="1"/>
      </cdr:nvSpPr>
      <cdr:spPr bwMode="auto">
        <a:xfrm xmlns:a="http://schemas.openxmlformats.org/drawingml/2006/main">
          <a:off x="2693191" y="4385002"/>
          <a:ext cx="1410682" cy="584775"/>
        </a:xfrm>
        <a:prstGeom xmlns:a="http://schemas.openxmlformats.org/drawingml/2006/main" prst="rect">
          <a:avLst/>
        </a:prstGeom>
        <a:solidFill xmlns:a="http://schemas.openxmlformats.org/drawingml/2006/main">
          <a:srgbClr val="EAEAEA"/>
        </a:solidFill>
        <a:ln xmlns:a="http://schemas.openxmlformats.org/drawingml/2006/main" w="9525">
          <a:noFill/>
          <a:miter lim="800000"/>
          <a:headEnd/>
          <a:tailEn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spAutoFit/>
        </a:bodyPr>
        <a:lstStyle xmlns:a="http://schemas.openxmlformats.org/drawingml/2006/main">
          <a:defPPr>
            <a:defRPr lang="nl-NL"/>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pPr>
            <a:spcBef>
              <a:spcPts val="0"/>
            </a:spcBef>
            <a:spcAft>
              <a:spcPts val="300"/>
            </a:spcAft>
            <a:buClr>
              <a:srgbClr val="CC3300"/>
            </a:buClr>
            <a:buSzPct val="135000"/>
          </a:pPr>
          <a:r>
            <a:rPr kumimoji="0" lang="nl-BE" sz="900" b="0" i="0" u="none" strike="noStrike" kern="0" cap="none" spc="0" normalizeH="0" baseline="0" noProof="0" smtClean="0">
              <a:ln>
                <a:noFill/>
              </a:ln>
              <a:solidFill>
                <a:srgbClr val="000000"/>
              </a:solidFill>
              <a:effectLst/>
              <a:uLnTx/>
              <a:uFillTx/>
              <a:latin typeface="Arial"/>
            </a:rPr>
            <a:t>Technologisch</a:t>
          </a:r>
        </a:p>
        <a:p xmlns:a="http://schemas.openxmlformats.org/drawingml/2006/main">
          <a:pPr>
            <a:spcBef>
              <a:spcPts val="0"/>
            </a:spcBef>
            <a:spcAft>
              <a:spcPts val="300"/>
            </a:spcAft>
            <a:buClr>
              <a:srgbClr val="CC3300"/>
            </a:buClr>
            <a:buSzPct val="135000"/>
          </a:pPr>
          <a:r>
            <a:rPr lang="nl-BE" sz="900" kern="0" smtClean="0">
              <a:latin typeface="Arial"/>
            </a:rPr>
            <a:t>Meting</a:t>
          </a:r>
        </a:p>
        <a:p xmlns:a="http://schemas.openxmlformats.org/drawingml/2006/main">
          <a:pPr>
            <a:spcBef>
              <a:spcPts val="0"/>
            </a:spcBef>
            <a:spcAft>
              <a:spcPts val="300"/>
            </a:spcAft>
            <a:buClr>
              <a:srgbClr val="CC3300"/>
            </a:buClr>
            <a:buSzPct val="135000"/>
          </a:pPr>
          <a:r>
            <a:rPr lang="nl-BE" sz="900" kern="0" smtClean="0">
              <a:latin typeface="Arial"/>
            </a:rPr>
            <a:t>Aardolie</a:t>
          </a:r>
          <a:endParaRPr kumimoji="0" lang="nl-BE" sz="900" b="0" i="0" u="none" strike="noStrike" kern="0" cap="none" spc="0" normalizeH="0" baseline="0" noProof="0" smtClean="0">
            <a:ln>
              <a:noFill/>
            </a:ln>
            <a:solidFill>
              <a:srgbClr val="000000"/>
            </a:solidFill>
            <a:effectLst/>
            <a:uLnTx/>
            <a:uFillTx/>
            <a:latin typeface="Aria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0.23217</cdr:x>
      <cdr:y>0.88027</cdr:y>
    </cdr:from>
    <cdr:to>
      <cdr:x>0.28558</cdr:x>
      <cdr:y>0.92988</cdr:y>
    </cdr:to>
    <cdr:sp macro="" textlink="">
      <cdr:nvSpPr>
        <cdr:cNvPr id="3" name="TextBox 12"/>
        <cdr:cNvSpPr txBox="1"/>
      </cdr:nvSpPr>
      <cdr:spPr bwMode="auto">
        <a:xfrm xmlns:a="http://schemas.openxmlformats.org/drawingml/2006/main">
          <a:off x="2028825" y="4095750"/>
          <a:ext cx="466725" cy="230832"/>
        </a:xfrm>
        <a:prstGeom xmlns:a="http://schemas.openxmlformats.org/drawingml/2006/main" prst="rect">
          <a:avLst/>
        </a:prstGeom>
        <a:solidFill xmlns:a="http://schemas.openxmlformats.org/drawingml/2006/main">
          <a:srgbClr val="EAEAEA"/>
        </a:solidFill>
        <a:ln xmlns:a="http://schemas.openxmlformats.org/drawingml/2006/main" w="9525">
          <a:noFill/>
          <a:miter lim="800000"/>
          <a:headEnd/>
          <a:tailEn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spAutoFit/>
        </a:bodyPr>
        <a:lstStyle xmlns:a="http://schemas.openxmlformats.org/drawingml/2006/main">
          <a:defPPr>
            <a:defRPr lang="nl-NL"/>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pPr marL="0" indent="0" algn="l" rtl="0" fontAlgn="base">
            <a:spcBef>
              <a:spcPts val="0"/>
            </a:spcBef>
            <a:spcAft>
              <a:spcPct val="0"/>
            </a:spcAft>
            <a:buClr>
              <a:srgbClr val="CC3300"/>
            </a:buClr>
            <a:buSzPct val="135000"/>
          </a:pPr>
          <a:r>
            <a:rPr kumimoji="0" lang="nl-BE" sz="900" b="0" i="0" u="none" strike="noStrike" kern="0" cap="none" spc="0" normalizeH="0" baseline="0" noProof="0" smtClean="0">
              <a:ln>
                <a:noFill/>
              </a:ln>
              <a:solidFill>
                <a:srgbClr val="000000"/>
              </a:solidFill>
              <a:effectLst/>
              <a:uLnTx/>
              <a:uFillTx/>
              <a:latin typeface="Arial"/>
              <a:ea typeface="+mn-ea"/>
              <a:cs typeface="+mn-cs"/>
            </a:rPr>
            <a:t>ncpi</a:t>
          </a:r>
        </a:p>
      </cdr:txBody>
    </cdr:sp>
  </cdr:relSizeAnchor>
  <cdr:relSizeAnchor xmlns:cdr="http://schemas.openxmlformats.org/drawingml/2006/chartDrawing">
    <cdr:from>
      <cdr:x>0.36515</cdr:x>
      <cdr:y>0.88641</cdr:y>
    </cdr:from>
    <cdr:to>
      <cdr:x>0.45452</cdr:x>
      <cdr:y>0.93602</cdr:y>
    </cdr:to>
    <cdr:sp macro="" textlink="">
      <cdr:nvSpPr>
        <cdr:cNvPr id="4" name="TextBox 13"/>
        <cdr:cNvSpPr txBox="1"/>
      </cdr:nvSpPr>
      <cdr:spPr bwMode="auto">
        <a:xfrm xmlns:a="http://schemas.openxmlformats.org/drawingml/2006/main">
          <a:off x="3190875" y="4124325"/>
          <a:ext cx="781050" cy="230832"/>
        </a:xfrm>
        <a:prstGeom xmlns:a="http://schemas.openxmlformats.org/drawingml/2006/main" prst="rect">
          <a:avLst/>
        </a:prstGeom>
        <a:solidFill xmlns:a="http://schemas.openxmlformats.org/drawingml/2006/main">
          <a:srgbClr val="EAEAEA"/>
        </a:solidFill>
        <a:ln xmlns:a="http://schemas.openxmlformats.org/drawingml/2006/main" w="9525">
          <a:noFill/>
          <a:miter lim="800000"/>
          <a:headEnd/>
          <a:tailEn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spAutoFit/>
        </a:bodyPr>
        <a:lstStyle xmlns:a="http://schemas.openxmlformats.org/drawingml/2006/main">
          <a:defPPr>
            <a:defRPr lang="nl-NL"/>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pPr marL="0" indent="0" algn="l" rtl="0" fontAlgn="base">
            <a:spcBef>
              <a:spcPts val="0"/>
            </a:spcBef>
            <a:spcAft>
              <a:spcPct val="0"/>
            </a:spcAft>
            <a:buClr>
              <a:srgbClr val="CC3300"/>
            </a:buClr>
            <a:buSzPct val="135000"/>
          </a:pPr>
          <a:r>
            <a:rPr kumimoji="0" lang="nl-BE" sz="900" b="0" i="0" u="none" strike="noStrike" kern="0" cap="none" spc="0" normalizeH="0" baseline="0" noProof="0" smtClean="0">
              <a:ln>
                <a:noFill/>
              </a:ln>
              <a:solidFill>
                <a:srgbClr val="000000"/>
              </a:solidFill>
              <a:effectLst/>
              <a:uLnTx/>
              <a:uFillTx/>
              <a:latin typeface="Arial"/>
              <a:ea typeface="+mn-ea"/>
              <a:cs typeface="+mn-cs"/>
            </a:rPr>
            <a:t>trendmatig</a:t>
          </a:r>
        </a:p>
      </cdr:txBody>
    </cdr:sp>
  </cdr:relSizeAnchor>
</c:userShapes>
</file>

<file path=ppt/drawings/drawing8.xml><?xml version="1.0" encoding="utf-8"?>
<c:userShapes xmlns:c="http://schemas.openxmlformats.org/drawingml/2006/chart">
  <cdr:relSizeAnchor xmlns:cdr="http://schemas.openxmlformats.org/drawingml/2006/chartDrawing">
    <cdr:from>
      <cdr:x>0.06962</cdr:x>
      <cdr:y>0.87765</cdr:y>
    </cdr:from>
    <cdr:to>
      <cdr:x>0.30896</cdr:x>
      <cdr:y>0.92865</cdr:y>
    </cdr:to>
    <cdr:sp macro="" textlink="">
      <cdr:nvSpPr>
        <cdr:cNvPr id="3" name="TextBox 14"/>
        <cdr:cNvSpPr txBox="1"/>
      </cdr:nvSpPr>
      <cdr:spPr bwMode="auto">
        <a:xfrm xmlns:a="http://schemas.openxmlformats.org/drawingml/2006/main">
          <a:off x="304800" y="3971925"/>
          <a:ext cx="1047751" cy="230832"/>
        </a:xfrm>
        <a:prstGeom xmlns:a="http://schemas.openxmlformats.org/drawingml/2006/main" prst="rect">
          <a:avLst/>
        </a:prstGeom>
        <a:solidFill xmlns:a="http://schemas.openxmlformats.org/drawingml/2006/main">
          <a:srgbClr val="EAEAEA"/>
        </a:solidFill>
        <a:ln xmlns:a="http://schemas.openxmlformats.org/drawingml/2006/main" w="9525">
          <a:noFill/>
          <a:miter lim="800000"/>
          <a:headEnd/>
          <a:tailEn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spAutoFit/>
        </a:bodyPr>
        <a:lstStyle xmlns:a="http://schemas.openxmlformats.org/drawingml/2006/main">
          <a:defPPr>
            <a:defRPr lang="nl-NL"/>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pPr>
            <a:spcBef>
              <a:spcPts val="0"/>
            </a:spcBef>
            <a:buClr>
              <a:srgbClr val="CC3300"/>
            </a:buClr>
            <a:buSzPct val="135000"/>
          </a:pPr>
          <a:r>
            <a:rPr kumimoji="0" lang="nl-BE" sz="900" b="0" i="0" u="none" strike="noStrike" kern="0" cap="none" spc="0" normalizeH="0" baseline="0" noProof="0" smtClean="0">
              <a:ln>
                <a:noFill/>
              </a:ln>
              <a:solidFill>
                <a:srgbClr val="000000"/>
              </a:solidFill>
              <a:effectLst/>
              <a:uLnTx/>
              <a:uFillTx/>
              <a:latin typeface="Arial"/>
            </a:rPr>
            <a:t>zonder energie</a:t>
          </a:r>
        </a:p>
      </cdr:txBody>
    </cdr:sp>
  </cdr:relSizeAnchor>
  <cdr:relSizeAnchor xmlns:cdr="http://schemas.openxmlformats.org/drawingml/2006/chartDrawing">
    <cdr:from>
      <cdr:x>0.45256</cdr:x>
      <cdr:y>0.87765</cdr:y>
    </cdr:from>
    <cdr:to>
      <cdr:x>0.7558</cdr:x>
      <cdr:y>0.92865</cdr:y>
    </cdr:to>
    <cdr:sp macro="" textlink="">
      <cdr:nvSpPr>
        <cdr:cNvPr id="4" name="TextBox 12"/>
        <cdr:cNvSpPr txBox="1"/>
      </cdr:nvSpPr>
      <cdr:spPr bwMode="auto">
        <a:xfrm xmlns:a="http://schemas.openxmlformats.org/drawingml/2006/main">
          <a:off x="1981206" y="3971938"/>
          <a:ext cx="1327509" cy="230809"/>
        </a:xfrm>
        <a:prstGeom xmlns:a="http://schemas.openxmlformats.org/drawingml/2006/main" prst="rect">
          <a:avLst/>
        </a:prstGeom>
        <a:solidFill xmlns:a="http://schemas.openxmlformats.org/drawingml/2006/main">
          <a:srgbClr val="EAEAEA"/>
        </a:solidFill>
        <a:ln xmlns:a="http://schemas.openxmlformats.org/drawingml/2006/main" w="9525">
          <a:noFill/>
          <a:miter lim="800000"/>
          <a:headEnd/>
          <a:tailEn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spAutoFit/>
        </a:bodyPr>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spcBef>
              <a:spcPts val="0"/>
            </a:spcBef>
            <a:buClr>
              <a:srgbClr val="CC3300"/>
            </a:buClr>
            <a:buSzPct val="135000"/>
          </a:pPr>
          <a:r>
            <a:rPr kumimoji="0" lang="nl-BE" sz="900" b="0" i="0" u="none" strike="noStrike" kern="0" cap="none" spc="0" normalizeH="0" baseline="0" noProof="0" dirty="0" smtClean="0">
              <a:ln>
                <a:noFill/>
              </a:ln>
              <a:solidFill>
                <a:srgbClr val="000000"/>
              </a:solidFill>
              <a:effectLst/>
              <a:uLnTx/>
              <a:uFillTx/>
              <a:latin typeface="Arial"/>
            </a:rPr>
            <a:t>trager </a:t>
          </a:r>
        </a:p>
      </cdr:txBody>
    </cdr:sp>
  </cdr:relSizeAnchor>
</c:userShapes>
</file>

<file path=ppt/drawings/drawing9.xml><?xml version="1.0" encoding="utf-8"?>
<c:userShapes xmlns:c="http://schemas.openxmlformats.org/drawingml/2006/chart">
  <cdr:relSizeAnchor xmlns:cdr="http://schemas.openxmlformats.org/drawingml/2006/chartDrawing">
    <cdr:from>
      <cdr:x>0.49619</cdr:x>
      <cdr:y>0.81571</cdr:y>
    </cdr:from>
    <cdr:to>
      <cdr:x>0.78982</cdr:x>
      <cdr:y>0.86357</cdr:y>
    </cdr:to>
    <cdr:sp macro="" textlink="">
      <cdr:nvSpPr>
        <cdr:cNvPr id="2" name="TextBox 12"/>
        <cdr:cNvSpPr txBox="1"/>
      </cdr:nvSpPr>
      <cdr:spPr bwMode="auto">
        <a:xfrm xmlns:a="http://schemas.openxmlformats.org/drawingml/2006/main">
          <a:off x="2095493" y="3934214"/>
          <a:ext cx="1240045" cy="230832"/>
        </a:xfrm>
        <a:prstGeom xmlns:a="http://schemas.openxmlformats.org/drawingml/2006/main" prst="rect">
          <a:avLst/>
        </a:prstGeom>
        <a:solidFill xmlns:a="http://schemas.openxmlformats.org/drawingml/2006/main">
          <a:srgbClr val="EAEAEA"/>
        </a:solidFill>
        <a:ln xmlns:a="http://schemas.openxmlformats.org/drawingml/2006/main" w="9525">
          <a:noFill/>
          <a:miter lim="800000"/>
          <a:headEnd/>
          <a:tailEnd/>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spAutoFit/>
        </a:bodyPr>
        <a:lstStyle xmlns:a="http://schemas.openxmlformats.org/drawingml/2006/main">
          <a:defPPr>
            <a:defRPr lang="nl-NL"/>
          </a:defPPr>
          <a:lvl1pPr algn="l" rtl="0" fontAlgn="base">
            <a:spcBef>
              <a:spcPct val="0"/>
            </a:spcBef>
            <a:spcAft>
              <a:spcPct val="0"/>
            </a:spcAft>
            <a:defRPr kern="1200">
              <a:solidFill>
                <a:srgbClr val="000000"/>
              </a:solidFill>
              <a:latin typeface="Arial" charset="0"/>
            </a:defRPr>
          </a:lvl1pPr>
          <a:lvl2pPr marL="457200" algn="l" rtl="0" fontAlgn="base">
            <a:spcBef>
              <a:spcPct val="0"/>
            </a:spcBef>
            <a:spcAft>
              <a:spcPct val="0"/>
            </a:spcAft>
            <a:defRPr kern="1200">
              <a:solidFill>
                <a:srgbClr val="000000"/>
              </a:solidFill>
              <a:latin typeface="Arial" charset="0"/>
            </a:defRPr>
          </a:lvl2pPr>
          <a:lvl3pPr marL="914400" algn="l" rtl="0" fontAlgn="base">
            <a:spcBef>
              <a:spcPct val="0"/>
            </a:spcBef>
            <a:spcAft>
              <a:spcPct val="0"/>
            </a:spcAft>
            <a:defRPr kern="1200">
              <a:solidFill>
                <a:srgbClr val="000000"/>
              </a:solidFill>
              <a:latin typeface="Arial" charset="0"/>
            </a:defRPr>
          </a:lvl3pPr>
          <a:lvl4pPr marL="1371600" algn="l" rtl="0" fontAlgn="base">
            <a:spcBef>
              <a:spcPct val="0"/>
            </a:spcBef>
            <a:spcAft>
              <a:spcPct val="0"/>
            </a:spcAft>
            <a:defRPr kern="1200">
              <a:solidFill>
                <a:srgbClr val="000000"/>
              </a:solidFill>
              <a:latin typeface="Arial" charset="0"/>
            </a:defRPr>
          </a:lvl4pPr>
          <a:lvl5pPr marL="1828800" algn="l" rtl="0" fontAlgn="base">
            <a:spcBef>
              <a:spcPct val="0"/>
            </a:spcBef>
            <a:spcAft>
              <a:spcPct val="0"/>
            </a:spcAft>
            <a:defRPr kern="1200">
              <a:solidFill>
                <a:srgbClr val="000000"/>
              </a:solidFill>
              <a:latin typeface="Arial" charset="0"/>
            </a:defRPr>
          </a:lvl5pPr>
          <a:lvl6pPr marL="2286000" algn="l" defTabSz="914400" rtl="0" eaLnBrk="1" latinLnBrk="0" hangingPunct="1">
            <a:defRPr kern="1200">
              <a:solidFill>
                <a:srgbClr val="000000"/>
              </a:solidFill>
              <a:latin typeface="Arial" charset="0"/>
            </a:defRPr>
          </a:lvl6pPr>
          <a:lvl7pPr marL="2743200" algn="l" defTabSz="914400" rtl="0" eaLnBrk="1" latinLnBrk="0" hangingPunct="1">
            <a:defRPr kern="1200">
              <a:solidFill>
                <a:srgbClr val="000000"/>
              </a:solidFill>
              <a:latin typeface="Arial" charset="0"/>
            </a:defRPr>
          </a:lvl7pPr>
          <a:lvl8pPr marL="3200400" algn="l" defTabSz="914400" rtl="0" eaLnBrk="1" latinLnBrk="0" hangingPunct="1">
            <a:defRPr kern="1200">
              <a:solidFill>
                <a:srgbClr val="000000"/>
              </a:solidFill>
              <a:latin typeface="Arial" charset="0"/>
            </a:defRPr>
          </a:lvl8pPr>
          <a:lvl9pPr marL="3657600" algn="l" defTabSz="914400" rtl="0" eaLnBrk="1" latinLnBrk="0" hangingPunct="1">
            <a:defRPr kern="1200">
              <a:solidFill>
                <a:srgbClr val="000000"/>
              </a:solidFill>
              <a:latin typeface="Arial" charset="0"/>
            </a:defRPr>
          </a:lvl9pPr>
        </a:lstStyle>
        <a:p xmlns:a="http://schemas.openxmlformats.org/drawingml/2006/main">
          <a:pPr>
            <a:spcBef>
              <a:spcPts val="0"/>
            </a:spcBef>
            <a:buClr>
              <a:srgbClr val="CC3300"/>
            </a:buClr>
            <a:buSzPct val="135000"/>
          </a:pPr>
          <a:r>
            <a:rPr kumimoji="0" lang="nl-BE" sz="900" b="0" i="0" u="none" strike="noStrike" kern="0" cap="none" spc="0" normalizeH="0" baseline="0" noProof="0" dirty="0" smtClean="0">
              <a:ln>
                <a:noFill/>
              </a:ln>
              <a:solidFill>
                <a:srgbClr val="000000"/>
              </a:solidFill>
              <a:effectLst/>
              <a:uLnTx/>
              <a:uFillTx/>
              <a:latin typeface="Arial"/>
            </a:rPr>
            <a:t>trager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4" y="0"/>
            <a:ext cx="2971800" cy="49633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200"/>
            </a:lvl1pPr>
          </a:lstStyle>
          <a:p>
            <a:pPr>
              <a:defRPr/>
            </a:pPr>
            <a:endParaRPr lang="nl-NL"/>
          </a:p>
        </p:txBody>
      </p:sp>
      <p:sp>
        <p:nvSpPr>
          <p:cNvPr id="11267" name="Rectangle 3"/>
          <p:cNvSpPr>
            <a:spLocks noGrp="1" noChangeArrowheads="1"/>
          </p:cNvSpPr>
          <p:nvPr>
            <p:ph type="dt" sz="quarter" idx="1"/>
          </p:nvPr>
        </p:nvSpPr>
        <p:spPr bwMode="auto">
          <a:xfrm>
            <a:off x="3884617" y="0"/>
            <a:ext cx="2971800" cy="49633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200"/>
            </a:lvl1pPr>
          </a:lstStyle>
          <a:p>
            <a:pPr>
              <a:defRPr/>
            </a:pPr>
            <a:endParaRPr lang="nl-NL"/>
          </a:p>
        </p:txBody>
      </p:sp>
      <p:sp>
        <p:nvSpPr>
          <p:cNvPr id="11268" name="Rectangle 4"/>
          <p:cNvSpPr>
            <a:spLocks noGrp="1" noChangeArrowheads="1"/>
          </p:cNvSpPr>
          <p:nvPr>
            <p:ph type="ftr" sz="quarter" idx="2"/>
          </p:nvPr>
        </p:nvSpPr>
        <p:spPr bwMode="auto">
          <a:xfrm>
            <a:off x="4" y="9428587"/>
            <a:ext cx="2971800" cy="496332"/>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defRPr sz="1200"/>
            </a:lvl1pPr>
          </a:lstStyle>
          <a:p>
            <a:pPr>
              <a:defRPr/>
            </a:pPr>
            <a:endParaRPr lang="nl-NL"/>
          </a:p>
        </p:txBody>
      </p:sp>
      <p:sp>
        <p:nvSpPr>
          <p:cNvPr id="11269" name="Rectangle 5"/>
          <p:cNvSpPr>
            <a:spLocks noGrp="1" noChangeArrowheads="1"/>
          </p:cNvSpPr>
          <p:nvPr>
            <p:ph type="sldNum" sz="quarter" idx="3"/>
          </p:nvPr>
        </p:nvSpPr>
        <p:spPr bwMode="auto">
          <a:xfrm>
            <a:off x="3884617" y="9428587"/>
            <a:ext cx="2971800" cy="496332"/>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defRPr sz="1200"/>
            </a:lvl1pPr>
          </a:lstStyle>
          <a:p>
            <a:pPr>
              <a:defRPr/>
            </a:pPr>
            <a:fld id="{27CABED9-9B02-4A8B-891D-072A13AEA290}" type="slidenum">
              <a:rPr lang="nl-NL"/>
              <a:pPr>
                <a:defRPr/>
              </a:pPr>
              <a:t>‹#›</a:t>
            </a:fld>
            <a:endParaRPr lang="nl-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 y="0"/>
            <a:ext cx="2971800" cy="49633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200"/>
            </a:lvl1pPr>
          </a:lstStyle>
          <a:p>
            <a:pPr>
              <a:defRPr/>
            </a:pPr>
            <a:endParaRPr lang="nl-NL"/>
          </a:p>
        </p:txBody>
      </p:sp>
      <p:sp>
        <p:nvSpPr>
          <p:cNvPr id="4099" name="Rectangle 3"/>
          <p:cNvSpPr>
            <a:spLocks noGrp="1" noChangeArrowheads="1"/>
          </p:cNvSpPr>
          <p:nvPr>
            <p:ph type="dt" idx="1"/>
          </p:nvPr>
        </p:nvSpPr>
        <p:spPr bwMode="auto">
          <a:xfrm>
            <a:off x="3884617" y="0"/>
            <a:ext cx="2971800" cy="496332"/>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200"/>
            </a:lvl1pPr>
          </a:lstStyle>
          <a:p>
            <a:pPr>
              <a:defRPr/>
            </a:pPr>
            <a:endParaRPr lang="nl-NL"/>
          </a:p>
        </p:txBody>
      </p:sp>
      <p:sp>
        <p:nvSpPr>
          <p:cNvPr id="7172" name="Rectangle 4"/>
          <p:cNvSpPr>
            <a:spLocks noGrp="1" noRot="1" noChangeAspect="1" noChangeArrowheads="1" noTextEdit="1"/>
          </p:cNvSpPr>
          <p:nvPr>
            <p:ph type="sldImg" idx="2"/>
          </p:nvPr>
        </p:nvSpPr>
        <p:spPr bwMode="auto">
          <a:xfrm>
            <a:off x="947738"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1" y="4715157"/>
            <a:ext cx="5486400" cy="4466987"/>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nl-NL" noProof="0" smtClean="0"/>
              <a:t>Click to edit Master text styles</a:t>
            </a:r>
          </a:p>
          <a:p>
            <a:pPr lvl="1"/>
            <a:r>
              <a:rPr lang="nl-NL" noProof="0" smtClean="0"/>
              <a:t>Second level</a:t>
            </a:r>
          </a:p>
          <a:p>
            <a:pPr lvl="2"/>
            <a:r>
              <a:rPr lang="nl-NL" noProof="0" smtClean="0"/>
              <a:t>Third level</a:t>
            </a:r>
          </a:p>
          <a:p>
            <a:pPr lvl="3"/>
            <a:r>
              <a:rPr lang="nl-NL" noProof="0" smtClean="0"/>
              <a:t>Fourth level</a:t>
            </a:r>
          </a:p>
          <a:p>
            <a:pPr lvl="4"/>
            <a:r>
              <a:rPr lang="nl-NL" noProof="0" smtClean="0"/>
              <a:t>Fifth level</a:t>
            </a:r>
          </a:p>
        </p:txBody>
      </p:sp>
      <p:sp>
        <p:nvSpPr>
          <p:cNvPr id="4102" name="Rectangle 6"/>
          <p:cNvSpPr>
            <a:spLocks noGrp="1" noChangeArrowheads="1"/>
          </p:cNvSpPr>
          <p:nvPr>
            <p:ph type="ftr" sz="quarter" idx="4"/>
          </p:nvPr>
        </p:nvSpPr>
        <p:spPr bwMode="auto">
          <a:xfrm>
            <a:off x="4" y="9428587"/>
            <a:ext cx="2971800" cy="496332"/>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defRPr sz="1200"/>
            </a:lvl1pPr>
          </a:lstStyle>
          <a:p>
            <a:pPr>
              <a:defRPr/>
            </a:pPr>
            <a:endParaRPr lang="nl-NL"/>
          </a:p>
        </p:txBody>
      </p:sp>
      <p:sp>
        <p:nvSpPr>
          <p:cNvPr id="4103" name="Rectangle 7"/>
          <p:cNvSpPr>
            <a:spLocks noGrp="1" noChangeArrowheads="1"/>
          </p:cNvSpPr>
          <p:nvPr>
            <p:ph type="sldNum" sz="quarter" idx="5"/>
          </p:nvPr>
        </p:nvSpPr>
        <p:spPr bwMode="auto">
          <a:xfrm>
            <a:off x="3884617" y="9428587"/>
            <a:ext cx="2971800" cy="496332"/>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r">
              <a:defRPr sz="1200"/>
            </a:lvl1pPr>
          </a:lstStyle>
          <a:p>
            <a:pPr>
              <a:defRPr/>
            </a:pPr>
            <a:fld id="{EE7CBB00-6A10-4979-ADF1-8ACA45EA0AAD}" type="slidenum">
              <a:rPr lang="nl-NL"/>
              <a:pPr>
                <a:defRPr/>
              </a:pPr>
              <a:t>‹#›</a:t>
            </a:fld>
            <a:endParaRPr 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3E303153-4353-4B81-B042-3E0AA35F1B6C}" type="slidenum">
              <a:rPr lang="nl-NL" smtClean="0"/>
              <a:pPr/>
              <a:t>1</a:t>
            </a:fld>
            <a:endParaRPr lang="nl-BE" dirty="0"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20</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42</a:t>
            </a:fld>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C20CAEC7-EA64-4289-A5BB-26C2093DB8CB}" type="slidenum">
              <a:rPr lang="nl-NL" smtClean="0">
                <a:latin typeface="Arial" pitchFamily="34" charset="0"/>
              </a:rPr>
              <a:pPr/>
              <a:t>52</a:t>
            </a:fld>
            <a:endParaRPr lang="nl-BE" smtClean="0">
              <a:latin typeface="Arial" pitchFamily="34" charset="0"/>
            </a:endParaRPr>
          </a:p>
        </p:txBody>
      </p:sp>
      <p:sp>
        <p:nvSpPr>
          <p:cNvPr id="32771" name="Rectangle 7"/>
          <p:cNvSpPr txBox="1">
            <a:spLocks noGrp="1" noChangeArrowheads="1"/>
          </p:cNvSpPr>
          <p:nvPr/>
        </p:nvSpPr>
        <p:spPr bwMode="auto">
          <a:xfrm>
            <a:off x="3885615" y="9427990"/>
            <a:ext cx="2971288" cy="496332"/>
          </a:xfrm>
          <a:prstGeom prst="rect">
            <a:avLst/>
          </a:prstGeom>
          <a:noFill/>
          <a:ln w="9525">
            <a:noFill/>
            <a:miter lim="800000"/>
            <a:headEnd/>
            <a:tailEnd/>
          </a:ln>
        </p:spPr>
        <p:txBody>
          <a:bodyPr lIns="91420" tIns="45709" rIns="91420" bIns="45709" anchor="b"/>
          <a:lstStyle/>
          <a:p>
            <a:pPr algn="r"/>
            <a:fld id="{2651B5F2-7459-4F55-AAA9-54ECB39B8DD5}" type="slidenum">
              <a:rPr lang="nl-NL" sz="1200"/>
              <a:pPr algn="r"/>
              <a:t>52</a:t>
            </a:fld>
            <a:endParaRPr lang="nl-BE" sz="1200"/>
          </a:p>
        </p:txBody>
      </p:sp>
      <p:sp>
        <p:nvSpPr>
          <p:cNvPr id="32772" name="Rectangle 2"/>
          <p:cNvSpPr>
            <a:spLocks noGrp="1" noRot="1" noChangeAspect="1" noChangeArrowheads="1" noTextEdit="1"/>
          </p:cNvSpPr>
          <p:nvPr>
            <p:ph type="sldImg"/>
          </p:nvPr>
        </p:nvSpPr>
        <p:spPr>
          <a:xfrm>
            <a:off x="949325" y="744538"/>
            <a:ext cx="4962525" cy="3722687"/>
          </a:xfrm>
          <a:ln/>
        </p:spPr>
      </p:sp>
      <p:sp>
        <p:nvSpPr>
          <p:cNvPr id="32773" name="Rectangle 3"/>
          <p:cNvSpPr>
            <a:spLocks noGrp="1" noChangeArrowheads="1"/>
          </p:cNvSpPr>
          <p:nvPr>
            <p:ph type="body" idx="1"/>
          </p:nvPr>
        </p:nvSpPr>
        <p:spPr>
          <a:xfrm>
            <a:off x="686024" y="4715157"/>
            <a:ext cx="5485961" cy="4466987"/>
          </a:xfrm>
          <a:noFill/>
          <a:ln/>
        </p:spPr>
        <p:txBody>
          <a:bodyPr/>
          <a:lstStyle/>
          <a:p>
            <a:pPr eaLnBrk="1" hangingPunct="1"/>
            <a:endParaRPr lang="fr-FR"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pPr>
              <a:defRPr/>
            </a:pPr>
            <a:fld id="{EE7CBB00-6A10-4979-ADF1-8ACA45EA0AAD}" type="slidenum">
              <a:rPr lang="nl-NL" smtClean="0"/>
              <a:pPr>
                <a:defRPr/>
              </a:pPr>
              <a:t>55</a:t>
            </a:fld>
            <a:endParaRPr lang="nl-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BE"/>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78</a:t>
            </a:fld>
            <a:endParaRPr lang="nl-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BE"/>
          </a:p>
        </p:txBody>
      </p:sp>
      <p:sp>
        <p:nvSpPr>
          <p:cNvPr id="4" name="Slide Number Placeholder 3"/>
          <p:cNvSpPr>
            <a:spLocks noGrp="1"/>
          </p:cNvSpPr>
          <p:nvPr>
            <p:ph type="sldNum" sz="quarter" idx="10"/>
          </p:nvPr>
        </p:nvSpPr>
        <p:spPr/>
        <p:txBody>
          <a:bodyPr/>
          <a:lstStyle/>
          <a:p>
            <a:pPr>
              <a:defRPr/>
            </a:pPr>
            <a:fld id="{EE7CBB00-6A10-4979-ADF1-8ACA45EA0AAD}" type="slidenum">
              <a:rPr lang="nl-NL" smtClean="0"/>
              <a:pPr>
                <a:defRPr/>
              </a:pPr>
              <a:t>81</a:t>
            </a:fld>
            <a:endParaRPr lang="nl-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Table">
    <p:spTree>
      <p:nvGrpSpPr>
        <p:cNvPr id="1" name=""/>
        <p:cNvGrpSpPr/>
        <p:nvPr/>
      </p:nvGrpSpPr>
      <p:grpSpPr>
        <a:xfrm>
          <a:off x="0" y="0"/>
          <a:ext cx="0" cy="0"/>
          <a:chOff x="0" y="0"/>
          <a:chExt cx="0" cy="0"/>
        </a:xfrm>
      </p:grpSpPr>
      <p:sp>
        <p:nvSpPr>
          <p:cNvPr id="2" name="Title 1"/>
          <p:cNvSpPr>
            <a:spLocks noGrp="1"/>
          </p:cNvSpPr>
          <p:nvPr>
            <p:ph type="title"/>
          </p:nvPr>
        </p:nvSpPr>
        <p:spPr>
          <a:xfrm>
            <a:off x="635000" y="71438"/>
            <a:ext cx="8078788" cy="3730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49288" y="871538"/>
            <a:ext cx="3933598" cy="4791075"/>
          </a:xfrm>
          <a:prstGeom prst="rect">
            <a:avLst/>
          </a:prstGeom>
        </p:spPr>
        <p:txBody>
          <a:bodyPr/>
          <a:lstStyle/>
          <a:p>
            <a:pPr lvl="0"/>
            <a:endParaRPr lang="en-US" noProof="0" smtClean="0"/>
          </a:p>
        </p:txBody>
      </p:sp>
      <p:sp>
        <p:nvSpPr>
          <p:cNvPr id="7" name="Table Placeholder 6"/>
          <p:cNvSpPr>
            <a:spLocks noGrp="1"/>
          </p:cNvSpPr>
          <p:nvPr>
            <p:ph type="tbl" sz="quarter" idx="11"/>
          </p:nvPr>
        </p:nvSpPr>
        <p:spPr>
          <a:xfrm>
            <a:off x="4702175" y="871539"/>
            <a:ext cx="4224338" cy="4772040"/>
          </a:xfrm>
          <a:prstGeom prst="rect">
            <a:avLst/>
          </a:prstGeom>
        </p:spPr>
        <p:txBody>
          <a:bodyPr/>
          <a:lstStyle/>
          <a:p>
            <a:pPr lvl="0"/>
            <a:endParaRPr lang="en-US" noProof="0"/>
          </a:p>
        </p:txBody>
      </p:sp>
      <p:sp>
        <p:nvSpPr>
          <p:cNvPr id="5" name="Rectangle 55"/>
          <p:cNvSpPr>
            <a:spLocks noGrp="1" noChangeArrowheads="1"/>
          </p:cNvSpPr>
          <p:nvPr>
            <p:ph type="sldNum" sz="quarter" idx="12"/>
          </p:nvPr>
        </p:nvSpPr>
        <p:spPr>
          <a:ln/>
        </p:spPr>
        <p:txBody>
          <a:bodyPr/>
          <a:lstStyle>
            <a:lvl1pPr>
              <a:defRPr/>
            </a:lvl1pPr>
          </a:lstStyle>
          <a:p>
            <a:pPr>
              <a:defRPr/>
            </a:pPr>
            <a:fld id="{0739A940-D956-453A-B49B-115432060F9E}"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 and Smart ART">
    <p:spTree>
      <p:nvGrpSpPr>
        <p:cNvPr id="1" name=""/>
        <p:cNvGrpSpPr/>
        <p:nvPr/>
      </p:nvGrpSpPr>
      <p:grpSpPr>
        <a:xfrm>
          <a:off x="0" y="0"/>
          <a:ext cx="0" cy="0"/>
          <a:chOff x="0" y="0"/>
          <a:chExt cx="0" cy="0"/>
        </a:xfrm>
      </p:grpSpPr>
      <p:sp>
        <p:nvSpPr>
          <p:cNvPr id="2" name="Title 1"/>
          <p:cNvSpPr>
            <a:spLocks noGrp="1"/>
          </p:cNvSpPr>
          <p:nvPr>
            <p:ph type="title"/>
          </p:nvPr>
        </p:nvSpPr>
        <p:spPr>
          <a:xfrm>
            <a:off x="635000" y="71438"/>
            <a:ext cx="8078788" cy="373062"/>
          </a:xfrm>
        </p:spPr>
        <p:txBody>
          <a:bodyPr/>
          <a:lstStyle/>
          <a:p>
            <a:r>
              <a:rPr lang="en-US" smtClean="0"/>
              <a:t>Click to edit Master title style</a:t>
            </a:r>
            <a:endParaRPr lang="en-US"/>
          </a:p>
        </p:txBody>
      </p:sp>
      <p:sp>
        <p:nvSpPr>
          <p:cNvPr id="6" name="Media Placeholder 5"/>
          <p:cNvSpPr>
            <a:spLocks noGrp="1"/>
          </p:cNvSpPr>
          <p:nvPr>
            <p:ph type="media" sz="quarter" idx="11"/>
          </p:nvPr>
        </p:nvSpPr>
        <p:spPr>
          <a:xfrm>
            <a:off x="652916" y="1197429"/>
            <a:ext cx="3908425" cy="4375150"/>
          </a:xfrm>
          <a:prstGeom prst="rect">
            <a:avLst/>
          </a:prstGeom>
        </p:spPr>
        <p:txBody>
          <a:bodyPr/>
          <a:lstStyle/>
          <a:p>
            <a:pPr lvl="0"/>
            <a:endParaRPr lang="en-US" noProof="0"/>
          </a:p>
        </p:txBody>
      </p:sp>
      <p:sp>
        <p:nvSpPr>
          <p:cNvPr id="8" name="SmartArt Placeholder 7"/>
          <p:cNvSpPr>
            <a:spLocks noGrp="1"/>
          </p:cNvSpPr>
          <p:nvPr>
            <p:ph type="dgm" sz="quarter" idx="12"/>
          </p:nvPr>
        </p:nvSpPr>
        <p:spPr>
          <a:xfrm>
            <a:off x="4735513" y="1197429"/>
            <a:ext cx="3984625" cy="4374711"/>
          </a:xfrm>
          <a:prstGeom prst="rect">
            <a:avLst/>
          </a:prstGeom>
        </p:spPr>
        <p:txBody>
          <a:bodyPr/>
          <a:lstStyle/>
          <a:p>
            <a:pPr lvl="0"/>
            <a:endParaRPr lang="en-US" noProof="0"/>
          </a:p>
        </p:txBody>
      </p:sp>
      <p:sp>
        <p:nvSpPr>
          <p:cNvPr id="5" name="Rectangle 55"/>
          <p:cNvSpPr>
            <a:spLocks noGrp="1" noChangeArrowheads="1"/>
          </p:cNvSpPr>
          <p:nvPr>
            <p:ph type="sldNum" sz="quarter" idx="13"/>
          </p:nvPr>
        </p:nvSpPr>
        <p:spPr>
          <a:ln/>
        </p:spPr>
        <p:txBody>
          <a:bodyPr/>
          <a:lstStyle>
            <a:lvl1pPr>
              <a:defRPr/>
            </a:lvl1pPr>
          </a:lstStyle>
          <a:p>
            <a:pPr>
              <a:defRPr/>
            </a:pPr>
            <a:fld id="{30927B20-BB5D-4D3E-B7E7-4E481A1C19C8}" type="slidenum">
              <a:rPr lang="nl-NL"/>
              <a:pPr>
                <a:defRPr/>
              </a:pPr>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649288" y="900113"/>
            <a:ext cx="3968750" cy="4791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4770438" y="900113"/>
            <a:ext cx="3968750" cy="4791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Rectangle 55"/>
          <p:cNvSpPr>
            <a:spLocks noGrp="1" noChangeArrowheads="1"/>
          </p:cNvSpPr>
          <p:nvPr>
            <p:ph type="sldNum" sz="quarter" idx="10"/>
          </p:nvPr>
        </p:nvSpPr>
        <p:spPr>
          <a:ln/>
        </p:spPr>
        <p:txBody>
          <a:bodyPr/>
          <a:lstStyle>
            <a:lvl1pPr>
              <a:defRPr/>
            </a:lvl1pPr>
          </a:lstStyle>
          <a:p>
            <a:pPr>
              <a:defRPr/>
            </a:pPr>
            <a:fld id="{40DB8976-7B60-42AE-8D28-9776D0B6BF71}" type="slidenum">
              <a:rPr lang="nl-NL"/>
              <a:pPr>
                <a:defRPr/>
              </a:pPr>
              <a:t>‹#›</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5"/>
          <p:cNvSpPr>
            <a:spLocks noGrp="1" noChangeArrowheads="1"/>
          </p:cNvSpPr>
          <p:nvPr>
            <p:ph type="sldNum" sz="quarter" idx="10"/>
          </p:nvPr>
        </p:nvSpPr>
        <p:spPr>
          <a:ln/>
        </p:spPr>
        <p:txBody>
          <a:bodyPr/>
          <a:lstStyle>
            <a:lvl1pPr>
              <a:defRPr/>
            </a:lvl1pPr>
          </a:lstStyle>
          <a:p>
            <a:pPr>
              <a:defRPr/>
            </a:pPr>
            <a:fld id="{E2290F7E-EE90-47AF-8A59-42D89B828C3D}" type="slidenum">
              <a:rPr lang="nl-NL"/>
              <a:pPr>
                <a:defRPr/>
              </a:pPr>
              <a:t>‹#›</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C4FA2A7-B36F-413D-AFB3-FBD26CED39D4}" type="datetime1">
              <a:rPr lang="en-US" smtClean="0"/>
              <a:pPr/>
              <a:t>6/27/2012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CE94134-6B62-4412-A8B2-61D2F9939A4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35000" y="71438"/>
            <a:ext cx="8078788" cy="373062"/>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49288" y="900113"/>
            <a:ext cx="8089900" cy="4791075"/>
          </a:xfrm>
          <a:prstGeom prst="rect">
            <a:avLst/>
          </a:prstGeom>
        </p:spPr>
        <p:txBody>
          <a:bodyPr/>
          <a:lstStyle/>
          <a:p>
            <a:pPr lvl="0"/>
            <a:endParaRPr lang="en-US" noProof="0" smtClean="0"/>
          </a:p>
        </p:txBody>
      </p:sp>
      <p:sp>
        <p:nvSpPr>
          <p:cNvPr id="4" name="Rectangle 55"/>
          <p:cNvSpPr>
            <a:spLocks noGrp="1" noChangeArrowheads="1"/>
          </p:cNvSpPr>
          <p:nvPr>
            <p:ph type="sldNum" sz="quarter" idx="10"/>
          </p:nvPr>
        </p:nvSpPr>
        <p:spPr>
          <a:ln/>
        </p:spPr>
        <p:txBody>
          <a:bodyPr/>
          <a:lstStyle>
            <a:lvl1pPr>
              <a:defRPr/>
            </a:lvl1pPr>
          </a:lstStyle>
          <a:p>
            <a:pPr>
              <a:defRPr/>
            </a:pPr>
            <a:fld id="{C1574D91-81F4-4D2C-A370-DE67604AC431}"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1"/>
          </p:nvPr>
        </p:nvSpPr>
        <p:spPr>
          <a:xfrm>
            <a:off x="631823" y="696686"/>
            <a:ext cx="8021638" cy="4964339"/>
          </a:xfrm>
          <a:prstGeom prst="rect">
            <a:avLst/>
          </a:prstGeom>
        </p:spPr>
        <p:txBody>
          <a:bodyPr/>
          <a:lstStyle/>
          <a:p>
            <a:pPr lvl="0"/>
            <a:endParaRPr lang="en-US" noProof="0"/>
          </a:p>
        </p:txBody>
      </p:sp>
      <p:sp>
        <p:nvSpPr>
          <p:cNvPr id="4" name="Rectangle 55"/>
          <p:cNvSpPr>
            <a:spLocks noGrp="1" noChangeArrowheads="1"/>
          </p:cNvSpPr>
          <p:nvPr>
            <p:ph type="sldNum" sz="quarter" idx="12"/>
          </p:nvPr>
        </p:nvSpPr>
        <p:spPr>
          <a:ln/>
        </p:spPr>
        <p:txBody>
          <a:bodyPr/>
          <a:lstStyle>
            <a:lvl1pPr>
              <a:defRPr/>
            </a:lvl1pPr>
          </a:lstStyle>
          <a:p>
            <a:pPr>
              <a:defRPr/>
            </a:pPr>
            <a:fld id="{A32A838E-A5D0-45BA-94F8-26D7A8D46383}"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rdinary SLide (text box, pictures, et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5"/>
          <p:cNvSpPr>
            <a:spLocks noGrp="1" noChangeArrowheads="1"/>
          </p:cNvSpPr>
          <p:nvPr>
            <p:ph type="sldNum" sz="quarter" idx="10"/>
          </p:nvPr>
        </p:nvSpPr>
        <p:spPr>
          <a:ln/>
        </p:spPr>
        <p:txBody>
          <a:bodyPr/>
          <a:lstStyle>
            <a:lvl1pPr>
              <a:defRPr/>
            </a:lvl1pPr>
          </a:lstStyle>
          <a:p>
            <a:pPr>
              <a:defRPr/>
            </a:pPr>
            <a:fld id="{6D6821D5-4DEE-4ED1-80F4-389325A30121}"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hart Placeholder 4"/>
          <p:cNvSpPr>
            <a:spLocks noGrp="1"/>
          </p:cNvSpPr>
          <p:nvPr>
            <p:ph type="chart" sz="quarter" idx="11"/>
          </p:nvPr>
        </p:nvSpPr>
        <p:spPr>
          <a:xfrm>
            <a:off x="631144" y="837974"/>
            <a:ext cx="8044769" cy="4735512"/>
          </a:xfrm>
          <a:prstGeom prst="rect">
            <a:avLst/>
          </a:prstGeom>
        </p:spPr>
        <p:txBody>
          <a:bodyPr/>
          <a:lstStyle/>
          <a:p>
            <a:pPr lvl="0"/>
            <a:endParaRPr lang="en-US" noProof="0"/>
          </a:p>
        </p:txBody>
      </p:sp>
      <p:sp>
        <p:nvSpPr>
          <p:cNvPr id="4" name="Rectangle 55"/>
          <p:cNvSpPr>
            <a:spLocks noGrp="1" noChangeArrowheads="1"/>
          </p:cNvSpPr>
          <p:nvPr>
            <p:ph type="sldNum" sz="quarter" idx="12"/>
          </p:nvPr>
        </p:nvSpPr>
        <p:spPr>
          <a:ln/>
        </p:spPr>
        <p:txBody>
          <a:bodyPr/>
          <a:lstStyle>
            <a:lvl1pPr>
              <a:defRPr/>
            </a:lvl1pPr>
          </a:lstStyle>
          <a:p>
            <a:pPr>
              <a:defRPr/>
            </a:pPr>
            <a:fld id="{39E29544-7B3E-4E83-A739-755F3A5E9036}"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653596" y="904195"/>
            <a:ext cx="8033203" cy="4701948"/>
          </a:xfrm>
          <a:prstGeom prst="rect">
            <a:avLst/>
          </a:prstGeom>
        </p:spPr>
        <p:txBody>
          <a:bodyPr/>
          <a:lstStyle>
            <a:lvl1pPr marL="358775" indent="-358775">
              <a:lnSpc>
                <a:spcPct val="150000"/>
              </a:lnSpc>
              <a:spcBef>
                <a:spcPts val="0"/>
              </a:spcBef>
              <a:buSzPct val="135000"/>
              <a:buFont typeface="Webdings" pitchFamily="18" charset="2"/>
              <a:buChar char="4"/>
              <a:defRPr/>
            </a:lvl1pPr>
            <a:lvl2pPr marL="719138" indent="-360363">
              <a:lnSpc>
                <a:spcPct val="150000"/>
              </a:lnSpc>
              <a:spcBef>
                <a:spcPts val="0"/>
              </a:spcBef>
              <a:buSzPct val="135000"/>
              <a:buFont typeface="Arial" pitchFamily="34" charset="0"/>
              <a:buChar char="•"/>
              <a:defRPr/>
            </a:lvl2pPr>
            <a:lvl3pPr marL="1073150" indent="-354013">
              <a:lnSpc>
                <a:spcPct val="150000"/>
              </a:lnSpc>
              <a:spcBef>
                <a:spcPts val="0"/>
              </a:spcBef>
              <a:buSzPct val="135000"/>
              <a:buFont typeface="Wingdings" pitchFamily="2" charset="2"/>
              <a:buChar char="§"/>
              <a:defRPr/>
            </a:lvl3pPr>
            <a:lvl4pPr marL="1439863" indent="-361950">
              <a:lnSpc>
                <a:spcPct val="150000"/>
              </a:lnSpc>
              <a:spcBef>
                <a:spcPts val="0"/>
              </a:spcBef>
              <a:buSzPct val="110000"/>
              <a:buFont typeface="Wingdings" pitchFamily="2" charset="2"/>
              <a:buChar char="w"/>
              <a:defRPr/>
            </a:lvl4pPr>
            <a:lvl5pPr marL="1795463" indent="-358775">
              <a:lnSpc>
                <a:spcPct val="150000"/>
              </a:lnSpc>
              <a:spcBef>
                <a:spcPts val="0"/>
              </a:spcBef>
              <a:buClr>
                <a:srgbClr val="C00000"/>
              </a:buClr>
              <a:buFont typeface="Arial" pitchFamily="34" charset="0"/>
              <a:buChar char="­"/>
              <a:defRPr sz="1000" baseline="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5"/>
          <p:cNvSpPr>
            <a:spLocks noGrp="1" noChangeArrowheads="1"/>
          </p:cNvSpPr>
          <p:nvPr>
            <p:ph type="sldNum" sz="quarter" idx="12"/>
          </p:nvPr>
        </p:nvSpPr>
        <p:spPr>
          <a:ln/>
        </p:spPr>
        <p:txBody>
          <a:bodyPr/>
          <a:lstStyle>
            <a:lvl1pPr>
              <a:defRPr/>
            </a:lvl1pPr>
          </a:lstStyle>
          <a:p>
            <a:pPr>
              <a:defRPr/>
            </a:pPr>
            <a:fld id="{FA010CF7-96A6-4C4E-87D2-E52C45C5BC1F}"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Multi func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49288" y="900113"/>
            <a:ext cx="8089900" cy="4791075"/>
          </a:xfrm>
          <a:prstGeom prst="rect">
            <a:avLst/>
          </a:prstGeom>
        </p:spPr>
        <p:txBody>
          <a:bodyPr/>
          <a:lstStyle/>
          <a:p>
            <a:pPr lvl="0"/>
            <a:endParaRPr lang="en-US"/>
          </a:p>
        </p:txBody>
      </p:sp>
      <p:sp>
        <p:nvSpPr>
          <p:cNvPr id="4" name="Rectangle 55"/>
          <p:cNvSpPr>
            <a:spLocks noGrp="1" noChangeArrowheads="1"/>
          </p:cNvSpPr>
          <p:nvPr>
            <p:ph type="sldNum" sz="quarter" idx="10"/>
          </p:nvPr>
        </p:nvSpPr>
        <p:spPr>
          <a:ln/>
        </p:spPr>
        <p:txBody>
          <a:bodyPr/>
          <a:lstStyle>
            <a:lvl1pPr>
              <a:defRPr/>
            </a:lvl1pPr>
          </a:lstStyle>
          <a:p>
            <a:pPr>
              <a:defRPr/>
            </a:pPr>
            <a:fld id="{0A64A673-7C44-49A3-928D-4AE163A1EAA5}"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insert a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5"/>
          <p:cNvSpPr>
            <a:spLocks noGrp="1" noChangeArrowheads="1"/>
          </p:cNvSpPr>
          <p:nvPr>
            <p:ph type="sldNum" sz="quarter" idx="10"/>
          </p:nvPr>
        </p:nvSpPr>
        <p:spPr>
          <a:ln/>
        </p:spPr>
        <p:txBody>
          <a:bodyPr/>
          <a:lstStyle>
            <a:lvl1pPr>
              <a:defRPr/>
            </a:lvl1pPr>
          </a:lstStyle>
          <a:p>
            <a:pPr>
              <a:defRPr/>
            </a:pPr>
            <a:fld id="{F7197CF6-7A7D-4B84-8478-647B262CC0BF}"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CHAR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1"/>
          </p:nvPr>
        </p:nvSpPr>
        <p:spPr>
          <a:xfrm>
            <a:off x="685800" y="750888"/>
            <a:ext cx="3852863" cy="4964128"/>
          </a:xfrm>
          <a:prstGeom prst="rect">
            <a:avLst/>
          </a:prstGeom>
        </p:spPr>
        <p:txBody>
          <a:bodyPr/>
          <a:lstStyle/>
          <a:p>
            <a:pPr lvl="0"/>
            <a:endParaRPr lang="en-US" noProof="0"/>
          </a:p>
        </p:txBody>
      </p:sp>
      <p:sp>
        <p:nvSpPr>
          <p:cNvPr id="8" name="Chart Placeholder 5"/>
          <p:cNvSpPr>
            <a:spLocks noGrp="1"/>
          </p:cNvSpPr>
          <p:nvPr>
            <p:ph type="chart" sz="quarter" idx="12"/>
          </p:nvPr>
        </p:nvSpPr>
        <p:spPr>
          <a:xfrm>
            <a:off x="4822372" y="750888"/>
            <a:ext cx="3852863" cy="4964128"/>
          </a:xfrm>
          <a:prstGeom prst="rect">
            <a:avLst/>
          </a:prstGeom>
        </p:spPr>
        <p:txBody>
          <a:bodyPr/>
          <a:lstStyle/>
          <a:p>
            <a:pPr lvl="0"/>
            <a:endParaRPr lang="en-US" noProof="0"/>
          </a:p>
        </p:txBody>
      </p:sp>
      <p:sp>
        <p:nvSpPr>
          <p:cNvPr id="5" name="Rectangle 55"/>
          <p:cNvSpPr>
            <a:spLocks noGrp="1" noChangeArrowheads="1"/>
          </p:cNvSpPr>
          <p:nvPr>
            <p:ph type="sldNum" sz="quarter" idx="13"/>
          </p:nvPr>
        </p:nvSpPr>
        <p:spPr>
          <a:ln/>
        </p:spPr>
        <p:txBody>
          <a:bodyPr/>
          <a:lstStyle>
            <a:lvl1pPr>
              <a:defRPr/>
            </a:lvl1pPr>
          </a:lstStyle>
          <a:p>
            <a:pPr>
              <a:defRPr/>
            </a:pPr>
            <a:fld id="{309F51D2-594A-475D-851C-BC286354863B}"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4) CHARTS">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6" name="Chart Placeholder 5"/>
          <p:cNvSpPr>
            <a:spLocks noGrp="1"/>
          </p:cNvSpPr>
          <p:nvPr>
            <p:ph type="chart" sz="quarter" idx="11"/>
          </p:nvPr>
        </p:nvSpPr>
        <p:spPr>
          <a:xfrm>
            <a:off x="631371" y="522282"/>
            <a:ext cx="3852863" cy="2688998"/>
          </a:xfrm>
          <a:prstGeom prst="rect">
            <a:avLst/>
          </a:prstGeom>
        </p:spPr>
        <p:txBody>
          <a:bodyPr/>
          <a:lstStyle/>
          <a:p>
            <a:pPr lvl="0"/>
            <a:endParaRPr lang="en-US" noProof="0"/>
          </a:p>
        </p:txBody>
      </p:sp>
      <p:sp>
        <p:nvSpPr>
          <p:cNvPr id="8" name="Chart Placeholder 5"/>
          <p:cNvSpPr>
            <a:spLocks noGrp="1"/>
          </p:cNvSpPr>
          <p:nvPr>
            <p:ph type="chart" sz="quarter" idx="12"/>
          </p:nvPr>
        </p:nvSpPr>
        <p:spPr>
          <a:xfrm>
            <a:off x="4844144" y="522282"/>
            <a:ext cx="3852863" cy="2688998"/>
          </a:xfrm>
          <a:prstGeom prst="rect">
            <a:avLst/>
          </a:prstGeom>
        </p:spPr>
        <p:txBody>
          <a:bodyPr/>
          <a:lstStyle/>
          <a:p>
            <a:pPr lvl="0"/>
            <a:endParaRPr lang="en-US" noProof="0"/>
          </a:p>
        </p:txBody>
      </p:sp>
      <p:sp>
        <p:nvSpPr>
          <p:cNvPr id="9" name="Chart Placeholder 5"/>
          <p:cNvSpPr>
            <a:spLocks noGrp="1"/>
          </p:cNvSpPr>
          <p:nvPr>
            <p:ph type="chart" sz="quarter" idx="13"/>
          </p:nvPr>
        </p:nvSpPr>
        <p:spPr>
          <a:xfrm>
            <a:off x="631371" y="3287254"/>
            <a:ext cx="3852863" cy="2688998"/>
          </a:xfrm>
          <a:prstGeom prst="rect">
            <a:avLst/>
          </a:prstGeom>
        </p:spPr>
        <p:txBody>
          <a:bodyPr/>
          <a:lstStyle/>
          <a:p>
            <a:pPr lvl="0"/>
            <a:endParaRPr lang="en-US" noProof="0"/>
          </a:p>
        </p:txBody>
      </p:sp>
      <p:sp>
        <p:nvSpPr>
          <p:cNvPr id="10" name="Chart Placeholder 5"/>
          <p:cNvSpPr>
            <a:spLocks noGrp="1"/>
          </p:cNvSpPr>
          <p:nvPr>
            <p:ph type="chart" sz="quarter" idx="14"/>
          </p:nvPr>
        </p:nvSpPr>
        <p:spPr>
          <a:xfrm>
            <a:off x="4844144" y="3287254"/>
            <a:ext cx="3852863" cy="2688998"/>
          </a:xfrm>
          <a:prstGeom prst="rect">
            <a:avLst/>
          </a:prstGeom>
        </p:spPr>
        <p:txBody>
          <a:bodyPr/>
          <a:lstStyle/>
          <a:p>
            <a:pPr lvl="0"/>
            <a:endParaRPr lang="en-US" noProof="0"/>
          </a:p>
        </p:txBody>
      </p:sp>
      <p:sp>
        <p:nvSpPr>
          <p:cNvPr id="7" name="Rectangle 55"/>
          <p:cNvSpPr>
            <a:spLocks noGrp="1" noChangeArrowheads="1"/>
          </p:cNvSpPr>
          <p:nvPr>
            <p:ph type="sldNum" sz="quarter" idx="15"/>
          </p:nvPr>
        </p:nvSpPr>
        <p:spPr>
          <a:ln/>
        </p:spPr>
        <p:txBody>
          <a:bodyPr/>
          <a:lstStyle>
            <a:lvl1pPr>
              <a:defRPr/>
            </a:lvl1pPr>
          </a:lstStyle>
          <a:p>
            <a:pPr>
              <a:defRPr/>
            </a:pPr>
            <a:fld id="{86B37BF6-E428-4B98-8E23-344347E4BD6E}"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2050" name="Picture 2" descr="imagebase"/>
          <p:cNvPicPr>
            <a:picLocks noChangeAspect="1" noChangeArrowheads="1"/>
          </p:cNvPicPr>
          <p:nvPr/>
        </p:nvPicPr>
        <p:blipFill>
          <a:blip r:embed="rId3" cstate="print"/>
          <a:srcRect/>
          <a:stretch>
            <a:fillRect/>
          </a:stretch>
        </p:blipFill>
        <p:spPr bwMode="auto">
          <a:xfrm>
            <a:off x="0" y="2651125"/>
            <a:ext cx="9144000" cy="2852738"/>
          </a:xfrm>
          <a:prstGeom prst="rect">
            <a:avLst/>
          </a:prstGeom>
          <a:noFill/>
          <a:ln w="9525">
            <a:noFill/>
            <a:miter lim="800000"/>
            <a:headEnd/>
            <a:tailEnd/>
          </a:ln>
        </p:spPr>
      </p:pic>
      <p:sp>
        <p:nvSpPr>
          <p:cNvPr id="2051" name="Rectangle 3"/>
          <p:cNvSpPr>
            <a:spLocks noGrp="1" noChangeArrowheads="1"/>
          </p:cNvSpPr>
          <p:nvPr>
            <p:ph type="title"/>
          </p:nvPr>
        </p:nvSpPr>
        <p:spPr bwMode="auto">
          <a:xfrm>
            <a:off x="792163" y="381000"/>
            <a:ext cx="8229600" cy="638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Titre</a:t>
            </a:r>
          </a:p>
        </p:txBody>
      </p:sp>
      <p:sp>
        <p:nvSpPr>
          <p:cNvPr id="2052" name="Rectangle 4"/>
          <p:cNvSpPr>
            <a:spLocks noGrp="1" noChangeArrowheads="1"/>
          </p:cNvSpPr>
          <p:nvPr>
            <p:ph type="body" idx="1"/>
          </p:nvPr>
        </p:nvSpPr>
        <p:spPr bwMode="auto">
          <a:xfrm>
            <a:off x="820738" y="1946275"/>
            <a:ext cx="3300412"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Prénom NOM</a:t>
            </a:r>
          </a:p>
          <a:p>
            <a:pPr lvl="0"/>
            <a:r>
              <a:rPr lang="fr-BE" smtClean="0"/>
              <a:t>Titre ou Fonction</a:t>
            </a:r>
            <a:endParaRPr lang="nl-NL" smtClean="0"/>
          </a:p>
        </p:txBody>
      </p:sp>
      <p:sp>
        <p:nvSpPr>
          <p:cNvPr id="145414" name="Line 6"/>
          <p:cNvSpPr>
            <a:spLocks noChangeShapeType="1"/>
          </p:cNvSpPr>
          <p:nvPr/>
        </p:nvSpPr>
        <p:spPr bwMode="auto">
          <a:xfrm>
            <a:off x="3175" y="5514975"/>
            <a:ext cx="9144000" cy="0"/>
          </a:xfrm>
          <a:prstGeom prst="line">
            <a:avLst/>
          </a:prstGeom>
          <a:noFill/>
          <a:ln w="57150">
            <a:solidFill>
              <a:srgbClr val="FF0000"/>
            </a:solidFill>
            <a:round/>
            <a:headEnd/>
            <a:tailEnd/>
          </a:ln>
          <a:effectLst/>
        </p:spPr>
        <p:txBody>
          <a:bodyPr/>
          <a:lstStyle/>
          <a:p>
            <a:pPr>
              <a:defRPr/>
            </a:pPr>
            <a:endParaRPr lang="en-US"/>
          </a:p>
        </p:txBody>
      </p:sp>
      <p:pic>
        <p:nvPicPr>
          <p:cNvPr id="2054" name="Picture 7" descr="BNB-EURO-POS-RVB-BIL"/>
          <p:cNvPicPr>
            <a:picLocks noChangeAspect="1" noChangeArrowheads="1"/>
          </p:cNvPicPr>
          <p:nvPr/>
        </p:nvPicPr>
        <p:blipFill>
          <a:blip r:embed="rId4" cstate="print"/>
          <a:srcRect/>
          <a:stretch>
            <a:fillRect/>
          </a:stretch>
        </p:blipFill>
        <p:spPr bwMode="auto">
          <a:xfrm>
            <a:off x="5248275" y="5594350"/>
            <a:ext cx="3832225" cy="1244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rtl="0" eaLnBrk="1" fontAlgn="base" hangingPunct="1">
        <a:spcBef>
          <a:spcPct val="0"/>
        </a:spcBef>
        <a:spcAft>
          <a:spcPct val="0"/>
        </a:spcAft>
        <a:defRPr sz="3600" b="1">
          <a:solidFill>
            <a:srgbClr val="003366"/>
          </a:solidFill>
          <a:latin typeface="+mj-lt"/>
          <a:ea typeface="+mj-ea"/>
          <a:cs typeface="+mj-cs"/>
        </a:defRPr>
      </a:lvl1pPr>
      <a:lvl2pPr algn="l" rtl="0" eaLnBrk="1" fontAlgn="base" hangingPunct="1">
        <a:spcBef>
          <a:spcPct val="0"/>
        </a:spcBef>
        <a:spcAft>
          <a:spcPct val="0"/>
        </a:spcAft>
        <a:defRPr sz="3600" b="1">
          <a:solidFill>
            <a:srgbClr val="003366"/>
          </a:solidFill>
          <a:latin typeface="Arial" charset="0"/>
        </a:defRPr>
      </a:lvl2pPr>
      <a:lvl3pPr algn="l" rtl="0" eaLnBrk="1" fontAlgn="base" hangingPunct="1">
        <a:spcBef>
          <a:spcPct val="0"/>
        </a:spcBef>
        <a:spcAft>
          <a:spcPct val="0"/>
        </a:spcAft>
        <a:defRPr sz="3600" b="1">
          <a:solidFill>
            <a:srgbClr val="003366"/>
          </a:solidFill>
          <a:latin typeface="Arial" charset="0"/>
        </a:defRPr>
      </a:lvl3pPr>
      <a:lvl4pPr algn="l" rtl="0" eaLnBrk="1" fontAlgn="base" hangingPunct="1">
        <a:spcBef>
          <a:spcPct val="0"/>
        </a:spcBef>
        <a:spcAft>
          <a:spcPct val="0"/>
        </a:spcAft>
        <a:defRPr sz="3600" b="1">
          <a:solidFill>
            <a:srgbClr val="003366"/>
          </a:solidFill>
          <a:latin typeface="Arial" charset="0"/>
        </a:defRPr>
      </a:lvl4pPr>
      <a:lvl5pPr algn="l" rtl="0" eaLnBrk="1" fontAlgn="base" hangingPunct="1">
        <a:spcBef>
          <a:spcPct val="0"/>
        </a:spcBef>
        <a:spcAft>
          <a:spcPct val="0"/>
        </a:spcAft>
        <a:defRPr sz="3600" b="1">
          <a:solidFill>
            <a:srgbClr val="003366"/>
          </a:solidFill>
          <a:latin typeface="Arial" charset="0"/>
        </a:defRPr>
      </a:lvl5pPr>
      <a:lvl6pPr marL="457200" algn="l" rtl="0" eaLnBrk="1" fontAlgn="base" hangingPunct="1">
        <a:spcBef>
          <a:spcPct val="0"/>
        </a:spcBef>
        <a:spcAft>
          <a:spcPct val="0"/>
        </a:spcAft>
        <a:defRPr sz="3600" b="1">
          <a:solidFill>
            <a:srgbClr val="003366"/>
          </a:solidFill>
          <a:latin typeface="Arial" charset="0"/>
        </a:defRPr>
      </a:lvl6pPr>
      <a:lvl7pPr marL="914400" algn="l" rtl="0" eaLnBrk="1" fontAlgn="base" hangingPunct="1">
        <a:spcBef>
          <a:spcPct val="0"/>
        </a:spcBef>
        <a:spcAft>
          <a:spcPct val="0"/>
        </a:spcAft>
        <a:defRPr sz="3600" b="1">
          <a:solidFill>
            <a:srgbClr val="003366"/>
          </a:solidFill>
          <a:latin typeface="Arial" charset="0"/>
        </a:defRPr>
      </a:lvl7pPr>
      <a:lvl8pPr marL="1371600" algn="l" rtl="0" eaLnBrk="1" fontAlgn="base" hangingPunct="1">
        <a:spcBef>
          <a:spcPct val="0"/>
        </a:spcBef>
        <a:spcAft>
          <a:spcPct val="0"/>
        </a:spcAft>
        <a:defRPr sz="3600" b="1">
          <a:solidFill>
            <a:srgbClr val="003366"/>
          </a:solidFill>
          <a:latin typeface="Arial" charset="0"/>
        </a:defRPr>
      </a:lvl8pPr>
      <a:lvl9pPr marL="1828800" algn="l" rtl="0" eaLnBrk="1" fontAlgn="base" hangingPunct="1">
        <a:spcBef>
          <a:spcPct val="0"/>
        </a:spcBef>
        <a:spcAft>
          <a:spcPct val="0"/>
        </a:spcAft>
        <a:defRPr sz="3600" b="1">
          <a:solidFill>
            <a:srgbClr val="003366"/>
          </a:solidFill>
          <a:latin typeface="Arial" charset="0"/>
        </a:defRPr>
      </a:lvl9pPr>
    </p:titleStyle>
    <p:bodyStyle>
      <a:lvl1pPr marL="342900" indent="-342900" algn="l" rtl="0" eaLnBrk="1" fontAlgn="base" hangingPunct="1">
        <a:lnSpc>
          <a:spcPct val="75000"/>
        </a:lnSpc>
        <a:spcBef>
          <a:spcPct val="20000"/>
        </a:spcBef>
        <a:spcAft>
          <a:spcPct val="0"/>
        </a:spcAft>
        <a:defRPr sz="1600">
          <a:solidFill>
            <a:srgbClr val="003366"/>
          </a:solidFill>
          <a:latin typeface="+mn-lt"/>
          <a:ea typeface="+mn-ea"/>
          <a:cs typeface="+mn-cs"/>
        </a:defRPr>
      </a:lvl1pPr>
      <a:lvl2pPr marL="742950" indent="-285750" algn="l" rtl="0" eaLnBrk="1" fontAlgn="base" hangingPunct="1">
        <a:spcBef>
          <a:spcPct val="20000"/>
        </a:spcBef>
        <a:spcAft>
          <a:spcPct val="0"/>
        </a:spcAft>
        <a:defRPr sz="2800">
          <a:solidFill>
            <a:schemeClr val="tx1"/>
          </a:solidFill>
          <a:latin typeface="+mn-lt"/>
        </a:defRPr>
      </a:lvl2pPr>
      <a:lvl3pPr marL="1143000" indent="-228600" algn="l" rtl="0" eaLnBrk="1" fontAlgn="base" hangingPunct="1">
        <a:spcBef>
          <a:spcPct val="20000"/>
        </a:spcBef>
        <a:spcAft>
          <a:spcPct val="0"/>
        </a:spcAft>
        <a:defRPr sz="2400">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defRPr sz="2000">
          <a:solidFill>
            <a:schemeClr val="tx1"/>
          </a:solidFill>
          <a:latin typeface="+mn-lt"/>
        </a:defRPr>
      </a:lvl5pPr>
      <a:lvl6pPr marL="2514600" indent="-228600" algn="l" rtl="0" eaLnBrk="1" fontAlgn="base" hangingPunct="1">
        <a:spcBef>
          <a:spcPct val="20000"/>
        </a:spcBef>
        <a:spcAft>
          <a:spcPct val="0"/>
        </a:spcAft>
        <a:defRPr sz="2000">
          <a:solidFill>
            <a:schemeClr val="tx1"/>
          </a:solidFill>
          <a:latin typeface="+mn-lt"/>
        </a:defRPr>
      </a:lvl6pPr>
      <a:lvl7pPr marL="2971800" indent="-228600" algn="l" rtl="0" eaLnBrk="1" fontAlgn="base" hangingPunct="1">
        <a:spcBef>
          <a:spcPct val="20000"/>
        </a:spcBef>
        <a:spcAft>
          <a:spcPct val="0"/>
        </a:spcAft>
        <a:defRPr sz="2000">
          <a:solidFill>
            <a:schemeClr val="tx1"/>
          </a:solidFill>
          <a:latin typeface="+mn-lt"/>
        </a:defRPr>
      </a:lvl7pPr>
      <a:lvl8pPr marL="3429000" indent="-228600" algn="l" rtl="0" eaLnBrk="1" fontAlgn="base" hangingPunct="1">
        <a:spcBef>
          <a:spcPct val="20000"/>
        </a:spcBef>
        <a:spcAft>
          <a:spcPct val="0"/>
        </a:spcAft>
        <a:defRPr sz="2000">
          <a:solidFill>
            <a:schemeClr val="tx1"/>
          </a:solidFill>
          <a:latin typeface="+mn-lt"/>
        </a:defRPr>
      </a:lvl8pPr>
      <a:lvl9pPr marL="3886200" indent="-228600" algn="l" rtl="0" eaLnBrk="1" fontAlgn="base" hangingPunct="1">
        <a:spcBef>
          <a:spcPct val="20000"/>
        </a:spcBef>
        <a:spcAft>
          <a:spcPct val="0"/>
        </a:spcAft>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bwMode="auto">
          <a:xfrm>
            <a:off x="635000" y="71438"/>
            <a:ext cx="8078788"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TITRE</a:t>
            </a:r>
          </a:p>
        </p:txBody>
      </p:sp>
      <p:pic>
        <p:nvPicPr>
          <p:cNvPr id="3075" name="Picture 53" descr="arche-105"/>
          <p:cNvPicPr>
            <a:picLocks noChangeAspect="1" noChangeArrowheads="1"/>
          </p:cNvPicPr>
          <p:nvPr/>
        </p:nvPicPr>
        <p:blipFill>
          <a:blip r:embed="rId16" cstate="print"/>
          <a:srcRect/>
          <a:stretch>
            <a:fillRect/>
          </a:stretch>
        </p:blipFill>
        <p:spPr bwMode="auto">
          <a:xfrm>
            <a:off x="7908925" y="6022975"/>
            <a:ext cx="796925" cy="569913"/>
          </a:xfrm>
          <a:prstGeom prst="rect">
            <a:avLst/>
          </a:prstGeom>
          <a:noFill/>
          <a:ln w="9525">
            <a:noFill/>
            <a:miter lim="800000"/>
            <a:headEnd/>
            <a:tailEnd/>
          </a:ln>
        </p:spPr>
      </p:pic>
      <p:sp>
        <p:nvSpPr>
          <p:cNvPr id="20534" name="Line 54"/>
          <p:cNvSpPr>
            <a:spLocks noChangeShapeType="1"/>
          </p:cNvSpPr>
          <p:nvPr/>
        </p:nvSpPr>
        <p:spPr bwMode="auto">
          <a:xfrm>
            <a:off x="0" y="6583363"/>
            <a:ext cx="9144000" cy="0"/>
          </a:xfrm>
          <a:prstGeom prst="line">
            <a:avLst/>
          </a:prstGeom>
          <a:noFill/>
          <a:ln w="57150">
            <a:solidFill>
              <a:srgbClr val="FF0000"/>
            </a:solidFill>
            <a:round/>
            <a:headEnd/>
            <a:tailEnd/>
          </a:ln>
          <a:effectLst/>
        </p:spPr>
        <p:txBody>
          <a:bodyPr/>
          <a:lstStyle/>
          <a:p>
            <a:pPr>
              <a:defRPr/>
            </a:pPr>
            <a:endParaRPr lang="en-US"/>
          </a:p>
        </p:txBody>
      </p:sp>
      <p:sp>
        <p:nvSpPr>
          <p:cNvPr id="20535" name="Rectangle 55"/>
          <p:cNvSpPr>
            <a:spLocks noGrp="1" noChangeArrowheads="1"/>
          </p:cNvSpPr>
          <p:nvPr>
            <p:ph type="sldNum" sz="quarter" idx="4"/>
          </p:nvPr>
        </p:nvSpPr>
        <p:spPr bwMode="auto">
          <a:xfrm>
            <a:off x="254000" y="6594475"/>
            <a:ext cx="801688"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a:solidFill>
                  <a:srgbClr val="4D4D4D"/>
                </a:solidFill>
              </a:defRPr>
            </a:lvl1pPr>
          </a:lstStyle>
          <a:p>
            <a:pPr>
              <a:defRPr/>
            </a:pPr>
            <a:fld id="{917965A7-0690-42E5-AB48-D0CDDC1BB410}" type="slidenum">
              <a:rPr lang="nl-NL"/>
              <a:pPr>
                <a:defRPr/>
              </a:pPr>
              <a:t>‹#›</a:t>
            </a:fld>
            <a:endParaRPr lang="nl-NL"/>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hf hdr="0" ftr="0" dt="0"/>
  <p:txStyles>
    <p:titleStyle>
      <a:lvl1pPr algn="l" rtl="0" eaLnBrk="0" fontAlgn="base" hangingPunct="0">
        <a:spcBef>
          <a:spcPct val="0"/>
        </a:spcBef>
        <a:spcAft>
          <a:spcPct val="0"/>
        </a:spcAft>
        <a:defRPr sz="2200" b="1">
          <a:solidFill>
            <a:srgbClr val="003366"/>
          </a:solidFill>
          <a:latin typeface="+mj-lt"/>
          <a:ea typeface="+mj-ea"/>
          <a:cs typeface="+mj-cs"/>
        </a:defRPr>
      </a:lvl1pPr>
      <a:lvl2pPr algn="l" rtl="0" eaLnBrk="0" fontAlgn="base" hangingPunct="0">
        <a:spcBef>
          <a:spcPct val="0"/>
        </a:spcBef>
        <a:spcAft>
          <a:spcPct val="0"/>
        </a:spcAft>
        <a:defRPr sz="2200" b="1">
          <a:solidFill>
            <a:srgbClr val="003366"/>
          </a:solidFill>
          <a:latin typeface="Arial" charset="0"/>
        </a:defRPr>
      </a:lvl2pPr>
      <a:lvl3pPr algn="l" rtl="0" eaLnBrk="0" fontAlgn="base" hangingPunct="0">
        <a:spcBef>
          <a:spcPct val="0"/>
        </a:spcBef>
        <a:spcAft>
          <a:spcPct val="0"/>
        </a:spcAft>
        <a:defRPr sz="2200" b="1">
          <a:solidFill>
            <a:srgbClr val="003366"/>
          </a:solidFill>
          <a:latin typeface="Arial" charset="0"/>
        </a:defRPr>
      </a:lvl3pPr>
      <a:lvl4pPr algn="l" rtl="0" eaLnBrk="0" fontAlgn="base" hangingPunct="0">
        <a:spcBef>
          <a:spcPct val="0"/>
        </a:spcBef>
        <a:spcAft>
          <a:spcPct val="0"/>
        </a:spcAft>
        <a:defRPr sz="2200" b="1">
          <a:solidFill>
            <a:srgbClr val="003366"/>
          </a:solidFill>
          <a:latin typeface="Arial" charset="0"/>
        </a:defRPr>
      </a:lvl4pPr>
      <a:lvl5pPr algn="l" rtl="0" eaLnBrk="0" fontAlgn="base" hangingPunct="0">
        <a:spcBef>
          <a:spcPct val="0"/>
        </a:spcBef>
        <a:spcAft>
          <a:spcPct val="0"/>
        </a:spcAft>
        <a:defRPr sz="2200" b="1">
          <a:solidFill>
            <a:srgbClr val="003366"/>
          </a:solidFill>
          <a:latin typeface="Arial" charset="0"/>
        </a:defRPr>
      </a:lvl5pPr>
      <a:lvl6pPr marL="457200" algn="l" rtl="0" fontAlgn="base">
        <a:spcBef>
          <a:spcPct val="0"/>
        </a:spcBef>
        <a:spcAft>
          <a:spcPct val="0"/>
        </a:spcAft>
        <a:defRPr sz="2200" b="1">
          <a:solidFill>
            <a:srgbClr val="003366"/>
          </a:solidFill>
          <a:latin typeface="Arial" charset="0"/>
        </a:defRPr>
      </a:lvl6pPr>
      <a:lvl7pPr marL="914400" algn="l" rtl="0" fontAlgn="base">
        <a:spcBef>
          <a:spcPct val="0"/>
        </a:spcBef>
        <a:spcAft>
          <a:spcPct val="0"/>
        </a:spcAft>
        <a:defRPr sz="2200" b="1">
          <a:solidFill>
            <a:srgbClr val="003366"/>
          </a:solidFill>
          <a:latin typeface="Arial" charset="0"/>
        </a:defRPr>
      </a:lvl7pPr>
      <a:lvl8pPr marL="1371600" algn="l" rtl="0" fontAlgn="base">
        <a:spcBef>
          <a:spcPct val="0"/>
        </a:spcBef>
        <a:spcAft>
          <a:spcPct val="0"/>
        </a:spcAft>
        <a:defRPr sz="2200" b="1">
          <a:solidFill>
            <a:srgbClr val="003366"/>
          </a:solidFill>
          <a:latin typeface="Arial" charset="0"/>
        </a:defRPr>
      </a:lvl8pPr>
      <a:lvl9pPr marL="1828800" algn="l" rtl="0" fontAlgn="base">
        <a:spcBef>
          <a:spcPct val="0"/>
        </a:spcBef>
        <a:spcAft>
          <a:spcPct val="0"/>
        </a:spcAft>
        <a:defRPr sz="2200" b="1">
          <a:solidFill>
            <a:srgbClr val="003366"/>
          </a:solidFill>
          <a:latin typeface="Arial" charset="0"/>
        </a:defRPr>
      </a:lvl9pPr>
    </p:titleStyle>
    <p:bodyStyle>
      <a:lvl1pPr marL="449263" indent="-449263" algn="l" rtl="0" eaLnBrk="0" fontAlgn="base" hangingPunct="0">
        <a:spcBef>
          <a:spcPct val="20000"/>
        </a:spcBef>
        <a:spcAft>
          <a:spcPct val="0"/>
        </a:spcAft>
        <a:buClr>
          <a:srgbClr val="CC3300"/>
        </a:buClr>
        <a:buSzPct val="90000"/>
        <a:buFont typeface="Arial" charset="0"/>
        <a:defRPr>
          <a:solidFill>
            <a:schemeClr val="tx1"/>
          </a:solidFill>
          <a:latin typeface="+mn-lt"/>
          <a:ea typeface="+mn-ea"/>
          <a:cs typeface="+mn-cs"/>
        </a:defRPr>
      </a:lvl1pPr>
      <a:lvl2pPr marL="1241425" indent="-350838" algn="l" rtl="0" eaLnBrk="0" fontAlgn="base" hangingPunct="0">
        <a:spcBef>
          <a:spcPct val="20000"/>
        </a:spcBef>
        <a:spcAft>
          <a:spcPct val="0"/>
        </a:spcAft>
        <a:buClr>
          <a:srgbClr val="CC3300"/>
        </a:buClr>
        <a:buSzPct val="105000"/>
        <a:buFont typeface="Arial" charset="0"/>
        <a:defRPr sz="1600">
          <a:solidFill>
            <a:srgbClr val="4D4D4D"/>
          </a:solidFill>
          <a:latin typeface="+mn-lt"/>
        </a:defRPr>
      </a:lvl2pPr>
      <a:lvl3pPr marL="1649413" indent="-228600" algn="l" rtl="0" eaLnBrk="0" fontAlgn="base" hangingPunct="0">
        <a:spcBef>
          <a:spcPct val="20000"/>
        </a:spcBef>
        <a:spcAft>
          <a:spcPct val="0"/>
        </a:spcAft>
        <a:buClr>
          <a:srgbClr val="CC3300"/>
        </a:buClr>
        <a:buSzPct val="65000"/>
        <a:buFont typeface="Wingdings" pitchFamily="2" charset="2"/>
        <a:defRPr sz="1400">
          <a:solidFill>
            <a:srgbClr val="4D4D4D"/>
          </a:solidFill>
          <a:latin typeface="+mn-lt"/>
        </a:defRPr>
      </a:lvl3pPr>
      <a:lvl4pPr marL="2136775" indent="-307975" algn="l" rtl="0" eaLnBrk="0" fontAlgn="base" hangingPunct="0">
        <a:spcBef>
          <a:spcPct val="20000"/>
        </a:spcBef>
        <a:spcAft>
          <a:spcPct val="0"/>
        </a:spcAft>
        <a:buClr>
          <a:srgbClr val="CC3300"/>
        </a:buClr>
        <a:buFont typeface="Wingdings" pitchFamily="2" charset="2"/>
        <a:defRPr sz="1200">
          <a:solidFill>
            <a:srgbClr val="4D4D4D"/>
          </a:solidFill>
          <a:latin typeface="+mn-lt"/>
        </a:defRPr>
      </a:lvl4pPr>
      <a:lvl5pPr marL="2544763" indent="-228600" algn="l" rtl="0" eaLnBrk="0" fontAlgn="base" hangingPunct="0">
        <a:spcBef>
          <a:spcPct val="20000"/>
        </a:spcBef>
        <a:spcAft>
          <a:spcPct val="0"/>
        </a:spcAft>
        <a:buClr>
          <a:srgbClr val="FFCC00"/>
        </a:buClr>
        <a:buChar char="»"/>
        <a:defRPr sz="2000">
          <a:solidFill>
            <a:srgbClr val="B2B2B2"/>
          </a:solidFill>
          <a:latin typeface="+mn-lt"/>
        </a:defRPr>
      </a:lvl5pPr>
      <a:lvl6pPr marL="3001963" indent="-228600" algn="l" rtl="0" fontAlgn="base">
        <a:spcBef>
          <a:spcPct val="20000"/>
        </a:spcBef>
        <a:spcAft>
          <a:spcPct val="0"/>
        </a:spcAft>
        <a:buClr>
          <a:srgbClr val="FFCC00"/>
        </a:buClr>
        <a:buChar char="»"/>
        <a:defRPr sz="2000">
          <a:solidFill>
            <a:srgbClr val="B2B2B2"/>
          </a:solidFill>
          <a:latin typeface="+mn-lt"/>
        </a:defRPr>
      </a:lvl6pPr>
      <a:lvl7pPr marL="3459163" indent="-228600" algn="l" rtl="0" fontAlgn="base">
        <a:spcBef>
          <a:spcPct val="20000"/>
        </a:spcBef>
        <a:spcAft>
          <a:spcPct val="0"/>
        </a:spcAft>
        <a:buClr>
          <a:srgbClr val="FFCC00"/>
        </a:buClr>
        <a:buChar char="»"/>
        <a:defRPr sz="2000">
          <a:solidFill>
            <a:srgbClr val="B2B2B2"/>
          </a:solidFill>
          <a:latin typeface="+mn-lt"/>
        </a:defRPr>
      </a:lvl7pPr>
      <a:lvl8pPr marL="3916363" indent="-228600" algn="l" rtl="0" fontAlgn="base">
        <a:spcBef>
          <a:spcPct val="20000"/>
        </a:spcBef>
        <a:spcAft>
          <a:spcPct val="0"/>
        </a:spcAft>
        <a:buClr>
          <a:srgbClr val="FFCC00"/>
        </a:buClr>
        <a:buChar char="»"/>
        <a:defRPr sz="2000">
          <a:solidFill>
            <a:srgbClr val="B2B2B2"/>
          </a:solidFill>
          <a:latin typeface="+mn-lt"/>
        </a:defRPr>
      </a:lvl8pPr>
      <a:lvl9pPr marL="4373563" indent="-228600" algn="l" rtl="0" fontAlgn="base">
        <a:spcBef>
          <a:spcPct val="20000"/>
        </a:spcBef>
        <a:spcAft>
          <a:spcPct val="0"/>
        </a:spcAft>
        <a:buClr>
          <a:srgbClr val="FFCC00"/>
        </a:buClr>
        <a:buChar char="»"/>
        <a:defRPr sz="2000">
          <a:solidFill>
            <a:srgbClr val="B2B2B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chart" Target="../charts/chart12.xml"/></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4.xml"/><Relationship Id="rId5" Type="http://schemas.openxmlformats.org/officeDocument/2006/relationships/chart" Target="../charts/chart18.xml"/><Relationship Id="rId4" Type="http://schemas.openxmlformats.org/officeDocument/2006/relationships/chart" Target="../charts/chart17.xml"/></Relationships>
</file>

<file path=ppt/slides/_rels/slide4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9.xml"/><Relationship Id="rId5" Type="http://schemas.openxmlformats.org/officeDocument/2006/relationships/chart" Target="../charts/chart24.xml"/><Relationship Id="rId4" Type="http://schemas.openxmlformats.org/officeDocument/2006/relationships/chart" Target="../charts/chart23.xml"/></Relationships>
</file>

<file path=ppt/slides/_rels/slide4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9.xml"/><Relationship Id="rId5" Type="http://schemas.openxmlformats.org/officeDocument/2006/relationships/chart" Target="../charts/chart28.xml"/><Relationship Id="rId4" Type="http://schemas.openxmlformats.org/officeDocument/2006/relationships/chart" Target="../charts/chart27.xml"/></Relationships>
</file>

<file path=ppt/slides/_rels/slide48.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4.xml"/><Relationship Id="rId5" Type="http://schemas.openxmlformats.org/officeDocument/2006/relationships/chart" Target="../charts/chart32.xml"/><Relationship Id="rId4" Type="http://schemas.openxmlformats.org/officeDocument/2006/relationships/chart" Target="../charts/chart3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35.xml"/></Relationships>
</file>

<file path=ppt/slides/_rels/slide5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14.xml"/><Relationship Id="rId4" Type="http://schemas.openxmlformats.org/officeDocument/2006/relationships/chart" Target="../charts/chart54.xml"/></Relationships>
</file>

<file path=ppt/slides/_rels/slide74.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chart" Target="../charts/chart6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792163" y="542925"/>
            <a:ext cx="8229600" cy="765175"/>
          </a:xfrm>
        </p:spPr>
        <p:txBody>
          <a:bodyPr anchor="t"/>
          <a:lstStyle/>
          <a:p>
            <a:pPr eaLnBrk="1" hangingPunct="1"/>
            <a:r>
              <a:rPr lang="nl-BE" sz="3200" noProof="0" dirty="0" smtClean="0"/>
              <a:t>Indexering in België: omvang, aard en gevolgen voor de economie en mogelijke alternatieven</a:t>
            </a:r>
          </a:p>
        </p:txBody>
      </p:sp>
      <p:sp>
        <p:nvSpPr>
          <p:cNvPr id="4102" name="Rectangle 6"/>
          <p:cNvSpPr>
            <a:spLocks noChangeArrowheads="1"/>
          </p:cNvSpPr>
          <p:nvPr/>
        </p:nvSpPr>
        <p:spPr bwMode="auto">
          <a:xfrm>
            <a:off x="7481888" y="6610350"/>
            <a:ext cx="1662112" cy="247650"/>
          </a:xfrm>
          <a:prstGeom prst="rect">
            <a:avLst/>
          </a:prstGeom>
          <a:noFill/>
          <a:ln w="9525">
            <a:noFill/>
            <a:miter lim="800000"/>
            <a:headEnd/>
            <a:tailEnd/>
          </a:ln>
        </p:spPr>
        <p:txBody>
          <a:bodyPr/>
          <a:lstStyle/>
          <a:p>
            <a:pPr indent="6350">
              <a:lnSpc>
                <a:spcPct val="75000"/>
              </a:lnSpc>
              <a:spcBef>
                <a:spcPct val="20000"/>
              </a:spcBef>
              <a:tabLst>
                <a:tab pos="1973263" algn="l"/>
              </a:tabLst>
            </a:pPr>
            <a:r>
              <a:rPr lang="nl-BE" sz="800" smtClean="0">
                <a:solidFill>
                  <a:srgbClr val="003366"/>
                </a:solidFill>
              </a:rPr>
              <a:t>DS.12.06.264_global_NL.pptx</a:t>
            </a:r>
            <a:endParaRPr lang="nl-BE" sz="800" dirty="0">
              <a:solidFill>
                <a:srgbClr val="0033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10</a:t>
            </a:fld>
            <a:endParaRPr lang="nl-NL" smtClean="0"/>
          </a:p>
        </p:txBody>
      </p:sp>
      <p:sp>
        <p:nvSpPr>
          <p:cNvPr id="5123" name="Rectangle 2"/>
          <p:cNvSpPr>
            <a:spLocks noGrp="1" noChangeArrowheads="1"/>
          </p:cNvSpPr>
          <p:nvPr>
            <p:ph type="title"/>
          </p:nvPr>
        </p:nvSpPr>
        <p:spPr/>
        <p:txBody>
          <a:bodyPr/>
          <a:lstStyle/>
          <a:p>
            <a:pPr eaLnBrk="1" hangingPunct="1"/>
            <a:r>
              <a:rPr lang="nl-BE" smtClean="0"/>
              <a:t>Structuur van de werkgelegenheid</a:t>
            </a:r>
            <a:endParaRPr lang="fr-FR" smtClean="0"/>
          </a:p>
        </p:txBody>
      </p:sp>
      <p:sp>
        <p:nvSpPr>
          <p:cNvPr id="5124" name="Text Box 4"/>
          <p:cNvSpPr txBox="1">
            <a:spLocks noChangeArrowheads="1"/>
          </p:cNvSpPr>
          <p:nvPr/>
        </p:nvSpPr>
        <p:spPr bwMode="auto">
          <a:xfrm>
            <a:off x="633413" y="493713"/>
            <a:ext cx="8085137" cy="307777"/>
          </a:xfrm>
          <a:prstGeom prst="rect">
            <a:avLst/>
          </a:prstGeom>
          <a:noFill/>
          <a:ln w="9525">
            <a:noFill/>
            <a:miter lim="800000"/>
            <a:headEnd/>
            <a:tailEnd/>
          </a:ln>
        </p:spPr>
        <p:txBody>
          <a:bodyPr>
            <a:spAutoFit/>
          </a:bodyPr>
          <a:lstStyle/>
          <a:p>
            <a:r>
              <a:rPr lang="fr-BE" sz="1400" smtClean="0">
                <a:solidFill>
                  <a:srgbClr val="003366"/>
                </a:solidFill>
              </a:rPr>
              <a:t>(</a:t>
            </a:r>
            <a:r>
              <a:rPr lang="nl-BE" sz="1400" smtClean="0">
                <a:solidFill>
                  <a:srgbClr val="003366"/>
                </a:solidFill>
              </a:rPr>
              <a:t>Aantal werkenden in % van de totale bevolking in het betreffende jaar</a:t>
            </a:r>
            <a:r>
              <a:rPr lang="fr-BE" sz="1400" smtClean="0">
                <a:solidFill>
                  <a:srgbClr val="003366"/>
                </a:solidFill>
              </a:rPr>
              <a:t>)</a:t>
            </a:r>
            <a:endParaRPr lang="fr-BE" sz="1400">
              <a:solidFill>
                <a:srgbClr val="003366"/>
              </a:solidFill>
            </a:endParaRPr>
          </a:p>
        </p:txBody>
      </p:sp>
      <p:graphicFrame>
        <p:nvGraphicFramePr>
          <p:cNvPr id="56473" name="Group 153"/>
          <p:cNvGraphicFramePr>
            <a:graphicFrameLocks noGrp="1"/>
          </p:cNvGraphicFramePr>
          <p:nvPr/>
        </p:nvGraphicFramePr>
        <p:xfrm>
          <a:off x="270159" y="6084325"/>
          <a:ext cx="7579962" cy="409575"/>
        </p:xfrm>
        <a:graphic>
          <a:graphicData uri="http://schemas.openxmlformats.org/drawingml/2006/table">
            <a:tbl>
              <a:tblPr/>
              <a:tblGrid>
                <a:gridCol w="7579962"/>
              </a:tblGrid>
              <a:tr h="409575">
                <a:tc>
                  <a:txBody>
                    <a:bodyPr/>
                    <a:lstStyle/>
                    <a:p>
                      <a:r>
                        <a:rPr lang="nl-BE" sz="800" kern="1200" smtClean="0">
                          <a:solidFill>
                            <a:schemeClr val="tx1"/>
                          </a:solidFill>
                          <a:latin typeface="+mn-lt"/>
                          <a:ea typeface="+mn-ea"/>
                          <a:cs typeface="+mn-cs"/>
                        </a:rPr>
                        <a:t>Bronnen: EC, INR.</a:t>
                      </a:r>
                      <a:endParaRPr lang="en-US" sz="800" kern="1200" smtClean="0">
                        <a:solidFill>
                          <a:schemeClr val="tx1"/>
                        </a:solidFill>
                        <a:latin typeface="+mn-lt"/>
                        <a:ea typeface="+mn-ea"/>
                        <a:cs typeface="+mn-cs"/>
                      </a:endParaRPr>
                    </a:p>
                    <a:p>
                      <a:pPr marL="177800" indent="-95250"/>
                      <a:r>
                        <a:rPr lang="nl-BE" sz="800" kern="1200" baseline="30000" smtClean="0">
                          <a:solidFill>
                            <a:schemeClr val="tx1"/>
                          </a:solidFill>
                          <a:latin typeface="+mn-lt"/>
                          <a:ea typeface="+mn-ea"/>
                          <a:cs typeface="+mn-cs"/>
                        </a:rPr>
                        <a:t>1</a:t>
                      </a:r>
                      <a:r>
                        <a:rPr lang="nl-BE" sz="800" kern="1200" smtClean="0">
                          <a:solidFill>
                            <a:schemeClr val="tx1"/>
                          </a:solidFill>
                          <a:latin typeface="+mn-lt"/>
                          <a:ea typeface="+mn-ea"/>
                          <a:cs typeface="+mn-cs"/>
                        </a:rPr>
                        <a:t> 	Kunst, amusement, overige recreatie, overige diensten, huishoudens als werkgever en niet-gedifferentieerde productie van goederen en diensten door huishoudens voor eigen gebruik.</a:t>
                      </a:r>
                      <a:endParaRPr lang="en-US" sz="800" kern="1200">
                        <a:solidFill>
                          <a:schemeClr val="tx1"/>
                        </a:solidFill>
                        <a:latin typeface="+mn-lt"/>
                        <a:ea typeface="+mn-ea"/>
                        <a:cs typeface="+mn-cs"/>
                      </a:endParaRP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700644" y="973773"/>
          <a:ext cx="7837715" cy="4738255"/>
        </p:xfrm>
        <a:graphic>
          <a:graphicData uri="http://schemas.openxmlformats.org/drawingml/2006/table">
            <a:tbl>
              <a:tblPr/>
              <a:tblGrid>
                <a:gridCol w="2504223"/>
                <a:gridCol w="666261"/>
                <a:gridCol w="667112"/>
                <a:gridCol w="666261"/>
                <a:gridCol w="667112"/>
                <a:gridCol w="666261"/>
                <a:gridCol w="667112"/>
                <a:gridCol w="666261"/>
                <a:gridCol w="667112"/>
              </a:tblGrid>
              <a:tr h="247806">
                <a:tc>
                  <a:txBody>
                    <a:bodyPr/>
                    <a:lstStyle/>
                    <a:p>
                      <a:pPr algn="ctr">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gridSpan="2">
                  <a:txBody>
                    <a:bodyPr/>
                    <a:lstStyle/>
                    <a:p>
                      <a:pPr algn="ctr">
                        <a:lnSpc>
                          <a:spcPts val="1200"/>
                        </a:lnSpc>
                        <a:spcAft>
                          <a:spcPts val="0"/>
                        </a:spcAft>
                      </a:pPr>
                      <a:r>
                        <a:rPr lang="nl-BE" sz="1100">
                          <a:latin typeface="Arial"/>
                          <a:ea typeface="Times New Roman"/>
                          <a:cs typeface="Arial"/>
                        </a:rPr>
                        <a:t>DE</a:t>
                      </a:r>
                      <a:endParaRPr lang="en-US"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200"/>
                        </a:lnSpc>
                        <a:spcAft>
                          <a:spcPts val="0"/>
                        </a:spcAft>
                      </a:pPr>
                      <a:r>
                        <a:rPr lang="nl-BE" sz="1100">
                          <a:latin typeface="Arial"/>
                          <a:ea typeface="Times New Roman"/>
                          <a:cs typeface="Arial"/>
                        </a:rPr>
                        <a:t>FR</a:t>
                      </a:r>
                      <a:endParaRPr lang="en-US"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200"/>
                        </a:lnSpc>
                        <a:spcAft>
                          <a:spcPts val="0"/>
                        </a:spcAft>
                      </a:pPr>
                      <a:r>
                        <a:rPr lang="nl-BE" sz="1100">
                          <a:latin typeface="Arial"/>
                          <a:ea typeface="Times New Roman"/>
                          <a:cs typeface="Arial"/>
                        </a:rPr>
                        <a:t>NL</a:t>
                      </a:r>
                      <a:endParaRPr lang="en-US"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200"/>
                        </a:lnSpc>
                        <a:spcAft>
                          <a:spcPts val="0"/>
                        </a:spcAft>
                      </a:pPr>
                      <a:r>
                        <a:rPr lang="nl-BE" sz="1100">
                          <a:latin typeface="Arial"/>
                          <a:ea typeface="Times New Roman"/>
                          <a:cs typeface="Arial"/>
                        </a:rPr>
                        <a:t>BE</a:t>
                      </a:r>
                      <a:endParaRPr lang="en-US"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47806">
                <a:tc>
                  <a:txBody>
                    <a:bodyPr/>
                    <a:lstStyle/>
                    <a:p>
                      <a:pPr algn="ctr">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2010</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smtClean="0">
                          <a:latin typeface="Arial"/>
                          <a:ea typeface="Times New Roman"/>
                          <a:cs typeface="Arial"/>
                        </a:rPr>
                        <a:t>2010</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2010</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2010</a:t>
                      </a:r>
                      <a:endParaRPr lang="en-US"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806">
                <a:tc>
                  <a:txBody>
                    <a:bodyPr/>
                    <a:lstStyle/>
                    <a:p>
                      <a:pPr algn="just">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Conjunctuurgevoelige sectoren</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a:lnSpc>
                          <a:spcPts val="1200"/>
                        </a:lnSpc>
                        <a:spcAft>
                          <a:spcPts val="0"/>
                        </a:spcAft>
                        <a:tabLst>
                          <a:tab pos="266700" algn="dec"/>
                        </a:tabLst>
                      </a:pPr>
                      <a:r>
                        <a:rPr lang="nl-BE" sz="1100" smtClean="0">
                          <a:latin typeface="Arial"/>
                          <a:ea typeface="Times New Roman"/>
                          <a:cs typeface="Arial"/>
                        </a:rPr>
                        <a:t>	32,9</a:t>
                      </a:r>
                      <a:endParaRPr lang="en-US" sz="1100">
                        <a:latin typeface="Arial"/>
                        <a:ea typeface="Times New Roman"/>
                        <a:cs typeface="Times New Roman"/>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34,2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26,3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26,9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32,8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34,6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26,2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27,3</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Landbouw</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0,8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0,9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0,6</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Industrie</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9,2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5,4</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495611">
                <a:tc>
                  <a:txBody>
                    <a:bodyPr/>
                    <a:lstStyle/>
                    <a:p>
                      <a:pPr marL="270510" indent="-270510">
                        <a:lnSpc>
                          <a:spcPts val="1200"/>
                        </a:lnSpc>
                        <a:spcAft>
                          <a:spcPts val="0"/>
                        </a:spcAft>
                        <a:tabLst>
                          <a:tab pos="270510" algn="l"/>
                        </a:tabLst>
                      </a:pPr>
                      <a:r>
                        <a:rPr lang="nl-BE" sz="1100">
                          <a:latin typeface="Arial"/>
                          <a:ea typeface="Times New Roman"/>
                          <a:cs typeface="Arial"/>
                        </a:rPr>
                        <a:t>	waarvan: verwerkende nijverheid</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9,6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8,5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5,0</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Bouwnijverheid</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2,5</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Marktdiensten</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21,2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15,5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21,6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24,7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16,0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18,7</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495611">
                <a:tc>
                  <a:txBody>
                    <a:bodyPr/>
                    <a:lstStyle/>
                    <a:p>
                      <a:pPr marL="270510" indent="-270510">
                        <a:lnSpc>
                          <a:spcPts val="1200"/>
                        </a:lnSpc>
                        <a:spcAft>
                          <a:spcPts val="0"/>
                        </a:spcAft>
                        <a:tabLst>
                          <a:tab pos="270510" algn="l"/>
                        </a:tabLst>
                      </a:pPr>
                      <a:r>
                        <a:rPr lang="nl-BE" sz="1100">
                          <a:latin typeface="Arial"/>
                          <a:ea typeface="Times New Roman"/>
                          <a:cs typeface="Arial"/>
                        </a:rPr>
                        <a:t>	waarvan: </a:t>
                      </a:r>
                      <a:r>
                        <a:rPr lang="nl-BE" sz="1100" smtClean="0">
                          <a:latin typeface="Arial"/>
                          <a:ea typeface="Times New Roman"/>
                          <a:cs typeface="Arial"/>
                        </a:rPr>
                        <a:t>zakelijke diensten</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8,2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7,1</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Niet-marktdiensten</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13,3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15,4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13,7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14,5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14,4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12,1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14,2</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Overheid en onderwijs</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7,4</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Gezondheidszorg</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4,9</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Overige </a:t>
                      </a:r>
                      <a:r>
                        <a:rPr lang="nl-BE" sz="1100" smtClean="0">
                          <a:latin typeface="Arial"/>
                          <a:ea typeface="Times New Roman"/>
                          <a:cs typeface="Arial"/>
                        </a:rPr>
                        <a:t>diensten</a:t>
                      </a:r>
                      <a:r>
                        <a:rPr lang="nl-BE" sz="1100" baseline="30000" smtClean="0">
                          <a:latin typeface="Arial"/>
                          <a:ea typeface="Times New Roman"/>
                          <a:cs typeface="Arial"/>
                        </a:rPr>
                        <a:t>1</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1,9</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77749">
                <a:tc>
                  <a:txBody>
                    <a:bodyPr/>
                    <a:lstStyle/>
                    <a:p>
                      <a:pPr algn="just">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b="1">
                          <a:latin typeface="Arial"/>
                          <a:ea typeface="Times New Roman"/>
                          <a:cs typeface="Arial"/>
                        </a:rPr>
                        <a:t>Totaal</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46,2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49,6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40,0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41,4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47,2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52,1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38,3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41,4</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11</a:t>
            </a:fld>
            <a:endParaRPr lang="nl-NL" smtClean="0"/>
          </a:p>
        </p:txBody>
      </p:sp>
      <p:sp>
        <p:nvSpPr>
          <p:cNvPr id="5123" name="Rectangle 2"/>
          <p:cNvSpPr>
            <a:spLocks noGrp="1" noChangeArrowheads="1"/>
          </p:cNvSpPr>
          <p:nvPr>
            <p:ph type="title"/>
          </p:nvPr>
        </p:nvSpPr>
        <p:spPr/>
        <p:txBody>
          <a:bodyPr/>
          <a:lstStyle/>
          <a:p>
            <a:pPr eaLnBrk="1" hangingPunct="1"/>
            <a:r>
              <a:rPr lang="nl-BE" smtClean="0"/>
              <a:t>Structuur van de werkgelegenheid</a:t>
            </a:r>
            <a:endParaRPr lang="fr-FR" smtClean="0"/>
          </a:p>
        </p:txBody>
      </p:sp>
      <p:sp>
        <p:nvSpPr>
          <p:cNvPr id="5124" name="Text Box 4"/>
          <p:cNvSpPr txBox="1">
            <a:spLocks noChangeArrowheads="1"/>
          </p:cNvSpPr>
          <p:nvPr/>
        </p:nvSpPr>
        <p:spPr bwMode="auto">
          <a:xfrm>
            <a:off x="633413" y="493713"/>
            <a:ext cx="8085137" cy="307777"/>
          </a:xfrm>
          <a:prstGeom prst="rect">
            <a:avLst/>
          </a:prstGeom>
          <a:noFill/>
          <a:ln w="9525">
            <a:noFill/>
            <a:miter lim="800000"/>
            <a:headEnd/>
            <a:tailEnd/>
          </a:ln>
        </p:spPr>
        <p:txBody>
          <a:bodyPr>
            <a:spAutoFit/>
          </a:bodyPr>
          <a:lstStyle/>
          <a:p>
            <a:r>
              <a:rPr lang="fr-BE" sz="1400" smtClean="0">
                <a:solidFill>
                  <a:srgbClr val="003366"/>
                </a:solidFill>
              </a:rPr>
              <a:t>(</a:t>
            </a:r>
            <a:r>
              <a:rPr lang="nl-BE" sz="1400" smtClean="0">
                <a:solidFill>
                  <a:srgbClr val="003366"/>
                </a:solidFill>
              </a:rPr>
              <a:t>Aantal werkenden in % van de werkende bevolking in het betreffende jaar</a:t>
            </a:r>
            <a:r>
              <a:rPr lang="fr-BE" sz="1400" smtClean="0">
                <a:solidFill>
                  <a:srgbClr val="003366"/>
                </a:solidFill>
              </a:rPr>
              <a:t>)</a:t>
            </a:r>
            <a:endParaRPr lang="fr-BE" sz="1400">
              <a:solidFill>
                <a:srgbClr val="003366"/>
              </a:solidFill>
            </a:endParaRPr>
          </a:p>
        </p:txBody>
      </p:sp>
      <p:graphicFrame>
        <p:nvGraphicFramePr>
          <p:cNvPr id="56473" name="Group 153"/>
          <p:cNvGraphicFramePr>
            <a:graphicFrameLocks noGrp="1"/>
          </p:cNvGraphicFramePr>
          <p:nvPr/>
        </p:nvGraphicFramePr>
        <p:xfrm>
          <a:off x="174625" y="5947847"/>
          <a:ext cx="7579962" cy="409575"/>
        </p:xfrm>
        <a:graphic>
          <a:graphicData uri="http://schemas.openxmlformats.org/drawingml/2006/table">
            <a:tbl>
              <a:tblPr/>
              <a:tblGrid>
                <a:gridCol w="7579962"/>
              </a:tblGrid>
              <a:tr h="409575">
                <a:tc>
                  <a:txBody>
                    <a:bodyPr/>
                    <a:lstStyle/>
                    <a:p>
                      <a:r>
                        <a:rPr lang="nl-BE" sz="800" kern="1200" smtClean="0">
                          <a:solidFill>
                            <a:schemeClr val="tx1"/>
                          </a:solidFill>
                          <a:latin typeface="+mn-lt"/>
                          <a:ea typeface="+mn-ea"/>
                          <a:cs typeface="+mn-cs"/>
                        </a:rPr>
                        <a:t>Bronnen: EC, INR.</a:t>
                      </a:r>
                      <a:endParaRPr lang="en-US" sz="800" kern="1200" smtClean="0">
                        <a:solidFill>
                          <a:schemeClr val="tx1"/>
                        </a:solidFill>
                        <a:latin typeface="+mn-lt"/>
                        <a:ea typeface="+mn-ea"/>
                        <a:cs typeface="+mn-cs"/>
                      </a:endParaRPr>
                    </a:p>
                    <a:p>
                      <a:pPr marL="177800" indent="-95250"/>
                      <a:r>
                        <a:rPr lang="nl-BE" sz="800" kern="1200" baseline="30000" smtClean="0">
                          <a:solidFill>
                            <a:schemeClr val="tx1"/>
                          </a:solidFill>
                          <a:latin typeface="+mn-lt"/>
                          <a:ea typeface="+mn-ea"/>
                          <a:cs typeface="+mn-cs"/>
                        </a:rPr>
                        <a:t>1</a:t>
                      </a:r>
                      <a:r>
                        <a:rPr lang="nl-BE" sz="800" kern="1200" smtClean="0">
                          <a:solidFill>
                            <a:schemeClr val="tx1"/>
                          </a:solidFill>
                          <a:latin typeface="+mn-lt"/>
                          <a:ea typeface="+mn-ea"/>
                          <a:cs typeface="+mn-cs"/>
                        </a:rPr>
                        <a:t> 	Kunst, amusement, overige recreatie, overige diensten, huishoudens als werkgever en niet-gedifferentieerde productie van goederen en diensten door huishoudens voor eigen gebruik.</a:t>
                      </a:r>
                      <a:endParaRPr lang="en-US" sz="800" kern="1200">
                        <a:solidFill>
                          <a:schemeClr val="tx1"/>
                        </a:solidFill>
                        <a:latin typeface="+mn-lt"/>
                        <a:ea typeface="+mn-ea"/>
                        <a:cs typeface="+mn-cs"/>
                      </a:endParaRP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700644" y="973773"/>
          <a:ext cx="7837715" cy="4738255"/>
        </p:xfrm>
        <a:graphic>
          <a:graphicData uri="http://schemas.openxmlformats.org/drawingml/2006/table">
            <a:tbl>
              <a:tblPr/>
              <a:tblGrid>
                <a:gridCol w="2504223"/>
                <a:gridCol w="666261"/>
                <a:gridCol w="667112"/>
                <a:gridCol w="666261"/>
                <a:gridCol w="667112"/>
                <a:gridCol w="666261"/>
                <a:gridCol w="667112"/>
                <a:gridCol w="666261"/>
                <a:gridCol w="667112"/>
              </a:tblGrid>
              <a:tr h="247806">
                <a:tc>
                  <a:txBody>
                    <a:bodyPr/>
                    <a:lstStyle/>
                    <a:p>
                      <a:pPr algn="ctr">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gridSpan="2">
                  <a:txBody>
                    <a:bodyPr/>
                    <a:lstStyle/>
                    <a:p>
                      <a:pPr algn="ctr">
                        <a:lnSpc>
                          <a:spcPts val="1200"/>
                        </a:lnSpc>
                        <a:spcAft>
                          <a:spcPts val="0"/>
                        </a:spcAft>
                      </a:pPr>
                      <a:r>
                        <a:rPr lang="nl-BE" sz="1100">
                          <a:latin typeface="Arial"/>
                          <a:ea typeface="Times New Roman"/>
                          <a:cs typeface="Arial"/>
                        </a:rPr>
                        <a:t>DE</a:t>
                      </a:r>
                      <a:endParaRPr lang="en-US"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200"/>
                        </a:lnSpc>
                        <a:spcAft>
                          <a:spcPts val="0"/>
                        </a:spcAft>
                      </a:pPr>
                      <a:r>
                        <a:rPr lang="nl-BE" sz="1100">
                          <a:latin typeface="Arial"/>
                          <a:ea typeface="Times New Roman"/>
                          <a:cs typeface="Arial"/>
                        </a:rPr>
                        <a:t>FR</a:t>
                      </a:r>
                      <a:endParaRPr lang="en-US"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200"/>
                        </a:lnSpc>
                        <a:spcAft>
                          <a:spcPts val="0"/>
                        </a:spcAft>
                      </a:pPr>
                      <a:r>
                        <a:rPr lang="nl-BE" sz="1100">
                          <a:latin typeface="Arial"/>
                          <a:ea typeface="Times New Roman"/>
                          <a:cs typeface="Arial"/>
                        </a:rPr>
                        <a:t>NL</a:t>
                      </a:r>
                      <a:endParaRPr lang="en-US"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a:lnSpc>
                          <a:spcPts val="1200"/>
                        </a:lnSpc>
                        <a:spcAft>
                          <a:spcPts val="0"/>
                        </a:spcAft>
                      </a:pPr>
                      <a:r>
                        <a:rPr lang="nl-BE" sz="1100">
                          <a:latin typeface="Arial"/>
                          <a:ea typeface="Times New Roman"/>
                          <a:cs typeface="Arial"/>
                        </a:rPr>
                        <a:t>BE</a:t>
                      </a:r>
                      <a:endParaRPr lang="en-US"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247806">
                <a:tc>
                  <a:txBody>
                    <a:bodyPr/>
                    <a:lstStyle/>
                    <a:p>
                      <a:pPr algn="ctr">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2010</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smtClean="0">
                          <a:latin typeface="Arial"/>
                          <a:ea typeface="Times New Roman"/>
                          <a:cs typeface="Arial"/>
                        </a:rPr>
                        <a:t>2010</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2010</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1996</a:t>
                      </a:r>
                      <a:endParaRPr lang="en-US"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a:latin typeface="Arial"/>
                          <a:ea typeface="Times New Roman"/>
                          <a:cs typeface="Arial"/>
                        </a:rPr>
                        <a:t>2010</a:t>
                      </a:r>
                      <a:endParaRPr lang="en-US"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7806">
                <a:tc>
                  <a:txBody>
                    <a:bodyPr/>
                    <a:lstStyle/>
                    <a:p>
                      <a:pPr algn="just">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Conjunctuurgevoelige sectoren</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71,3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68,9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65,8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65,0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69,4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66,3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68,4</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65,8</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Landbouw</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1,4</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Industrie</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22,7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18,6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16,6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12,1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14,1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18,2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13,2</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495611">
                <a:tc>
                  <a:txBody>
                    <a:bodyPr/>
                    <a:lstStyle/>
                    <a:p>
                      <a:pPr marL="270510" indent="-270510">
                        <a:lnSpc>
                          <a:spcPts val="1200"/>
                        </a:lnSpc>
                        <a:spcAft>
                          <a:spcPts val="0"/>
                        </a:spcAft>
                        <a:tabLst>
                          <a:tab pos="270510" algn="l"/>
                        </a:tabLst>
                      </a:pPr>
                      <a:r>
                        <a:rPr lang="nl-BE" sz="1100">
                          <a:latin typeface="Arial"/>
                          <a:ea typeface="Times New Roman"/>
                          <a:cs typeface="Arial"/>
                        </a:rPr>
                        <a:t>	waarvan: verwerkende nijverheid</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20,7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15,5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13,1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9,8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12,1</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Bouwnijverheid</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8,7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6,1</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Marktdiensten</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37,7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42,8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38,7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43,1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45,7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47,5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41,9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45,2</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495611">
                <a:tc>
                  <a:txBody>
                    <a:bodyPr/>
                    <a:lstStyle/>
                    <a:p>
                      <a:pPr marL="270510" indent="-270510">
                        <a:lnSpc>
                          <a:spcPts val="1200"/>
                        </a:lnSpc>
                        <a:spcAft>
                          <a:spcPts val="0"/>
                        </a:spcAft>
                        <a:tabLst>
                          <a:tab pos="270510" algn="l"/>
                        </a:tabLst>
                      </a:pPr>
                      <a:r>
                        <a:rPr lang="nl-BE" sz="1100">
                          <a:latin typeface="Arial"/>
                          <a:ea typeface="Times New Roman"/>
                          <a:cs typeface="Arial"/>
                        </a:rPr>
                        <a:t>	waarvan: </a:t>
                      </a:r>
                      <a:r>
                        <a:rPr lang="nl-BE" sz="1100" smtClean="0">
                          <a:latin typeface="Arial"/>
                          <a:ea typeface="Times New Roman"/>
                          <a:cs typeface="Arial"/>
                        </a:rPr>
                        <a:t>zakelijke diensten</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12,6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13,3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14,1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15,8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11,3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17,1</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Niet-marktdiensten</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28,7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31,1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34,2</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35,0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30,6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33,7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31,6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34,2</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Overheid en onderwijs</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13,5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12,9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15,8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11,7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11,5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17,9</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Gezondheidszorg</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8,6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10,7</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11,9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13,3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11,3</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15,1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9,0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11,8</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a:latin typeface="Arial"/>
                          <a:ea typeface="Times New Roman"/>
                          <a:cs typeface="Arial"/>
                        </a:rPr>
                        <a:t>	Overige </a:t>
                      </a:r>
                      <a:r>
                        <a:rPr lang="nl-BE" sz="1100" smtClean="0">
                          <a:latin typeface="Arial"/>
                          <a:ea typeface="Times New Roman"/>
                          <a:cs typeface="Arial"/>
                        </a:rPr>
                        <a:t>diensten</a:t>
                      </a:r>
                      <a:r>
                        <a:rPr lang="nl-BE" sz="1100" baseline="30000" smtClean="0">
                          <a:latin typeface="Arial"/>
                          <a:ea typeface="Times New Roman"/>
                          <a:cs typeface="Arial"/>
                        </a:rPr>
                        <a:t>1</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6,6</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5,8</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7,5</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7,1</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4,9</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4,5</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77749">
                <a:tc>
                  <a:txBody>
                    <a:bodyPr/>
                    <a:lstStyle/>
                    <a:p>
                      <a:pPr algn="just">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endParaRPr lang="nl-BE" sz="1100" kern="1200">
                        <a:solidFill>
                          <a:schemeClr val="tx1"/>
                        </a:solidFill>
                        <a:latin typeface="Arial"/>
                        <a:ea typeface="Times New Roman"/>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r>
                        <a:rPr lang="nl-BE" sz="1100" b="1">
                          <a:latin typeface="Arial"/>
                          <a:ea typeface="Times New Roman"/>
                          <a:cs typeface="Arial"/>
                        </a:rPr>
                        <a:t>Totaal</a:t>
                      </a:r>
                      <a:endParaRPr lang="en-US" sz="1100">
                        <a:latin typeface="Arial"/>
                        <a:ea typeface="Times New Roman"/>
                        <a:cs typeface="Times New Roman"/>
                      </a:endParaRPr>
                    </a:p>
                  </a:txBody>
                  <a:tcPr marL="68580" marR="6858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266700" algn="dec"/>
                        </a:tabLst>
                      </a:pPr>
                      <a:r>
                        <a:rPr lang="nl-BE" sz="1100" kern="1200" smtClean="0">
                          <a:solidFill>
                            <a:schemeClr val="tx1"/>
                          </a:solidFill>
                          <a:latin typeface="Arial"/>
                          <a:ea typeface="Times New Roman"/>
                          <a:cs typeface="Arial"/>
                        </a:rPr>
                        <a:t>	100</a:t>
                      </a:r>
                      <a:endParaRPr lang="en-US" sz="1100" kern="1200">
                        <a:solidFill>
                          <a:schemeClr val="tx1"/>
                        </a:solidFill>
                        <a:latin typeface="Arial"/>
                        <a:ea typeface="Times New Roman"/>
                        <a:cs typeface="Arial"/>
                      </a:endParaRPr>
                    </a:p>
                  </a:txBody>
                  <a:tcPr marL="68580" marR="6858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806">
                <a:tc>
                  <a:txBody>
                    <a:bodyPr/>
                    <a:lstStyle/>
                    <a:p>
                      <a:pPr algn="just">
                        <a:lnSpc>
                          <a:spcPts val="1200"/>
                        </a:lnSpc>
                        <a:spcAft>
                          <a:spcPts val="0"/>
                        </a:spcAft>
                        <a:tabLst>
                          <a:tab pos="180340" algn="l"/>
                        </a:tabLst>
                      </a:pPr>
                      <a:endParaRPr lang="nl-BE" sz="1100">
                        <a:latin typeface="Arial"/>
                        <a:ea typeface="Times New Roman"/>
                        <a:cs typeface="Arial"/>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200"/>
                        </a:lnSpc>
                        <a:spcAft>
                          <a:spcPts val="0"/>
                        </a:spcAft>
                      </a:pPr>
                      <a:endParaRPr lang="nl-BE" sz="1100">
                        <a:latin typeface="Arial"/>
                        <a:ea typeface="Times New Roman"/>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12</a:t>
            </a:fld>
            <a:endParaRPr lang="nl-NL" smtClean="0"/>
          </a:p>
        </p:txBody>
      </p:sp>
      <p:sp>
        <p:nvSpPr>
          <p:cNvPr id="5123" name="Rectangle 2"/>
          <p:cNvSpPr>
            <a:spLocks noGrp="1" noChangeArrowheads="1"/>
          </p:cNvSpPr>
          <p:nvPr>
            <p:ph type="title"/>
          </p:nvPr>
        </p:nvSpPr>
        <p:spPr/>
        <p:txBody>
          <a:bodyPr/>
          <a:lstStyle/>
          <a:p>
            <a:pPr eaLnBrk="1" hangingPunct="1"/>
            <a:r>
              <a:rPr lang="nl-BE" smtClean="0"/>
              <a:t>Financieringssaldo en schuldgraad van de overheid</a:t>
            </a:r>
            <a:endParaRPr lang="fr-FR" smtClean="0"/>
          </a:p>
        </p:txBody>
      </p:sp>
      <p:sp>
        <p:nvSpPr>
          <p:cNvPr id="5124" name="Text Box 4"/>
          <p:cNvSpPr txBox="1">
            <a:spLocks noChangeArrowheads="1"/>
          </p:cNvSpPr>
          <p:nvPr/>
        </p:nvSpPr>
        <p:spPr bwMode="auto">
          <a:xfrm>
            <a:off x="660709" y="466411"/>
            <a:ext cx="8085137" cy="307777"/>
          </a:xfrm>
          <a:prstGeom prst="rect">
            <a:avLst/>
          </a:prstGeom>
          <a:noFill/>
          <a:ln w="9525">
            <a:noFill/>
            <a:miter lim="800000"/>
            <a:headEnd/>
            <a:tailEnd/>
          </a:ln>
        </p:spPr>
        <p:txBody>
          <a:bodyPr>
            <a:spAutoFit/>
          </a:bodyPr>
          <a:lstStyle/>
          <a:p>
            <a:r>
              <a:rPr lang="fr-BE" sz="1400" dirty="0" smtClean="0">
                <a:solidFill>
                  <a:srgbClr val="003366"/>
                </a:solidFill>
              </a:rPr>
              <a:t>(in % </a:t>
            </a:r>
            <a:r>
              <a:rPr lang="fr-BE" sz="1400" dirty="0" err="1" smtClean="0">
                <a:solidFill>
                  <a:srgbClr val="003366"/>
                </a:solidFill>
              </a:rPr>
              <a:t>bbp</a:t>
            </a:r>
            <a:r>
              <a:rPr lang="fr-BE" sz="1400" dirty="0" smtClean="0">
                <a:solidFill>
                  <a:srgbClr val="003366"/>
                </a:solidFill>
              </a:rPr>
              <a:t>)</a:t>
            </a:r>
            <a:endParaRPr lang="fr-BE" sz="1400" dirty="0">
              <a:solidFill>
                <a:srgbClr val="003366"/>
              </a:solidFill>
            </a:endParaRPr>
          </a:p>
        </p:txBody>
      </p:sp>
      <p:graphicFrame>
        <p:nvGraphicFramePr>
          <p:cNvPr id="6" name="Group 153"/>
          <p:cNvGraphicFramePr>
            <a:graphicFrameLocks noGrp="1"/>
          </p:cNvGraphicFramePr>
          <p:nvPr/>
        </p:nvGraphicFramePr>
        <p:xfrm>
          <a:off x="174625" y="6332972"/>
          <a:ext cx="7257533" cy="131328"/>
        </p:xfrm>
        <a:graphic>
          <a:graphicData uri="http://schemas.openxmlformats.org/drawingml/2006/table">
            <a:tbl>
              <a:tblPr/>
              <a:tblGrid>
                <a:gridCol w="7257533"/>
              </a:tblGrid>
              <a:tr h="12729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smtClean="0">
                          <a:ln>
                            <a:noFill/>
                          </a:ln>
                          <a:solidFill>
                            <a:schemeClr val="tx1"/>
                          </a:solidFill>
                          <a:effectLst/>
                          <a:latin typeface="Arial" charset="0"/>
                        </a:rPr>
                        <a:t>Bronnen: INR, EC, NBB.</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7" name="Table 6"/>
          <p:cNvGraphicFramePr>
            <a:graphicFrameLocks noGrp="1"/>
          </p:cNvGraphicFramePr>
          <p:nvPr/>
        </p:nvGraphicFramePr>
        <p:xfrm>
          <a:off x="771525" y="848721"/>
          <a:ext cx="7353301" cy="5128841"/>
        </p:xfrm>
        <a:graphic>
          <a:graphicData uri="http://schemas.openxmlformats.org/drawingml/2006/table">
            <a:tbl>
              <a:tblPr/>
              <a:tblGrid>
                <a:gridCol w="2600177"/>
                <a:gridCol w="902344"/>
                <a:gridCol w="1016886"/>
                <a:gridCol w="908504"/>
                <a:gridCol w="908504"/>
                <a:gridCol w="1016886"/>
              </a:tblGrid>
              <a:tr h="211153">
                <a:tc>
                  <a:txBody>
                    <a:bodyPr/>
                    <a:lstStyle/>
                    <a:p>
                      <a:endParaRPr lang="en-US" sz="1100" dirty="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a:solidFill>
                            <a:srgbClr val="000000"/>
                          </a:solidFill>
                          <a:latin typeface="Arial"/>
                          <a:ea typeface="Times New Roman"/>
                          <a:cs typeface="Arial"/>
                        </a:rPr>
                        <a:t>1996</a:t>
                      </a:r>
                      <a:endParaRPr lang="en-US" sz="1100">
                        <a:latin typeface="Arial"/>
                        <a:ea typeface="Times New Roman"/>
                        <a:cs typeface="Times New Roman"/>
                      </a:endParaRPr>
                    </a:p>
                  </a:txBody>
                  <a:tcPr marL="26939" marR="26939"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a:solidFill>
                            <a:srgbClr val="000000"/>
                          </a:solidFill>
                          <a:latin typeface="Arial"/>
                          <a:ea typeface="Times New Roman"/>
                          <a:cs typeface="Arial"/>
                        </a:rPr>
                        <a:t>2000</a:t>
                      </a:r>
                      <a:endParaRPr lang="en-US" sz="1100">
                        <a:latin typeface="Arial"/>
                        <a:ea typeface="Times New Roman"/>
                        <a:cs typeface="Times New Roman"/>
                      </a:endParaRPr>
                    </a:p>
                  </a:txBody>
                  <a:tcPr marL="26939" marR="26939"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a:solidFill>
                            <a:srgbClr val="000000"/>
                          </a:solidFill>
                          <a:latin typeface="Arial"/>
                          <a:ea typeface="Times New Roman"/>
                          <a:cs typeface="Arial"/>
                        </a:rPr>
                        <a:t>2005</a:t>
                      </a:r>
                      <a:endParaRPr lang="en-US" sz="1100">
                        <a:latin typeface="Arial"/>
                        <a:ea typeface="Times New Roman"/>
                        <a:cs typeface="Times New Roman"/>
                      </a:endParaRPr>
                    </a:p>
                  </a:txBody>
                  <a:tcPr marL="26939" marR="26939"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a:solidFill>
                            <a:srgbClr val="000000"/>
                          </a:solidFill>
                          <a:latin typeface="Arial"/>
                          <a:ea typeface="Times New Roman"/>
                          <a:cs typeface="Arial"/>
                        </a:rPr>
                        <a:t>2010</a:t>
                      </a:r>
                      <a:endParaRPr lang="en-US" sz="1100">
                        <a:latin typeface="Arial"/>
                        <a:ea typeface="Times New Roman"/>
                        <a:cs typeface="Times New Roman"/>
                      </a:endParaRPr>
                    </a:p>
                  </a:txBody>
                  <a:tcPr marL="26939" marR="26939"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dirty="0" smtClean="0">
                          <a:solidFill>
                            <a:srgbClr val="000000"/>
                          </a:solidFill>
                          <a:latin typeface="Arial"/>
                          <a:ea typeface="Times New Roman"/>
                          <a:cs typeface="Arial"/>
                        </a:rPr>
                        <a:t>2011</a:t>
                      </a:r>
                      <a:endParaRPr lang="en-US" sz="1100" dirty="0">
                        <a:latin typeface="Arial"/>
                        <a:ea typeface="Times New Roman"/>
                        <a:cs typeface="Times New Roman"/>
                      </a:endParaRPr>
                    </a:p>
                  </a:txBody>
                  <a:tcPr marL="26939" marR="26939"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7972">
                <a:tc>
                  <a:txBody>
                    <a:bodyPr/>
                    <a:lstStyle/>
                    <a:p>
                      <a:endParaRPr lang="en-US" sz="110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nl-BE"/>
                    </a:p>
                  </a:txBody>
                  <a:tcPr marL="26939" marR="26939"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100">
                        <a:latin typeface="Times"/>
                        <a:cs typeface="Times New Roman"/>
                      </a:endParaRPr>
                    </a:p>
                  </a:txBody>
                  <a:tcPr marL="26939" marR="26939"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100">
                        <a:latin typeface="Times"/>
                        <a:cs typeface="Times New Roman"/>
                      </a:endParaRPr>
                    </a:p>
                  </a:txBody>
                  <a:tcPr marL="26939" marR="26939"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100">
                        <a:latin typeface="Times"/>
                        <a:cs typeface="Times New Roman"/>
                      </a:endParaRPr>
                    </a:p>
                  </a:txBody>
                  <a:tcPr marL="26939" marR="26939"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100">
                        <a:latin typeface="Times"/>
                        <a:cs typeface="Times New Roman"/>
                      </a:endParaRPr>
                    </a:p>
                  </a:txBody>
                  <a:tcPr marL="26939" marR="26939"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11153">
                <a:tc gridSpan="3">
                  <a:txBody>
                    <a:bodyPr/>
                    <a:lstStyle/>
                    <a:p>
                      <a:pPr>
                        <a:lnSpc>
                          <a:spcPts val="1200"/>
                        </a:lnSpc>
                        <a:spcAft>
                          <a:spcPts val="0"/>
                        </a:spcAft>
                      </a:pPr>
                      <a:r>
                        <a:rPr lang="nl-BE" sz="1100" b="1">
                          <a:solidFill>
                            <a:srgbClr val="000000"/>
                          </a:solidFill>
                          <a:latin typeface="Arial"/>
                          <a:ea typeface="Times New Roman"/>
                          <a:cs typeface="Arial"/>
                        </a:rPr>
                        <a:t>Financieringssaldo van de overheid</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hMerge="1">
                  <a:txBody>
                    <a:bodyPr/>
                    <a:lstStyle/>
                    <a:p>
                      <a:endParaRPr lang="nl-BE"/>
                    </a:p>
                  </a:txBody>
                  <a:tcPr/>
                </a:tc>
                <a:tc hMerge="1">
                  <a:txBody>
                    <a:bodyPr/>
                    <a:lstStyle/>
                    <a:p>
                      <a:endParaRPr lang="en-US"/>
                    </a:p>
                  </a:txBody>
                  <a:tcPr/>
                </a:tc>
                <a:tc>
                  <a:txBody>
                    <a:bodyPr/>
                    <a:lstStyle/>
                    <a:p>
                      <a:endParaRPr lang="en-US" sz="1100">
                        <a:latin typeface="Times"/>
                        <a:cs typeface="Times New Roman"/>
                      </a:endParaRPr>
                    </a:p>
                  </a:txBody>
                  <a:tcPr marL="26939" marR="26939" marT="0" marB="0" anchor="b">
                    <a:lnL>
                      <a:noFill/>
                    </a:lnL>
                    <a:lnR>
                      <a:noFill/>
                    </a:lnR>
                    <a:lnT>
                      <a:noFill/>
                    </a:lnT>
                    <a:lnB>
                      <a:noFill/>
                    </a:lnB>
                    <a:solidFill>
                      <a:schemeClr val="bg1"/>
                    </a:solidFill>
                  </a:tcPr>
                </a:tc>
                <a:tc>
                  <a:txBody>
                    <a:bodyPr/>
                    <a:lstStyle/>
                    <a:p>
                      <a:endParaRPr lang="en-US" sz="1100">
                        <a:latin typeface="Times"/>
                        <a:cs typeface="Times New Roman"/>
                      </a:endParaRPr>
                    </a:p>
                  </a:txBody>
                  <a:tcPr marL="26939" marR="26939" marT="0" marB="0" anchor="b">
                    <a:lnL>
                      <a:noFill/>
                    </a:lnL>
                    <a:lnR>
                      <a:noFill/>
                    </a:lnR>
                    <a:lnT>
                      <a:noFill/>
                    </a:lnT>
                    <a:lnB>
                      <a:noFill/>
                    </a:lnB>
                    <a:solidFill>
                      <a:schemeClr val="bg1"/>
                    </a:solidFill>
                  </a:tcPr>
                </a:tc>
                <a:tc>
                  <a:txBody>
                    <a:bodyPr/>
                    <a:lstStyle/>
                    <a:p>
                      <a:endParaRPr lang="en-US" sz="1100">
                        <a:latin typeface="Times"/>
                        <a:cs typeface="Times New Roman"/>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a:solidFill>
                            <a:srgbClr val="000000"/>
                          </a:solidFill>
                          <a:latin typeface="Arial"/>
                          <a:ea typeface="Times New Roman"/>
                          <a:cs typeface="Arial"/>
                        </a:rPr>
                        <a:t>België</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nSpc>
                          <a:spcPts val="1200"/>
                        </a:lnSpc>
                        <a:spcAft>
                          <a:spcPts val="0"/>
                        </a:spcAft>
                        <a:tabLst>
                          <a:tab pos="447675" algn="dec"/>
                        </a:tabLst>
                      </a:pPr>
                      <a:r>
                        <a:rPr lang="nl-BE" sz="1100" smtClean="0">
                          <a:solidFill>
                            <a:srgbClr val="000000"/>
                          </a:solidFill>
                          <a:latin typeface="Arial"/>
                          <a:ea typeface="Times New Roman"/>
                          <a:cs typeface="Arial"/>
                        </a:rPr>
                        <a:t>	-</a:t>
                      </a:r>
                      <a:r>
                        <a:rPr lang="nl-BE" sz="1100">
                          <a:solidFill>
                            <a:srgbClr val="000000"/>
                          </a:solidFill>
                          <a:latin typeface="Arial"/>
                          <a:ea typeface="Times New Roman"/>
                          <a:cs typeface="Arial"/>
                        </a:rPr>
                        <a:t>4,0</a:t>
                      </a:r>
                      <a:endParaRPr lang="en-US" sz="1100">
                        <a:latin typeface="Arial"/>
                        <a:ea typeface="Times New Roman"/>
                        <a:cs typeface="Times New Roman"/>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0,0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-2,5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-3,8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-3,7</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a:solidFill>
                            <a:srgbClr val="000000"/>
                          </a:solidFill>
                          <a:latin typeface="Arial"/>
                          <a:ea typeface="Times New Roman"/>
                          <a:cs typeface="Arial"/>
                        </a:rPr>
                        <a:t>Duitsland</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3,4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3,3</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-4,3</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-1,0</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a:solidFill>
                            <a:srgbClr val="000000"/>
                          </a:solidFill>
                          <a:latin typeface="Arial"/>
                          <a:ea typeface="Times New Roman"/>
                          <a:cs typeface="Arial"/>
                        </a:rPr>
                        <a:t>Frankrijk</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4,0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1,5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-2,9</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7,1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-5,2</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a:solidFill>
                            <a:srgbClr val="000000"/>
                          </a:solidFill>
                          <a:latin typeface="Arial"/>
                          <a:ea typeface="Times New Roman"/>
                          <a:cs typeface="Arial"/>
                        </a:rPr>
                        <a:t>Nederland</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1,9</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2,0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0,3</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-4,7</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i="1">
                          <a:solidFill>
                            <a:srgbClr val="000000"/>
                          </a:solidFill>
                          <a:latin typeface="Arial"/>
                          <a:ea typeface="Times New Roman"/>
                          <a:cs typeface="Arial"/>
                        </a:rPr>
                        <a:t>gemiddelde van de drie buurlanden</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3,1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0,5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2,2</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5,5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-3,6</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27972">
                <a:tc>
                  <a:txBody>
                    <a:bodyPr/>
                    <a:lstStyle/>
                    <a:p>
                      <a:endParaRPr lang="en-US" sz="110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nl-BE"/>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b="1">
                          <a:solidFill>
                            <a:srgbClr val="000000"/>
                          </a:solidFill>
                          <a:latin typeface="Arial"/>
                          <a:ea typeface="Times New Roman"/>
                          <a:cs typeface="Arial"/>
                        </a:rPr>
                        <a:t>Primair saldo</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nl-BE"/>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a:solidFill>
                            <a:srgbClr val="000000"/>
                          </a:solidFill>
                          <a:latin typeface="Arial"/>
                          <a:ea typeface="Times New Roman"/>
                          <a:cs typeface="Arial"/>
                        </a:rPr>
                        <a:t>België</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4,4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1,7</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-0,4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-0,4</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a:solidFill>
                            <a:srgbClr val="000000"/>
                          </a:solidFill>
                          <a:latin typeface="Arial"/>
                          <a:ea typeface="Times New Roman"/>
                          <a:cs typeface="Arial"/>
                        </a:rPr>
                        <a:t>Duitsland</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0,1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4,3</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0,5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1,8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1,6</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a:solidFill>
                            <a:srgbClr val="000000"/>
                          </a:solidFill>
                          <a:latin typeface="Arial"/>
                          <a:ea typeface="Times New Roman"/>
                          <a:cs typeface="Arial"/>
                        </a:rPr>
                        <a:t>Frankrijk</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0,5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-0,3</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-4,7</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-2,6</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a:solidFill>
                            <a:srgbClr val="000000"/>
                          </a:solidFill>
                          <a:latin typeface="Arial"/>
                          <a:ea typeface="Times New Roman"/>
                          <a:cs typeface="Arial"/>
                        </a:rPr>
                        <a:t>Nederland</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3,4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5,6</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2,1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3,1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-2,6</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i="1">
                          <a:solidFill>
                            <a:srgbClr val="000000"/>
                          </a:solidFill>
                          <a:latin typeface="Arial"/>
                          <a:ea typeface="Times New Roman"/>
                          <a:cs typeface="Arial"/>
                        </a:rPr>
                        <a:t>gemiddelde van de drie buurlanden</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3,8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0,4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3,2</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-1,2</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27972">
                <a:tc>
                  <a:txBody>
                    <a:bodyPr/>
                    <a:lstStyle/>
                    <a:p>
                      <a:endParaRPr lang="en-US" sz="110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nl-BE"/>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b="1">
                          <a:solidFill>
                            <a:srgbClr val="000000"/>
                          </a:solidFill>
                          <a:latin typeface="Arial"/>
                          <a:ea typeface="Times New Roman"/>
                          <a:cs typeface="Arial"/>
                        </a:rPr>
                        <a:t>Overheidsschuld</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nl-BE"/>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a:solidFill>
                            <a:srgbClr val="000000"/>
                          </a:solidFill>
                          <a:latin typeface="Arial"/>
                          <a:ea typeface="Times New Roman"/>
                          <a:cs typeface="Arial"/>
                        </a:rPr>
                        <a:t>België</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127,2</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107,8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92,0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95,9</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98,2</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a:solidFill>
                            <a:srgbClr val="000000"/>
                          </a:solidFill>
                          <a:latin typeface="Arial"/>
                          <a:ea typeface="Times New Roman"/>
                          <a:cs typeface="Arial"/>
                        </a:rPr>
                        <a:t>Duitsland</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58,5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60,2</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68,6</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83,0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81,2</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a:solidFill>
                            <a:srgbClr val="000000"/>
                          </a:solidFill>
                          <a:latin typeface="Arial"/>
                          <a:ea typeface="Times New Roman"/>
                          <a:cs typeface="Arial"/>
                        </a:rPr>
                        <a:t>Frankrijk</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58,0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57,4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66,7</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82,3</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85,8</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a:solidFill>
                            <a:srgbClr val="000000"/>
                          </a:solidFill>
                          <a:latin typeface="Arial"/>
                          <a:ea typeface="Times New Roman"/>
                          <a:cs typeface="Arial"/>
                        </a:rPr>
                        <a:t>Nederland</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74,1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53,8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51,8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62,9</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65,2</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1153">
                <a:tc>
                  <a:txBody>
                    <a:bodyPr/>
                    <a:lstStyle/>
                    <a:p>
                      <a:pPr algn="just">
                        <a:lnSpc>
                          <a:spcPts val="1200"/>
                        </a:lnSpc>
                        <a:spcAft>
                          <a:spcPts val="0"/>
                        </a:spcAft>
                      </a:pPr>
                      <a:r>
                        <a:rPr lang="nl-BE" sz="1100" i="1">
                          <a:solidFill>
                            <a:srgbClr val="000000"/>
                          </a:solidFill>
                          <a:latin typeface="Arial"/>
                          <a:ea typeface="Times New Roman"/>
                          <a:cs typeface="Arial"/>
                        </a:rPr>
                        <a:t>gemiddelde van de drie buurlanden</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63,5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57,1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62,4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76,1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100" kern="1200" smtClean="0">
                          <a:solidFill>
                            <a:srgbClr val="000000"/>
                          </a:solidFill>
                          <a:latin typeface="Arial"/>
                          <a:ea typeface="Times New Roman"/>
                          <a:cs typeface="Arial"/>
                        </a:rPr>
                        <a:t>	77,4</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27972">
                <a:tc gridSpan="2">
                  <a:txBody>
                    <a:bodyPr/>
                    <a:lstStyle/>
                    <a:p>
                      <a:r>
                        <a:rPr lang="en-US" sz="1100" smtClean="0">
                          <a:latin typeface="Times"/>
                          <a:cs typeface="Times New Roman"/>
                        </a:rPr>
                        <a:t>	</a:t>
                      </a:r>
                      <a:endParaRPr lang="en-US" sz="110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nl-BE"/>
                    </a:p>
                  </a:txBody>
                  <a:tcPr/>
                </a:tc>
                <a:tc>
                  <a:txBody>
                    <a:bodyPr/>
                    <a:lstStyle/>
                    <a:p>
                      <a:endParaRPr lang="en-US" sz="1100">
                        <a:latin typeface="Times"/>
                        <a:cs typeface="Times New Roman"/>
                      </a:endParaRPr>
                    </a:p>
                  </a:txBody>
                  <a:tcPr marL="26939" marR="26939"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a:latin typeface="Times"/>
                        <a:cs typeface="Times New Roman"/>
                      </a:endParaRPr>
                    </a:p>
                  </a:txBody>
                  <a:tcPr marL="26939" marR="26939"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a:latin typeface="Times"/>
                        <a:cs typeface="Times New Roman"/>
                      </a:endParaRPr>
                    </a:p>
                  </a:txBody>
                  <a:tcPr marL="26939" marR="26939"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a:latin typeface="Times"/>
                        <a:cs typeface="Times New Roman"/>
                      </a:endParaRPr>
                    </a:p>
                  </a:txBody>
                  <a:tcPr marL="26939" marR="26939"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13</a:t>
            </a:fld>
            <a:endParaRPr lang="nl-NL" dirty="0" smtClean="0"/>
          </a:p>
        </p:txBody>
      </p:sp>
      <p:sp>
        <p:nvSpPr>
          <p:cNvPr id="5123" name="Rectangle 2"/>
          <p:cNvSpPr>
            <a:spLocks noGrp="1" noChangeArrowheads="1"/>
          </p:cNvSpPr>
          <p:nvPr>
            <p:ph type="title"/>
          </p:nvPr>
        </p:nvSpPr>
        <p:spPr/>
        <p:txBody>
          <a:bodyPr/>
          <a:lstStyle/>
          <a:p>
            <a:pPr eaLnBrk="1" hangingPunct="1"/>
            <a:r>
              <a:rPr lang="nl-BE" dirty="0" smtClean="0"/>
              <a:t>Schuldgraad van de private sector en netto financiële activa van het geheel der binnenlandse sectoren</a:t>
            </a:r>
            <a:endParaRPr lang="fr-FR" dirty="0" smtClean="0"/>
          </a:p>
        </p:txBody>
      </p:sp>
      <p:sp>
        <p:nvSpPr>
          <p:cNvPr id="5124" name="Text Box 4"/>
          <p:cNvSpPr txBox="1">
            <a:spLocks noChangeArrowheads="1"/>
          </p:cNvSpPr>
          <p:nvPr/>
        </p:nvSpPr>
        <p:spPr bwMode="auto">
          <a:xfrm>
            <a:off x="681038" y="722313"/>
            <a:ext cx="8085137" cy="307777"/>
          </a:xfrm>
          <a:prstGeom prst="rect">
            <a:avLst/>
          </a:prstGeom>
          <a:noFill/>
          <a:ln w="9525">
            <a:noFill/>
            <a:miter lim="800000"/>
            <a:headEnd/>
            <a:tailEnd/>
          </a:ln>
        </p:spPr>
        <p:txBody>
          <a:bodyPr>
            <a:spAutoFit/>
          </a:bodyPr>
          <a:lstStyle/>
          <a:p>
            <a:r>
              <a:rPr lang="fr-BE" sz="1400" smtClean="0">
                <a:solidFill>
                  <a:srgbClr val="003366"/>
                </a:solidFill>
              </a:rPr>
              <a:t>(in % bbp)</a:t>
            </a:r>
            <a:endParaRPr lang="fr-BE" sz="1400">
              <a:solidFill>
                <a:srgbClr val="003366"/>
              </a:solidFill>
            </a:endParaRPr>
          </a:p>
        </p:txBody>
      </p:sp>
      <p:graphicFrame>
        <p:nvGraphicFramePr>
          <p:cNvPr id="56473" name="Group 153"/>
          <p:cNvGraphicFramePr>
            <a:graphicFrameLocks noGrp="1"/>
          </p:cNvGraphicFramePr>
          <p:nvPr/>
        </p:nvGraphicFramePr>
        <p:xfrm>
          <a:off x="238125" y="6099419"/>
          <a:ext cx="7419975" cy="460512"/>
        </p:xfrm>
        <a:graphic>
          <a:graphicData uri="http://schemas.openxmlformats.org/drawingml/2006/table">
            <a:tbl>
              <a:tblPr/>
              <a:tblGrid>
                <a:gridCol w="7419975"/>
              </a:tblGrid>
              <a:tr h="120650">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0" dirty="0" smtClean="0">
                          <a:ln>
                            <a:noFill/>
                          </a:ln>
                          <a:solidFill>
                            <a:schemeClr val="tx1"/>
                          </a:solidFill>
                          <a:effectLst/>
                          <a:latin typeface="Arial" charset="0"/>
                        </a:rPr>
                        <a:t>Bronnen: EC, NBB.</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30000" dirty="0" smtClean="0">
                          <a:ln>
                            <a:noFill/>
                          </a:ln>
                          <a:solidFill>
                            <a:schemeClr val="tx1"/>
                          </a:solidFill>
                          <a:effectLst/>
                          <a:latin typeface="Arial" charset="0"/>
                        </a:rPr>
                        <a:t>1</a:t>
                      </a:r>
                      <a:r>
                        <a:rPr kumimoji="0" lang="nl-BE" sz="800" b="0" i="0" u="none" strike="noStrike" cap="none" normalizeH="0" baseline="0" dirty="0" smtClean="0">
                          <a:ln>
                            <a:noFill/>
                          </a:ln>
                          <a:solidFill>
                            <a:schemeClr val="tx1"/>
                          </a:solidFill>
                          <a:effectLst/>
                          <a:latin typeface="Arial" charset="0"/>
                        </a:rPr>
                        <a:t> 	Geconsolideerde bruto schuldgraad.</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30000" dirty="0" smtClean="0">
                          <a:ln>
                            <a:noFill/>
                          </a:ln>
                          <a:solidFill>
                            <a:schemeClr val="tx1"/>
                          </a:solidFill>
                          <a:effectLst/>
                          <a:latin typeface="Arial" charset="0"/>
                        </a:rPr>
                        <a:t>2</a:t>
                      </a:r>
                      <a:r>
                        <a:rPr kumimoji="0" lang="nl-BE" sz="800" b="0" i="0" u="none" strike="noStrike" cap="none" normalizeH="0" baseline="0" dirty="0" smtClean="0">
                          <a:ln>
                            <a:noFill/>
                          </a:ln>
                          <a:solidFill>
                            <a:schemeClr val="tx1"/>
                          </a:solidFill>
                          <a:effectLst/>
                          <a:latin typeface="Arial" charset="0"/>
                        </a:rPr>
                        <a:t>	Verschil tussen de financiële activa en passiva van het geheel der binnenlandse sectoren. Wanneer dit verschil positief is, wijst dit op een nettocrediteurpositie 	ten opzichte van het buitenland</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731885" y="1067376"/>
          <a:ext cx="7354839" cy="5031305"/>
        </p:xfrm>
        <a:graphic>
          <a:graphicData uri="http://schemas.openxmlformats.org/drawingml/2006/table">
            <a:tbl>
              <a:tblPr/>
              <a:tblGrid>
                <a:gridCol w="3455941"/>
                <a:gridCol w="1399042"/>
                <a:gridCol w="1249928"/>
                <a:gridCol w="1249928"/>
              </a:tblGrid>
              <a:tr h="222617">
                <a:tc>
                  <a:txBody>
                    <a:bodyPr/>
                    <a:lstStyle/>
                    <a:p>
                      <a:endParaRPr lang="en-US" sz="1100" dirty="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a:solidFill>
                            <a:srgbClr val="000000"/>
                          </a:solidFill>
                          <a:latin typeface="Arial"/>
                          <a:ea typeface="Times New Roman"/>
                          <a:cs typeface="Arial"/>
                        </a:rPr>
                        <a:t>2000</a:t>
                      </a:r>
                      <a:endParaRPr lang="en-US" sz="1100">
                        <a:latin typeface="Arial"/>
                        <a:ea typeface="Times New Roman"/>
                        <a:cs typeface="Times New Roman"/>
                      </a:endParaRPr>
                    </a:p>
                  </a:txBody>
                  <a:tcPr marL="26939" marR="26939"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a:solidFill>
                            <a:srgbClr val="000000"/>
                          </a:solidFill>
                          <a:latin typeface="Arial"/>
                          <a:ea typeface="Times New Roman"/>
                          <a:cs typeface="Arial"/>
                        </a:rPr>
                        <a:t>2005</a:t>
                      </a:r>
                      <a:endParaRPr lang="en-US" sz="1100">
                        <a:latin typeface="Arial"/>
                        <a:ea typeface="Times New Roman"/>
                        <a:cs typeface="Times New Roman"/>
                      </a:endParaRPr>
                    </a:p>
                  </a:txBody>
                  <a:tcPr marL="26939" marR="26939"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a:solidFill>
                            <a:srgbClr val="000000"/>
                          </a:solidFill>
                          <a:latin typeface="Arial"/>
                          <a:ea typeface="Times New Roman"/>
                          <a:cs typeface="Arial"/>
                        </a:rPr>
                        <a:t>2010</a:t>
                      </a:r>
                      <a:endParaRPr lang="en-US" sz="1100">
                        <a:latin typeface="Arial"/>
                        <a:ea typeface="Times New Roman"/>
                        <a:cs typeface="Times New Roman"/>
                      </a:endParaRPr>
                    </a:p>
                  </a:txBody>
                  <a:tcPr marL="26939" marR="26939"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6571">
                <a:tc>
                  <a:txBody>
                    <a:bodyPr/>
                    <a:lstStyle/>
                    <a:p>
                      <a:endParaRPr lang="en-US" sz="110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100">
                        <a:latin typeface="Times"/>
                        <a:cs typeface="Times New Roman"/>
                      </a:endParaRPr>
                    </a:p>
                  </a:txBody>
                  <a:tcPr marL="26939" marR="26939"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100">
                        <a:latin typeface="Times"/>
                        <a:cs typeface="Times New Roman"/>
                      </a:endParaRPr>
                    </a:p>
                  </a:txBody>
                  <a:tcPr marL="26939" marR="26939"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100">
                        <a:latin typeface="Times"/>
                        <a:cs typeface="Times New Roman"/>
                      </a:endParaRPr>
                    </a:p>
                  </a:txBody>
                  <a:tcPr marL="26939" marR="26939"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22617">
                <a:tc>
                  <a:txBody>
                    <a:bodyPr/>
                    <a:lstStyle/>
                    <a:p>
                      <a:pPr>
                        <a:lnSpc>
                          <a:spcPts val="1200"/>
                        </a:lnSpc>
                        <a:spcAft>
                          <a:spcPts val="0"/>
                        </a:spcAft>
                      </a:pPr>
                      <a:r>
                        <a:rPr lang="nl-BE" sz="1100" b="1" dirty="0">
                          <a:solidFill>
                            <a:srgbClr val="000000"/>
                          </a:solidFill>
                          <a:latin typeface="Arial"/>
                          <a:ea typeface="Times New Roman"/>
                          <a:cs typeface="Arial"/>
                        </a:rPr>
                        <a:t>Schuldgraad van de </a:t>
                      </a:r>
                      <a:r>
                        <a:rPr lang="nl-BE" sz="1100" b="1" dirty="0" smtClean="0">
                          <a:solidFill>
                            <a:srgbClr val="000000"/>
                          </a:solidFill>
                          <a:latin typeface="Arial"/>
                          <a:ea typeface="Times New Roman"/>
                          <a:cs typeface="Arial"/>
                        </a:rPr>
                        <a:t>niet-financiële</a:t>
                      </a:r>
                      <a:r>
                        <a:rPr lang="nl-BE" sz="1100" b="1" baseline="0" dirty="0" smtClean="0">
                          <a:solidFill>
                            <a:srgbClr val="000000"/>
                          </a:solidFill>
                          <a:latin typeface="Arial"/>
                          <a:ea typeface="Times New Roman"/>
                          <a:cs typeface="Arial"/>
                        </a:rPr>
                        <a:t> </a:t>
                      </a:r>
                      <a:r>
                        <a:rPr lang="nl-BE" sz="1100" b="1" dirty="0" smtClean="0">
                          <a:solidFill>
                            <a:srgbClr val="000000"/>
                          </a:solidFill>
                          <a:latin typeface="Arial"/>
                          <a:ea typeface="Times New Roman"/>
                          <a:cs typeface="Arial"/>
                        </a:rPr>
                        <a:t>ondernemingen</a:t>
                      </a:r>
                      <a:r>
                        <a:rPr lang="nl-BE" sz="1100" b="1" baseline="30000" dirty="0" smtClean="0">
                          <a:solidFill>
                            <a:srgbClr val="000000"/>
                          </a:solidFill>
                          <a:latin typeface="Arial"/>
                          <a:ea typeface="Times New Roman"/>
                          <a:cs typeface="Arial"/>
                        </a:rPr>
                        <a:t>1</a:t>
                      </a:r>
                      <a:endParaRPr lang="en-US" sz="110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100">
                        <a:latin typeface="Times"/>
                        <a:cs typeface="Times New Roman"/>
                      </a:endParaRPr>
                    </a:p>
                  </a:txBody>
                  <a:tcPr marL="26939" marR="26939" marT="0" marB="0" anchor="b">
                    <a:lnL>
                      <a:noFill/>
                    </a:lnL>
                    <a:lnR>
                      <a:noFill/>
                    </a:lnR>
                    <a:lnT>
                      <a:noFill/>
                    </a:lnT>
                    <a:lnB>
                      <a:noFill/>
                    </a:lnB>
                    <a:solidFill>
                      <a:schemeClr val="bg1"/>
                    </a:solidFill>
                  </a:tcPr>
                </a:tc>
                <a:tc>
                  <a:txBody>
                    <a:bodyPr/>
                    <a:lstStyle/>
                    <a:p>
                      <a:endParaRPr lang="en-US" sz="1100">
                        <a:latin typeface="Times"/>
                        <a:cs typeface="Times New Roman"/>
                      </a:endParaRPr>
                    </a:p>
                  </a:txBody>
                  <a:tcPr marL="26939" marR="26939" marT="0" marB="0" anchor="b">
                    <a:lnL>
                      <a:noFill/>
                    </a:lnL>
                    <a:lnR>
                      <a:noFill/>
                    </a:lnR>
                    <a:lnT>
                      <a:noFill/>
                    </a:lnT>
                    <a:lnB>
                      <a:noFill/>
                    </a:lnB>
                    <a:solidFill>
                      <a:schemeClr val="bg1"/>
                    </a:solidFill>
                  </a:tcPr>
                </a:tc>
                <a:tc>
                  <a:txBody>
                    <a:bodyPr/>
                    <a:lstStyle/>
                    <a:p>
                      <a:endParaRPr lang="en-US" sz="1100">
                        <a:latin typeface="Times"/>
                        <a:cs typeface="Times New Roman"/>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2617">
                <a:tc>
                  <a:txBody>
                    <a:bodyPr/>
                    <a:lstStyle/>
                    <a:p>
                      <a:pPr algn="just">
                        <a:lnSpc>
                          <a:spcPts val="1200"/>
                        </a:lnSpc>
                        <a:spcAft>
                          <a:spcPts val="0"/>
                        </a:spcAft>
                      </a:pPr>
                      <a:r>
                        <a:rPr lang="nl-BE" sz="1100">
                          <a:solidFill>
                            <a:srgbClr val="000000"/>
                          </a:solidFill>
                          <a:latin typeface="Arial"/>
                          <a:ea typeface="Times New Roman"/>
                          <a:cs typeface="Arial"/>
                        </a:rPr>
                        <a:t>België</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nSpc>
                          <a:spcPts val="1200"/>
                        </a:lnSpc>
                        <a:spcAft>
                          <a:spcPts val="0"/>
                        </a:spcAft>
                        <a:tabLst>
                          <a:tab pos="714375" algn="dec"/>
                        </a:tabLst>
                      </a:pPr>
                      <a:r>
                        <a:rPr lang="nl-BE" sz="1100" dirty="0" smtClean="0">
                          <a:solidFill>
                            <a:srgbClr val="000000"/>
                          </a:solidFill>
                          <a:latin typeface="Arial"/>
                          <a:ea typeface="Times New Roman"/>
                          <a:cs typeface="Arial"/>
                        </a:rPr>
                        <a:t>	71,7</a:t>
                      </a:r>
                      <a:endParaRPr lang="en-US" sz="1100" dirty="0">
                        <a:latin typeface="Arial"/>
                        <a:ea typeface="Times New Roman"/>
                        <a:cs typeface="Times New Roman"/>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dirty="0" smtClean="0">
                          <a:solidFill>
                            <a:srgbClr val="000000"/>
                          </a:solidFill>
                          <a:latin typeface="Arial"/>
                          <a:ea typeface="Times New Roman"/>
                          <a:cs typeface="Arial"/>
                        </a:rPr>
                        <a:t>	65,0</a:t>
                      </a:r>
                      <a:endParaRPr lang="en-US" sz="1100" kern="120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dirty="0" smtClean="0">
                          <a:solidFill>
                            <a:srgbClr val="000000"/>
                          </a:solidFill>
                          <a:latin typeface="Arial"/>
                          <a:ea typeface="Times New Roman"/>
                          <a:cs typeface="Arial"/>
                        </a:rPr>
                        <a:t>	77,0</a:t>
                      </a:r>
                      <a:endParaRPr lang="en-US" sz="1100" kern="120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2617">
                <a:tc>
                  <a:txBody>
                    <a:bodyPr/>
                    <a:lstStyle/>
                    <a:p>
                      <a:pPr algn="just">
                        <a:lnSpc>
                          <a:spcPts val="1200"/>
                        </a:lnSpc>
                        <a:spcAft>
                          <a:spcPts val="0"/>
                        </a:spcAft>
                      </a:pPr>
                      <a:r>
                        <a:rPr lang="nl-BE" sz="1100">
                          <a:solidFill>
                            <a:srgbClr val="000000"/>
                          </a:solidFill>
                          <a:latin typeface="Arial"/>
                          <a:ea typeface="Times New Roman"/>
                          <a:cs typeface="Arial"/>
                        </a:rPr>
                        <a:t>Duitsland</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100" kern="1200" smtClean="0">
                          <a:solidFill>
                            <a:srgbClr val="000000"/>
                          </a:solidFill>
                          <a:latin typeface="Arial"/>
                          <a:ea typeface="Times New Roman"/>
                          <a:cs typeface="Arial"/>
                        </a:rPr>
                        <a:t>	54,2</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51,2</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50,2</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2617">
                <a:tc>
                  <a:txBody>
                    <a:bodyPr/>
                    <a:lstStyle/>
                    <a:p>
                      <a:pPr algn="just">
                        <a:lnSpc>
                          <a:spcPts val="1200"/>
                        </a:lnSpc>
                        <a:spcAft>
                          <a:spcPts val="0"/>
                        </a:spcAft>
                      </a:pPr>
                      <a:r>
                        <a:rPr lang="nl-BE" sz="1100">
                          <a:solidFill>
                            <a:srgbClr val="000000"/>
                          </a:solidFill>
                          <a:latin typeface="Arial"/>
                          <a:ea typeface="Times New Roman"/>
                          <a:cs typeface="Arial"/>
                        </a:rPr>
                        <a:t>Frankrijk</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100" kern="1200" smtClean="0">
                          <a:solidFill>
                            <a:srgbClr val="000000"/>
                          </a:solidFill>
                          <a:latin typeface="Arial"/>
                          <a:ea typeface="Times New Roman"/>
                          <a:cs typeface="Arial"/>
                        </a:rPr>
                        <a:t>	65,8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68,8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82,3</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2617">
                <a:tc>
                  <a:txBody>
                    <a:bodyPr/>
                    <a:lstStyle/>
                    <a:p>
                      <a:pPr algn="just">
                        <a:lnSpc>
                          <a:spcPts val="1200"/>
                        </a:lnSpc>
                        <a:spcAft>
                          <a:spcPts val="0"/>
                        </a:spcAft>
                      </a:pPr>
                      <a:r>
                        <a:rPr lang="nl-BE" sz="1100">
                          <a:solidFill>
                            <a:srgbClr val="000000"/>
                          </a:solidFill>
                          <a:latin typeface="Arial"/>
                          <a:ea typeface="Times New Roman"/>
                          <a:cs typeface="Arial"/>
                        </a:rPr>
                        <a:t>Nederland</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100" kern="1200" smtClean="0">
                          <a:solidFill>
                            <a:srgbClr val="000000"/>
                          </a:solidFill>
                          <a:latin typeface="Arial"/>
                          <a:ea typeface="Times New Roman"/>
                          <a:cs typeface="Arial"/>
                        </a:rPr>
                        <a:t>	99,5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94,7</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94,9</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2617">
                <a:tc>
                  <a:txBody>
                    <a:bodyPr/>
                    <a:lstStyle/>
                    <a:p>
                      <a:pPr algn="just">
                        <a:lnSpc>
                          <a:spcPts val="1200"/>
                        </a:lnSpc>
                        <a:spcAft>
                          <a:spcPts val="0"/>
                        </a:spcAft>
                      </a:pPr>
                      <a:r>
                        <a:rPr lang="nl-BE" sz="1100" i="1">
                          <a:solidFill>
                            <a:srgbClr val="000000"/>
                          </a:solidFill>
                          <a:latin typeface="Arial"/>
                          <a:ea typeface="Times New Roman"/>
                          <a:cs typeface="Arial"/>
                        </a:rPr>
                        <a:t>gemiddelde van de drie buurlanden</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100" kern="1200" smtClean="0">
                          <a:solidFill>
                            <a:srgbClr val="000000"/>
                          </a:solidFill>
                          <a:latin typeface="Arial"/>
                          <a:ea typeface="Times New Roman"/>
                          <a:cs typeface="Arial"/>
                        </a:rPr>
                        <a:t>	73,2</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71,6</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75,8</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66571">
                <a:tc>
                  <a:txBody>
                    <a:bodyPr/>
                    <a:lstStyle/>
                    <a:p>
                      <a:r>
                        <a:rPr lang="en-US" sz="1100" smtClean="0">
                          <a:latin typeface="Times"/>
                          <a:cs typeface="Times New Roman"/>
                        </a:rPr>
                        <a:t>		</a:t>
                      </a:r>
                      <a:endParaRPr lang="en-US" sz="110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2617">
                <a:tc>
                  <a:txBody>
                    <a:bodyPr/>
                    <a:lstStyle/>
                    <a:p>
                      <a:pPr>
                        <a:lnSpc>
                          <a:spcPts val="1200"/>
                        </a:lnSpc>
                        <a:spcAft>
                          <a:spcPts val="0"/>
                        </a:spcAft>
                      </a:pPr>
                      <a:r>
                        <a:rPr lang="nl-BE" sz="1100" b="1" dirty="0">
                          <a:solidFill>
                            <a:srgbClr val="000000"/>
                          </a:solidFill>
                          <a:latin typeface="Arial"/>
                          <a:ea typeface="Times New Roman"/>
                          <a:cs typeface="Arial"/>
                        </a:rPr>
                        <a:t>Schuldgraad van de huishoudens</a:t>
                      </a:r>
                      <a:r>
                        <a:rPr lang="nl-BE" sz="1100" b="1" baseline="30000" dirty="0">
                          <a:solidFill>
                            <a:srgbClr val="000000"/>
                          </a:solidFill>
                          <a:latin typeface="Arial"/>
                          <a:ea typeface="Times New Roman"/>
                          <a:cs typeface="Arial"/>
                        </a:rPr>
                        <a:t>1</a:t>
                      </a:r>
                      <a:endParaRPr lang="en-US" sz="110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2617">
                <a:tc>
                  <a:txBody>
                    <a:bodyPr/>
                    <a:lstStyle/>
                    <a:p>
                      <a:pPr algn="just">
                        <a:lnSpc>
                          <a:spcPts val="1200"/>
                        </a:lnSpc>
                        <a:spcAft>
                          <a:spcPts val="0"/>
                        </a:spcAft>
                      </a:pPr>
                      <a:r>
                        <a:rPr lang="nl-BE" sz="1100">
                          <a:solidFill>
                            <a:srgbClr val="000000"/>
                          </a:solidFill>
                          <a:latin typeface="Arial"/>
                          <a:ea typeface="Times New Roman"/>
                          <a:cs typeface="Arial"/>
                        </a:rPr>
                        <a:t>België</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100" kern="1200" smtClean="0">
                          <a:solidFill>
                            <a:srgbClr val="000000"/>
                          </a:solidFill>
                          <a:latin typeface="Arial"/>
                          <a:ea typeface="Times New Roman"/>
                          <a:cs typeface="Arial"/>
                        </a:rPr>
                        <a:t>	39,7</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43,0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dirty="0" smtClean="0">
                          <a:solidFill>
                            <a:srgbClr val="000000"/>
                          </a:solidFill>
                          <a:latin typeface="Arial"/>
                          <a:ea typeface="Times New Roman"/>
                          <a:cs typeface="Arial"/>
                        </a:rPr>
                        <a:t>	53,0</a:t>
                      </a:r>
                      <a:endParaRPr lang="en-US" sz="1100" kern="120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2617">
                <a:tc>
                  <a:txBody>
                    <a:bodyPr/>
                    <a:lstStyle/>
                    <a:p>
                      <a:pPr algn="just">
                        <a:lnSpc>
                          <a:spcPts val="1200"/>
                        </a:lnSpc>
                        <a:spcAft>
                          <a:spcPts val="0"/>
                        </a:spcAft>
                      </a:pPr>
                      <a:r>
                        <a:rPr lang="nl-BE" sz="1100">
                          <a:solidFill>
                            <a:srgbClr val="000000"/>
                          </a:solidFill>
                          <a:latin typeface="Arial"/>
                          <a:ea typeface="Times New Roman"/>
                          <a:cs typeface="Arial"/>
                        </a:rPr>
                        <a:t>Duitsland</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100" kern="1200" smtClean="0">
                          <a:solidFill>
                            <a:srgbClr val="000000"/>
                          </a:solidFill>
                          <a:latin typeface="Arial"/>
                          <a:ea typeface="Times New Roman"/>
                          <a:cs typeface="Arial"/>
                        </a:rPr>
                        <a:t>	54,2</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51,2</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50,2</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2617">
                <a:tc>
                  <a:txBody>
                    <a:bodyPr/>
                    <a:lstStyle/>
                    <a:p>
                      <a:pPr algn="just">
                        <a:lnSpc>
                          <a:spcPts val="1200"/>
                        </a:lnSpc>
                        <a:spcAft>
                          <a:spcPts val="0"/>
                        </a:spcAft>
                      </a:pPr>
                      <a:r>
                        <a:rPr lang="nl-BE" sz="1100">
                          <a:solidFill>
                            <a:srgbClr val="000000"/>
                          </a:solidFill>
                          <a:latin typeface="Arial"/>
                          <a:ea typeface="Times New Roman"/>
                          <a:cs typeface="Arial"/>
                        </a:rPr>
                        <a:t>Frankrijk</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100" kern="1200" smtClean="0">
                          <a:solidFill>
                            <a:srgbClr val="000000"/>
                          </a:solidFill>
                          <a:latin typeface="Arial"/>
                          <a:ea typeface="Times New Roman"/>
                          <a:cs typeface="Arial"/>
                        </a:rPr>
                        <a:t>	35,4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43,1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55,1</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89273">
                <a:tc>
                  <a:txBody>
                    <a:bodyPr/>
                    <a:lstStyle/>
                    <a:p>
                      <a:pPr algn="just">
                        <a:lnSpc>
                          <a:spcPts val="1200"/>
                        </a:lnSpc>
                        <a:spcAft>
                          <a:spcPts val="0"/>
                        </a:spcAft>
                      </a:pPr>
                      <a:r>
                        <a:rPr lang="nl-BE" sz="1100">
                          <a:solidFill>
                            <a:srgbClr val="000000"/>
                          </a:solidFill>
                          <a:latin typeface="Arial"/>
                          <a:ea typeface="Times New Roman"/>
                          <a:cs typeface="Arial"/>
                        </a:rPr>
                        <a:t>Nederland</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100" kern="1200" smtClean="0">
                          <a:solidFill>
                            <a:srgbClr val="000000"/>
                          </a:solidFill>
                          <a:latin typeface="Arial"/>
                          <a:ea typeface="Times New Roman"/>
                          <a:cs typeface="Arial"/>
                        </a:rPr>
                        <a:t>	87,0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114,1</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127,1</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2617">
                <a:tc>
                  <a:txBody>
                    <a:bodyPr/>
                    <a:lstStyle/>
                    <a:p>
                      <a:pPr algn="just">
                        <a:lnSpc>
                          <a:spcPts val="1200"/>
                        </a:lnSpc>
                        <a:spcAft>
                          <a:spcPts val="0"/>
                        </a:spcAft>
                      </a:pPr>
                      <a:r>
                        <a:rPr lang="nl-BE" sz="1100" i="1">
                          <a:solidFill>
                            <a:srgbClr val="000000"/>
                          </a:solidFill>
                          <a:latin typeface="Arial"/>
                          <a:ea typeface="Times New Roman"/>
                          <a:cs typeface="Arial"/>
                        </a:rPr>
                        <a:t>gemiddelde van de drie buurlanden</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100" kern="1200" smtClean="0">
                          <a:solidFill>
                            <a:srgbClr val="000000"/>
                          </a:solidFill>
                          <a:latin typeface="Arial"/>
                          <a:ea typeface="Times New Roman"/>
                          <a:cs typeface="Arial"/>
                        </a:rPr>
                        <a:t>	58,9</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69,5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77,5</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66571">
                <a:tc>
                  <a:txBody>
                    <a:bodyPr/>
                    <a:lstStyle/>
                    <a:p>
                      <a:endParaRPr lang="en-US" sz="110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2856">
                <a:tc>
                  <a:txBody>
                    <a:bodyPr/>
                    <a:lstStyle/>
                    <a:p>
                      <a:pPr algn="l">
                        <a:lnSpc>
                          <a:spcPts val="1200"/>
                        </a:lnSpc>
                        <a:spcAft>
                          <a:spcPts val="0"/>
                        </a:spcAft>
                      </a:pPr>
                      <a:r>
                        <a:rPr lang="nl-BE" sz="1100" b="1" dirty="0">
                          <a:solidFill>
                            <a:srgbClr val="000000"/>
                          </a:solidFill>
                          <a:latin typeface="Arial"/>
                          <a:ea typeface="Times New Roman"/>
                          <a:cs typeface="Arial"/>
                        </a:rPr>
                        <a:t>Netto financiële </a:t>
                      </a:r>
                      <a:r>
                        <a:rPr lang="nl-BE" sz="1100" b="1" dirty="0" smtClean="0">
                          <a:solidFill>
                            <a:srgbClr val="000000"/>
                          </a:solidFill>
                          <a:latin typeface="Arial"/>
                          <a:ea typeface="Times New Roman"/>
                          <a:cs typeface="Arial"/>
                        </a:rPr>
                        <a:t>activa van</a:t>
                      </a:r>
                      <a:r>
                        <a:rPr lang="nl-BE" sz="1100" b="1" baseline="0" dirty="0" smtClean="0">
                          <a:solidFill>
                            <a:srgbClr val="000000"/>
                          </a:solidFill>
                          <a:latin typeface="Arial"/>
                          <a:ea typeface="Times New Roman"/>
                          <a:cs typeface="Arial"/>
                        </a:rPr>
                        <a:t> het geheel der binnenlandse sectoren</a:t>
                      </a:r>
                      <a:r>
                        <a:rPr lang="nl-BE" sz="1100" b="1" baseline="30000" dirty="0" smtClean="0">
                          <a:solidFill>
                            <a:srgbClr val="000000"/>
                          </a:solidFill>
                          <a:latin typeface="Arial"/>
                          <a:ea typeface="Times New Roman"/>
                          <a:cs typeface="Arial"/>
                        </a:rPr>
                        <a:t>2</a:t>
                      </a:r>
                      <a:endParaRPr lang="en-US" sz="1100" baseline="30000" dirty="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endParaRPr lang="en-US" sz="1100" kern="120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2617">
                <a:tc>
                  <a:txBody>
                    <a:bodyPr/>
                    <a:lstStyle/>
                    <a:p>
                      <a:pPr algn="just">
                        <a:lnSpc>
                          <a:spcPts val="1200"/>
                        </a:lnSpc>
                        <a:spcAft>
                          <a:spcPts val="0"/>
                        </a:spcAft>
                      </a:pPr>
                      <a:r>
                        <a:rPr lang="nl-BE" sz="1100">
                          <a:solidFill>
                            <a:srgbClr val="000000"/>
                          </a:solidFill>
                          <a:latin typeface="Arial"/>
                          <a:ea typeface="Times New Roman"/>
                          <a:cs typeface="Arial"/>
                        </a:rPr>
                        <a:t>België</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100" kern="1200" dirty="0" smtClean="0">
                          <a:solidFill>
                            <a:srgbClr val="000000"/>
                          </a:solidFill>
                          <a:latin typeface="Arial"/>
                          <a:ea typeface="Times New Roman"/>
                          <a:cs typeface="Arial"/>
                        </a:rPr>
                        <a:t>	63,0</a:t>
                      </a:r>
                      <a:endParaRPr lang="en-US" sz="1100" kern="120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dirty="0" smtClean="0">
                          <a:solidFill>
                            <a:srgbClr val="000000"/>
                          </a:solidFill>
                          <a:latin typeface="Arial"/>
                          <a:ea typeface="Times New Roman"/>
                          <a:cs typeface="Arial"/>
                        </a:rPr>
                        <a:t>	16,8</a:t>
                      </a:r>
                      <a:endParaRPr lang="en-US" sz="1100" kern="1200" dirty="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dirty="0" smtClean="0">
                          <a:solidFill>
                            <a:srgbClr val="000000"/>
                          </a:solidFill>
                          <a:latin typeface="Arial"/>
                          <a:ea typeface="Times New Roman"/>
                          <a:cs typeface="Arial"/>
                        </a:rPr>
                        <a:t>	13,8</a:t>
                      </a:r>
                      <a:endParaRPr lang="en-US" sz="1100" kern="1200" dirty="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2617">
                <a:tc>
                  <a:txBody>
                    <a:bodyPr/>
                    <a:lstStyle/>
                    <a:p>
                      <a:pPr algn="just">
                        <a:lnSpc>
                          <a:spcPts val="1200"/>
                        </a:lnSpc>
                        <a:spcAft>
                          <a:spcPts val="0"/>
                        </a:spcAft>
                      </a:pPr>
                      <a:r>
                        <a:rPr lang="nl-BE" sz="1100">
                          <a:solidFill>
                            <a:srgbClr val="000000"/>
                          </a:solidFill>
                          <a:latin typeface="Arial"/>
                          <a:ea typeface="Times New Roman"/>
                          <a:cs typeface="Arial"/>
                        </a:rPr>
                        <a:t>Duitsland</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0,8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11,4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16,2</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2617">
                <a:tc>
                  <a:txBody>
                    <a:bodyPr/>
                    <a:lstStyle/>
                    <a:p>
                      <a:pPr algn="just">
                        <a:lnSpc>
                          <a:spcPts val="1200"/>
                        </a:lnSpc>
                        <a:spcAft>
                          <a:spcPts val="0"/>
                        </a:spcAft>
                      </a:pPr>
                      <a:r>
                        <a:rPr lang="nl-BE" sz="1100">
                          <a:solidFill>
                            <a:srgbClr val="000000"/>
                          </a:solidFill>
                          <a:latin typeface="Arial"/>
                          <a:ea typeface="Times New Roman"/>
                          <a:cs typeface="Arial"/>
                        </a:rPr>
                        <a:t>Frankrijk</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100" kern="1200" smtClean="0">
                          <a:solidFill>
                            <a:srgbClr val="000000"/>
                          </a:solidFill>
                          <a:latin typeface="Arial"/>
                          <a:ea typeface="Times New Roman"/>
                          <a:cs typeface="Arial"/>
                        </a:rPr>
                        <a:t>	14,5</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3,0</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16,9</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2617">
                <a:tc>
                  <a:txBody>
                    <a:bodyPr/>
                    <a:lstStyle/>
                    <a:p>
                      <a:pPr algn="just">
                        <a:lnSpc>
                          <a:spcPts val="1200"/>
                        </a:lnSpc>
                        <a:spcAft>
                          <a:spcPts val="0"/>
                        </a:spcAft>
                      </a:pPr>
                      <a:r>
                        <a:rPr lang="nl-BE" sz="1100">
                          <a:solidFill>
                            <a:srgbClr val="000000"/>
                          </a:solidFill>
                          <a:latin typeface="Arial"/>
                          <a:ea typeface="Times New Roman"/>
                          <a:cs typeface="Arial"/>
                        </a:rPr>
                        <a:t>Nederland</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100" kern="1200" smtClean="0">
                          <a:solidFill>
                            <a:srgbClr val="000000"/>
                          </a:solidFill>
                          <a:latin typeface="Arial"/>
                          <a:ea typeface="Times New Roman"/>
                          <a:cs typeface="Arial"/>
                        </a:rPr>
                        <a:t>	-14,8</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27,4</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76,3</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22617">
                <a:tc>
                  <a:txBody>
                    <a:bodyPr/>
                    <a:lstStyle/>
                    <a:p>
                      <a:pPr algn="just">
                        <a:lnSpc>
                          <a:spcPts val="1200"/>
                        </a:lnSpc>
                        <a:spcAft>
                          <a:spcPts val="0"/>
                        </a:spcAft>
                      </a:pPr>
                      <a:r>
                        <a:rPr lang="nl-BE" sz="1100" i="1">
                          <a:solidFill>
                            <a:srgbClr val="000000"/>
                          </a:solidFill>
                          <a:latin typeface="Arial"/>
                          <a:ea typeface="Times New Roman"/>
                          <a:cs typeface="Arial"/>
                        </a:rPr>
                        <a:t>gemiddelde van de drie buurlanden</a:t>
                      </a:r>
                      <a:endParaRPr lang="en-US" sz="1100">
                        <a:latin typeface="Arial"/>
                        <a:ea typeface="Times New Roman"/>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100" kern="1200" smtClean="0">
                          <a:solidFill>
                            <a:srgbClr val="000000"/>
                          </a:solidFill>
                          <a:latin typeface="Arial"/>
                          <a:ea typeface="Times New Roman"/>
                          <a:cs typeface="Arial"/>
                        </a:rPr>
                        <a:t>	-</a:t>
                      </a:r>
                      <a:r>
                        <a:rPr lang="nl-BE" sz="1100" kern="1200">
                          <a:solidFill>
                            <a:srgbClr val="000000"/>
                          </a:solidFill>
                          <a:latin typeface="Arial"/>
                          <a:ea typeface="Times New Roman"/>
                          <a:cs typeface="Arial"/>
                        </a:rPr>
                        <a:t>0,3</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11,9</a:t>
                      </a:r>
                      <a:endParaRPr lang="en-US" sz="1100" kern="1200">
                        <a:solidFill>
                          <a:srgbClr val="000000"/>
                        </a:solidFill>
                        <a:latin typeface="Arial"/>
                        <a:ea typeface="Times New Roman"/>
                        <a:cs typeface="Arial"/>
                      </a:endParaRPr>
                    </a:p>
                  </a:txBody>
                  <a:tcPr marL="26939" marR="26939"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628650" algn="dec"/>
                        </a:tabLst>
                      </a:pPr>
                      <a:r>
                        <a:rPr lang="nl-BE" sz="1100" kern="1200" smtClean="0">
                          <a:solidFill>
                            <a:srgbClr val="000000"/>
                          </a:solidFill>
                          <a:latin typeface="Arial"/>
                          <a:ea typeface="Times New Roman"/>
                          <a:cs typeface="Arial"/>
                        </a:rPr>
                        <a:t>	25,2</a:t>
                      </a:r>
                      <a:endParaRPr lang="en-US" sz="1100" kern="1200">
                        <a:solidFill>
                          <a:srgbClr val="000000"/>
                        </a:solidFill>
                        <a:latin typeface="Arial"/>
                        <a:ea typeface="Times New Roman"/>
                        <a:cs typeface="Arial"/>
                      </a:endParaRPr>
                    </a:p>
                  </a:txBody>
                  <a:tcPr marL="26939" marR="26939"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66571">
                <a:tc>
                  <a:txBody>
                    <a:bodyPr/>
                    <a:lstStyle/>
                    <a:p>
                      <a:endParaRPr lang="en-US" sz="1100">
                        <a:latin typeface="Times"/>
                        <a:cs typeface="Times New Roman"/>
                      </a:endParaRPr>
                    </a:p>
                  </a:txBody>
                  <a:tcPr marL="26939" marR="26939"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a:latin typeface="Times"/>
                        <a:cs typeface="Times New Roman"/>
                      </a:endParaRPr>
                    </a:p>
                  </a:txBody>
                  <a:tcPr marL="26939" marR="26939"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a:latin typeface="Times"/>
                        <a:cs typeface="Times New Roman"/>
                      </a:endParaRPr>
                    </a:p>
                  </a:txBody>
                  <a:tcPr marL="26939" marR="26939"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100" dirty="0">
                        <a:latin typeface="Times"/>
                        <a:cs typeface="Times New Roman"/>
                      </a:endParaRPr>
                    </a:p>
                  </a:txBody>
                  <a:tcPr marL="26939" marR="26939"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63" y="121920"/>
            <a:ext cx="8078787" cy="708660"/>
          </a:xfrm>
        </p:spPr>
        <p:txBody>
          <a:bodyPr/>
          <a:lstStyle/>
          <a:p>
            <a:r>
              <a:rPr lang="nl-BE" sz="2400" smtClean="0"/>
              <a:t>Lopend saldo van België</a:t>
            </a:r>
            <a:br>
              <a:rPr lang="nl-BE" sz="2400" smtClean="0"/>
            </a:br>
            <a:r>
              <a:rPr lang="fr-FR" sz="1400" b="0" smtClean="0"/>
              <a:t> (in % bbp)</a:t>
            </a:r>
            <a:r>
              <a:rPr lang="fr-FR" sz="2400" b="0" smtClean="0"/>
              <a:t> </a:t>
            </a:r>
            <a:endParaRPr lang="nl-BE" sz="2400"/>
          </a:p>
        </p:txBody>
      </p:sp>
      <p:sp>
        <p:nvSpPr>
          <p:cNvPr id="7" name="TextBox 6"/>
          <p:cNvSpPr txBox="1"/>
          <p:nvPr/>
        </p:nvSpPr>
        <p:spPr>
          <a:xfrm>
            <a:off x="4715256" y="1143302"/>
            <a:ext cx="2636519" cy="338554"/>
          </a:xfrm>
          <a:prstGeom prst="rect">
            <a:avLst/>
          </a:prstGeom>
          <a:noFill/>
        </p:spPr>
        <p:txBody>
          <a:bodyPr wrap="square" rtlCol="0">
            <a:spAutoFit/>
          </a:bodyPr>
          <a:lstStyle/>
          <a:p>
            <a:r>
              <a:rPr lang="nl-BE" sz="1600" smtClean="0"/>
              <a:t>Verloop</a:t>
            </a:r>
            <a:endParaRPr lang="nl-BE" sz="1600"/>
          </a:p>
        </p:txBody>
      </p:sp>
      <p:graphicFrame>
        <p:nvGraphicFramePr>
          <p:cNvPr id="8" name="Group 153"/>
          <p:cNvGraphicFramePr>
            <a:graphicFrameLocks noGrp="1"/>
          </p:cNvGraphicFramePr>
          <p:nvPr/>
        </p:nvGraphicFramePr>
        <p:xfrm>
          <a:off x="193675" y="6385169"/>
          <a:ext cx="7483475" cy="131328"/>
        </p:xfrm>
        <a:graphic>
          <a:graphicData uri="http://schemas.openxmlformats.org/drawingml/2006/table">
            <a:tbl>
              <a:tblPr/>
              <a:tblGrid>
                <a:gridCol w="7483475"/>
              </a:tblGrid>
              <a:tr h="120650">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0" dirty="0" smtClean="0">
                          <a:ln>
                            <a:noFill/>
                          </a:ln>
                          <a:solidFill>
                            <a:schemeClr val="tx1"/>
                          </a:solidFill>
                          <a:effectLst/>
                          <a:latin typeface="Arial" charset="0"/>
                        </a:rPr>
                        <a:t>Bronnen: EC, INR, NBB.</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9" name="Chart 8"/>
          <p:cNvGraphicFramePr/>
          <p:nvPr/>
        </p:nvGraphicFramePr>
        <p:xfrm>
          <a:off x="4366727" y="1436914"/>
          <a:ext cx="4320073" cy="48799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373223" y="1427583"/>
          <a:ext cx="3685593" cy="332169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802433" y="1137206"/>
            <a:ext cx="2636519" cy="338554"/>
          </a:xfrm>
          <a:prstGeom prst="rect">
            <a:avLst/>
          </a:prstGeom>
          <a:noFill/>
        </p:spPr>
        <p:txBody>
          <a:bodyPr wrap="square" rtlCol="0">
            <a:spAutoFit/>
          </a:bodyPr>
          <a:lstStyle/>
          <a:p>
            <a:r>
              <a:rPr lang="nl-BE" sz="1600" smtClean="0"/>
              <a:t>Internationale vergelijking</a:t>
            </a:r>
            <a:endParaRPr lang="nl-BE" sz="1600"/>
          </a:p>
        </p:txBody>
      </p:sp>
      <p:sp>
        <p:nvSpPr>
          <p:cNvPr id="12" name="Slide Number Placeholder 3"/>
          <p:cNvSpPr>
            <a:spLocks noGrp="1"/>
          </p:cNvSpPr>
          <p:nvPr>
            <p:ph type="sldNum" sz="quarter" idx="4294967295"/>
          </p:nvPr>
        </p:nvSpPr>
        <p:spPr>
          <a:xfrm>
            <a:off x="254000" y="6594475"/>
            <a:ext cx="801688" cy="263525"/>
          </a:xfrm>
          <a:prstGeom prst="rect">
            <a:avLst/>
          </a:prstGeom>
          <a:noFill/>
        </p:spPr>
        <p:txBody>
          <a:bodyPr/>
          <a:lstStyle/>
          <a:p>
            <a:pPr algn="ctr"/>
            <a:fld id="{775E68E3-F725-4C31-A3BD-EB3B406A9D91}" type="slidenum">
              <a:rPr lang="nl-NL" sz="1200" b="1" smtClean="0"/>
              <a:pPr algn="ctr"/>
              <a:t>14</a:t>
            </a:fld>
            <a:endParaRPr lang="nl-NL" sz="12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15</a:t>
            </a:fld>
            <a:endParaRPr lang="nl-NL" dirty="0" smtClean="0"/>
          </a:p>
        </p:txBody>
      </p:sp>
      <p:sp>
        <p:nvSpPr>
          <p:cNvPr id="5123" name="Rectangle 2"/>
          <p:cNvSpPr>
            <a:spLocks noGrp="1" noChangeArrowheads="1"/>
          </p:cNvSpPr>
          <p:nvPr>
            <p:ph type="title"/>
          </p:nvPr>
        </p:nvSpPr>
        <p:spPr>
          <a:xfrm>
            <a:off x="635000" y="71437"/>
            <a:ext cx="8078788" cy="738187"/>
          </a:xfrm>
        </p:spPr>
        <p:txBody>
          <a:bodyPr/>
          <a:lstStyle/>
          <a:p>
            <a:pPr eaLnBrk="1" hangingPunct="1"/>
            <a:r>
              <a:rPr lang="nl-BE" smtClean="0"/>
              <a:t>Het externe concurrentievermogen: marktaandelen bij de uitvoer van goederen en diensten</a:t>
            </a:r>
            <a:endParaRPr lang="fr-FR" smtClean="0"/>
          </a:p>
        </p:txBody>
      </p:sp>
      <p:sp>
        <p:nvSpPr>
          <p:cNvPr id="5124" name="Text Box 4"/>
          <p:cNvSpPr txBox="1">
            <a:spLocks noChangeArrowheads="1"/>
          </p:cNvSpPr>
          <p:nvPr/>
        </p:nvSpPr>
        <p:spPr bwMode="auto">
          <a:xfrm>
            <a:off x="633413" y="827088"/>
            <a:ext cx="8085137" cy="307777"/>
          </a:xfrm>
          <a:prstGeom prst="rect">
            <a:avLst/>
          </a:prstGeom>
          <a:noFill/>
          <a:ln w="9525">
            <a:noFill/>
            <a:miter lim="800000"/>
            <a:headEnd/>
            <a:tailEnd/>
          </a:ln>
        </p:spPr>
        <p:txBody>
          <a:bodyPr>
            <a:spAutoFit/>
          </a:bodyPr>
          <a:lstStyle/>
          <a:p>
            <a:r>
              <a:rPr lang="fr-BE" sz="1400" smtClean="0">
                <a:solidFill>
                  <a:srgbClr val="003366"/>
                </a:solidFill>
              </a:rPr>
              <a:t>(gemiddelde jaarlijkse veranderingspercentages)</a:t>
            </a:r>
            <a:endParaRPr lang="fr-BE" sz="1400">
              <a:solidFill>
                <a:srgbClr val="003366"/>
              </a:solidFill>
            </a:endParaRPr>
          </a:p>
        </p:txBody>
      </p:sp>
      <p:graphicFrame>
        <p:nvGraphicFramePr>
          <p:cNvPr id="6" name="Group 153"/>
          <p:cNvGraphicFramePr>
            <a:graphicFrameLocks noGrp="1"/>
          </p:cNvGraphicFramePr>
          <p:nvPr/>
        </p:nvGraphicFramePr>
        <p:xfrm>
          <a:off x="174625" y="6332972"/>
          <a:ext cx="7257533" cy="131328"/>
        </p:xfrm>
        <a:graphic>
          <a:graphicData uri="http://schemas.openxmlformats.org/drawingml/2006/table">
            <a:tbl>
              <a:tblPr/>
              <a:tblGrid>
                <a:gridCol w="7257533"/>
              </a:tblGrid>
              <a:tr h="12729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smtClean="0">
                          <a:ln>
                            <a:noFill/>
                          </a:ln>
                          <a:solidFill>
                            <a:schemeClr val="tx1"/>
                          </a:solidFill>
                          <a:effectLst/>
                          <a:latin typeface="Arial" charset="0"/>
                        </a:rPr>
                        <a:t>Bronnen: UNCTAD, Eurostat, INR.</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7" name="Table 6"/>
          <p:cNvGraphicFramePr>
            <a:graphicFrameLocks noGrp="1"/>
          </p:cNvGraphicFramePr>
          <p:nvPr/>
        </p:nvGraphicFramePr>
        <p:xfrm>
          <a:off x="620478" y="2076572"/>
          <a:ext cx="7668498" cy="2234169"/>
        </p:xfrm>
        <a:graphic>
          <a:graphicData uri="http://schemas.openxmlformats.org/drawingml/2006/table">
            <a:tbl>
              <a:tblPr/>
              <a:tblGrid>
                <a:gridCol w="957254"/>
                <a:gridCol w="829453"/>
                <a:gridCol w="828617"/>
                <a:gridCol w="856183"/>
                <a:gridCol w="863701"/>
                <a:gridCol w="150798"/>
                <a:gridCol w="639004"/>
                <a:gridCol w="828617"/>
                <a:gridCol w="836971"/>
                <a:gridCol w="877900"/>
              </a:tblGrid>
              <a:tr h="319167">
                <a:tc>
                  <a:txBody>
                    <a:bodyPr/>
                    <a:lstStyle/>
                    <a:p>
                      <a:endParaRPr lang="en-US" sz="1200">
                        <a:latin typeface="Times"/>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a:lnSpc>
                          <a:spcPts val="1200"/>
                        </a:lnSpc>
                        <a:spcAft>
                          <a:spcPts val="0"/>
                        </a:spcAft>
                      </a:pPr>
                      <a:r>
                        <a:rPr lang="nl-BE" sz="1200" b="1">
                          <a:latin typeface="Arial"/>
                          <a:ea typeface="Times New Roman"/>
                          <a:cs typeface="Arial"/>
                        </a:rPr>
                        <a:t>   Volume</a:t>
                      </a:r>
                      <a:endParaRPr lang="en-US" sz="1200">
                        <a:latin typeface="Arial"/>
                        <a:ea typeface="Times New Roman"/>
                        <a:cs typeface="Times New Roman"/>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200">
                        <a:latin typeface="Times"/>
                        <a:cs typeface="Times New Roman"/>
                      </a:endParaRPr>
                    </a:p>
                  </a:txBody>
                  <a:tcPr marL="44450" marR="44450" marT="0" marB="0" anchor="b">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4">
                  <a:txBody>
                    <a:bodyPr/>
                    <a:lstStyle/>
                    <a:p>
                      <a:pPr>
                        <a:lnSpc>
                          <a:spcPts val="1200"/>
                        </a:lnSpc>
                        <a:spcAft>
                          <a:spcPts val="0"/>
                        </a:spcAft>
                      </a:pPr>
                      <a:r>
                        <a:rPr lang="nl-BE" sz="1200" b="1">
                          <a:latin typeface="Arial"/>
                          <a:ea typeface="Times New Roman"/>
                          <a:cs typeface="Arial"/>
                        </a:rPr>
                        <a:t> Waarde</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9167">
                <a:tc>
                  <a:txBody>
                    <a:bodyPr/>
                    <a:lstStyle/>
                    <a:p>
                      <a:endParaRPr lang="en-US" sz="1200">
                        <a:latin typeface="Times"/>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latin typeface="Arial"/>
                          <a:ea typeface="Times New Roman"/>
                          <a:cs typeface="Arial"/>
                        </a:rPr>
                        <a:t>België</a:t>
                      </a:r>
                      <a:endParaRPr lang="en-US" sz="120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latin typeface="Arial"/>
                          <a:ea typeface="Times New Roman"/>
                          <a:cs typeface="Arial"/>
                        </a:rPr>
                        <a:t>Duitsland</a:t>
                      </a:r>
                      <a:endParaRPr lang="en-US" sz="120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latin typeface="Arial"/>
                          <a:ea typeface="Times New Roman"/>
                          <a:cs typeface="Arial"/>
                        </a:rPr>
                        <a:t>Frankrijk</a:t>
                      </a:r>
                      <a:endParaRPr lang="en-US" sz="120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latin typeface="Arial"/>
                          <a:ea typeface="Times New Roman"/>
                          <a:cs typeface="Arial"/>
                        </a:rPr>
                        <a:t>Nederland</a:t>
                      </a:r>
                      <a:endParaRPr lang="en-US" sz="120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20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latin typeface="Arial"/>
                          <a:ea typeface="Times New Roman"/>
                          <a:cs typeface="Arial"/>
                        </a:rPr>
                        <a:t>België</a:t>
                      </a:r>
                      <a:endParaRPr lang="en-US" sz="120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latin typeface="Arial"/>
                          <a:ea typeface="Times New Roman"/>
                          <a:cs typeface="Arial"/>
                        </a:rPr>
                        <a:t>Duitsland</a:t>
                      </a:r>
                      <a:endParaRPr lang="en-US" sz="120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latin typeface="Arial"/>
                          <a:ea typeface="Times New Roman"/>
                          <a:cs typeface="Arial"/>
                        </a:rPr>
                        <a:t>Frankrijk</a:t>
                      </a:r>
                      <a:endParaRPr lang="en-US" sz="1200">
                        <a:latin typeface="Arial"/>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latin typeface="Arial"/>
                          <a:ea typeface="Times New Roman"/>
                          <a:cs typeface="Arial"/>
                        </a:rPr>
                        <a:t>Nederland</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19167">
                <a:tc>
                  <a:txBody>
                    <a:bodyPr/>
                    <a:lstStyle/>
                    <a:p>
                      <a:endParaRPr lang="en-US" sz="1200">
                        <a:latin typeface="Times"/>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20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20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20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20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20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20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20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200">
                        <a:latin typeface="Times"/>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200">
                        <a:latin typeface="Times"/>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319167">
                <a:tc>
                  <a:txBody>
                    <a:bodyPr/>
                    <a:lstStyle/>
                    <a:p>
                      <a:pPr algn="just">
                        <a:lnSpc>
                          <a:spcPts val="1200"/>
                        </a:lnSpc>
                        <a:spcAft>
                          <a:spcPts val="0"/>
                        </a:spcAft>
                      </a:pPr>
                      <a:r>
                        <a:rPr lang="nl-BE" sz="1200">
                          <a:latin typeface="Arial"/>
                          <a:ea typeface="Times New Roman"/>
                          <a:cs typeface="Arial"/>
                        </a:rPr>
                        <a:t>1995-2010</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-1,3</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1,1</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-1,7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0,2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Times"/>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-2,3</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-0,7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-3,1</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-0,2</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19167">
                <a:tc>
                  <a:txBody>
                    <a:bodyPr/>
                    <a:lstStyle/>
                    <a:p>
                      <a:pPr algn="just">
                        <a:lnSpc>
                          <a:spcPts val="1200"/>
                        </a:lnSpc>
                        <a:spcAft>
                          <a:spcPts val="0"/>
                        </a:spcAft>
                      </a:pPr>
                      <a:r>
                        <a:rPr lang="nl-BE" sz="1200">
                          <a:latin typeface="Arial"/>
                          <a:ea typeface="Times New Roman"/>
                          <a:cs typeface="Arial"/>
                        </a:rPr>
                        <a:t>1995-2002</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-0,9</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1,5</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0,2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0,5</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Times"/>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-1,5</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-0,5</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-1,7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-0,3</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19167">
                <a:tc>
                  <a:txBody>
                    <a:bodyPr/>
                    <a:lstStyle/>
                    <a:p>
                      <a:pPr algn="just">
                        <a:lnSpc>
                          <a:spcPts val="1200"/>
                        </a:lnSpc>
                        <a:spcAft>
                          <a:spcPts val="0"/>
                        </a:spcAft>
                      </a:pPr>
                      <a:r>
                        <a:rPr lang="nl-BE" sz="1200">
                          <a:latin typeface="Arial"/>
                          <a:ea typeface="Times New Roman"/>
                          <a:cs typeface="Arial"/>
                        </a:rPr>
                        <a:t>2002-2010</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-1,7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0,7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-3,3</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-0,1</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Times"/>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-3,0</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-1,0</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-4,4</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latin typeface="Arial"/>
                          <a:ea typeface="Times New Roman"/>
                          <a:cs typeface="Arial"/>
                        </a:rPr>
                        <a:t>-0,1</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19167">
                <a:tc>
                  <a:txBody>
                    <a:bodyPr/>
                    <a:lstStyle/>
                    <a:p>
                      <a:endParaRPr lang="en-US" sz="1200">
                        <a:latin typeface="Times"/>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Times"/>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Times"/>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9" name="TextBox 8"/>
          <p:cNvSpPr txBox="1"/>
          <p:nvPr/>
        </p:nvSpPr>
        <p:spPr bwMode="auto">
          <a:xfrm>
            <a:off x="609600" y="4648200"/>
            <a:ext cx="8096250" cy="1061829"/>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28600" indent="-228600">
              <a:lnSpc>
                <a:spcPct val="150000"/>
              </a:lnSpc>
              <a:spcBef>
                <a:spcPts val="0"/>
              </a:spcBef>
              <a:buClr>
                <a:srgbClr val="CC3300"/>
              </a:buClr>
              <a:buSzPct val="135000"/>
              <a:buFont typeface="Arial" pitchFamily="34" charset="0"/>
              <a:buChar char="►"/>
            </a:pPr>
            <a:r>
              <a:rPr kumimoji="0" lang="nl-BE" sz="1200" b="0" i="0" u="none" strike="noStrike" kern="0" cap="none" spc="0" normalizeH="0" baseline="0" noProof="0" smtClean="0">
                <a:ln>
                  <a:noFill/>
                </a:ln>
                <a:solidFill>
                  <a:schemeClr val="tx1"/>
                </a:solidFill>
                <a:effectLst/>
                <a:uLnTx/>
                <a:uFillTx/>
                <a:latin typeface="+mn-lt"/>
                <a:ea typeface="+mn-ea"/>
                <a:cs typeface="+mn-cs"/>
              </a:rPr>
              <a:t> </a:t>
            </a:r>
            <a:r>
              <a:rPr kumimoji="0" lang="nl-BE" sz="1400" b="0" i="0" u="none" strike="noStrike" kern="0" cap="none" spc="0" normalizeH="0" baseline="0" noProof="0" smtClean="0">
                <a:ln>
                  <a:noFill/>
                </a:ln>
                <a:solidFill>
                  <a:schemeClr val="tx1"/>
                </a:solidFill>
                <a:effectLst/>
                <a:uLnTx/>
                <a:uFillTx/>
                <a:latin typeface="+mn-lt"/>
                <a:ea typeface="+mn-ea"/>
                <a:cs typeface="+mn-cs"/>
              </a:rPr>
              <a:t>maar sommige ondernemingen boeken puike exportprestaties ...</a:t>
            </a:r>
          </a:p>
          <a:p>
            <a:pPr marL="228600" indent="-228600">
              <a:lnSpc>
                <a:spcPct val="150000"/>
              </a:lnSpc>
              <a:spcBef>
                <a:spcPts val="0"/>
              </a:spcBef>
              <a:buClr>
                <a:srgbClr val="CC3300"/>
              </a:buClr>
              <a:buSzPct val="135000"/>
            </a:pPr>
            <a:endParaRPr kumimoji="0" lang="nl-BE" sz="1400" b="0" i="0" u="none" strike="noStrike" kern="0" cap="none" spc="0" normalizeH="0" baseline="0" noProof="0" smtClean="0">
              <a:ln>
                <a:noFill/>
              </a:ln>
              <a:solidFill>
                <a:schemeClr val="tx1"/>
              </a:solidFill>
              <a:effectLst/>
              <a:uLnTx/>
              <a:uFillTx/>
              <a:latin typeface="+mn-lt"/>
              <a:ea typeface="+mn-ea"/>
              <a:cs typeface="+mn-cs"/>
            </a:endParaRPr>
          </a:p>
          <a:p>
            <a:pPr marL="228600" indent="-228600">
              <a:lnSpc>
                <a:spcPct val="150000"/>
              </a:lnSpc>
              <a:spcBef>
                <a:spcPts val="0"/>
              </a:spcBef>
              <a:buClr>
                <a:srgbClr val="CC3300"/>
              </a:buClr>
              <a:buSzPct val="135000"/>
              <a:buFont typeface="Arial" pitchFamily="34" charset="0"/>
              <a:buChar char="►"/>
            </a:pPr>
            <a:r>
              <a:rPr lang="nl-BE" sz="1400" kern="0" smtClean="0">
                <a:latin typeface="+mn-lt"/>
              </a:rPr>
              <a:t>... en het verloop van internationaal dienstverkeer is gunstiger dan dat van het goederenverkeer</a:t>
            </a:r>
            <a:endParaRPr kumimoji="0" lang="nl-BE" sz="14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Verloop van het aantal exporteurs van goederen</a:t>
            </a:r>
            <a:r>
              <a:rPr lang="fr-BE" baseline="30000" smtClean="0"/>
              <a:t>1</a:t>
            </a:r>
            <a:endParaRPr lang="nl-BE" baseline="30000"/>
          </a:p>
        </p:txBody>
      </p:sp>
      <p:graphicFrame>
        <p:nvGraphicFramePr>
          <p:cNvPr id="5" name="Content Placeholder 4"/>
          <p:cNvGraphicFramePr>
            <a:graphicFrameLocks noGrp="1"/>
          </p:cNvGraphicFramePr>
          <p:nvPr>
            <p:ph idx="1"/>
          </p:nvPr>
        </p:nvGraphicFramePr>
        <p:xfrm>
          <a:off x="649288" y="696913"/>
          <a:ext cx="8089900" cy="509428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pPr>
              <a:defRPr/>
            </a:pPr>
            <a:fld id="{3D90640B-4715-4895-9C5C-4F63F0A62D77}" type="slidenum">
              <a:rPr lang="nl-NL" smtClean="0"/>
              <a:pPr>
                <a:defRPr/>
              </a:pPr>
              <a:t>16</a:t>
            </a:fld>
            <a:endParaRPr lang="nl-NL"/>
          </a:p>
        </p:txBody>
      </p:sp>
      <p:sp>
        <p:nvSpPr>
          <p:cNvPr id="6" name="Rectangle 5"/>
          <p:cNvSpPr/>
          <p:nvPr/>
        </p:nvSpPr>
        <p:spPr>
          <a:xfrm>
            <a:off x="254052" y="6127787"/>
            <a:ext cx="7659894" cy="461665"/>
          </a:xfrm>
          <a:prstGeom prst="rect">
            <a:avLst/>
          </a:prstGeom>
        </p:spPr>
        <p:txBody>
          <a:bodyPr wrap="square">
            <a:spAutoFit/>
          </a:bodyPr>
          <a:lstStyle/>
          <a:p>
            <a:pPr>
              <a:spcBef>
                <a:spcPts val="0"/>
              </a:spcBef>
              <a:buClr>
                <a:srgbClr val="CC3300"/>
              </a:buClr>
              <a:buSzPct val="135000"/>
            </a:pPr>
            <a:r>
              <a:rPr lang="fr-BE" sz="800" kern="0" dirty="0" smtClean="0"/>
              <a:t>Bron: NBB.</a:t>
            </a:r>
            <a:r>
              <a:rPr lang="fr-BE" sz="800" kern="0" dirty="0" smtClean="0">
                <a:solidFill>
                  <a:srgbClr val="000000"/>
                </a:solidFill>
                <a:latin typeface="Arial"/>
              </a:rPr>
              <a:t> </a:t>
            </a:r>
          </a:p>
          <a:p>
            <a:pPr>
              <a:spcBef>
                <a:spcPts val="0"/>
              </a:spcBef>
              <a:buClr>
                <a:srgbClr val="CC3300"/>
              </a:buClr>
              <a:buSzPct val="135000"/>
              <a:tabLst>
                <a:tab pos="85725" algn="l"/>
              </a:tabLst>
            </a:pPr>
            <a:r>
              <a:rPr lang="fr-BE" sz="800" kern="0" baseline="30000" dirty="0" smtClean="0">
                <a:solidFill>
                  <a:srgbClr val="000000"/>
                </a:solidFill>
                <a:latin typeface="Arial"/>
              </a:rPr>
              <a:t>1</a:t>
            </a:r>
            <a:r>
              <a:rPr lang="fr-BE" sz="800" kern="0" dirty="0" smtClean="0">
                <a:solidFill>
                  <a:srgbClr val="000000"/>
                </a:solidFill>
                <a:latin typeface="Arial"/>
              </a:rPr>
              <a:t> 	</a:t>
            </a:r>
            <a:r>
              <a:rPr lang="fr-BE" sz="800" kern="0" dirty="0" err="1" smtClean="0">
                <a:solidFill>
                  <a:srgbClr val="000000"/>
                </a:solidFill>
                <a:latin typeface="Arial"/>
              </a:rPr>
              <a:t>Uitvoerders</a:t>
            </a:r>
            <a:r>
              <a:rPr lang="fr-BE" sz="800" kern="0" dirty="0" smtClean="0">
                <a:solidFill>
                  <a:srgbClr val="000000"/>
                </a:solidFill>
                <a:latin typeface="Arial"/>
              </a:rPr>
              <a:t> van de </a:t>
            </a:r>
            <a:r>
              <a:rPr lang="fr-BE" sz="800" kern="0" dirty="0" err="1" smtClean="0">
                <a:solidFill>
                  <a:srgbClr val="000000"/>
                </a:solidFill>
                <a:latin typeface="Arial"/>
              </a:rPr>
              <a:t>verwerkende</a:t>
            </a:r>
            <a:r>
              <a:rPr lang="fr-BE" sz="800" kern="0" dirty="0" smtClean="0">
                <a:solidFill>
                  <a:srgbClr val="000000"/>
                </a:solidFill>
                <a:latin typeface="Arial"/>
              </a:rPr>
              <a:t> </a:t>
            </a:r>
            <a:r>
              <a:rPr lang="fr-BE" sz="800" kern="0" dirty="0" err="1" smtClean="0">
                <a:solidFill>
                  <a:srgbClr val="000000"/>
                </a:solidFill>
                <a:latin typeface="Arial"/>
              </a:rPr>
              <a:t>nijverheid</a:t>
            </a:r>
            <a:r>
              <a:rPr lang="fr-BE" sz="800" kern="0" dirty="0" smtClean="0">
                <a:solidFill>
                  <a:srgbClr val="000000"/>
                </a:solidFill>
                <a:latin typeface="Arial"/>
              </a:rPr>
              <a:t>. De </a:t>
            </a:r>
            <a:r>
              <a:rPr lang="fr-BE" sz="800" kern="0" dirty="0" err="1" smtClean="0">
                <a:solidFill>
                  <a:srgbClr val="000000"/>
                </a:solidFill>
                <a:latin typeface="Arial"/>
              </a:rPr>
              <a:t>drempel</a:t>
            </a:r>
            <a:r>
              <a:rPr lang="fr-BE" sz="800" kern="0" dirty="0" smtClean="0">
                <a:solidFill>
                  <a:srgbClr val="000000"/>
                </a:solidFill>
                <a:latin typeface="Arial"/>
              </a:rPr>
              <a:t> </a:t>
            </a:r>
            <a:r>
              <a:rPr lang="fr-BE" sz="800" kern="0" dirty="0" err="1" smtClean="0">
                <a:solidFill>
                  <a:srgbClr val="000000"/>
                </a:solidFill>
                <a:latin typeface="Arial"/>
              </a:rPr>
              <a:t>voor</a:t>
            </a:r>
            <a:r>
              <a:rPr lang="fr-BE" sz="800" kern="0" dirty="0" smtClean="0">
                <a:solidFill>
                  <a:srgbClr val="000000"/>
                </a:solidFill>
                <a:latin typeface="Arial"/>
              </a:rPr>
              <a:t> de </a:t>
            </a:r>
            <a:r>
              <a:rPr lang="fr-BE" sz="800" kern="0" dirty="0" err="1" smtClean="0">
                <a:solidFill>
                  <a:srgbClr val="000000"/>
                </a:solidFill>
                <a:latin typeface="Arial"/>
              </a:rPr>
              <a:t>uitvoer</a:t>
            </a:r>
            <a:r>
              <a:rPr lang="fr-BE" sz="800" kern="0" dirty="0" smtClean="0">
                <a:solidFill>
                  <a:srgbClr val="000000"/>
                </a:solidFill>
                <a:latin typeface="Arial"/>
              </a:rPr>
              <a:t> </a:t>
            </a:r>
            <a:r>
              <a:rPr lang="fr-BE" sz="800" kern="0" dirty="0" err="1" smtClean="0">
                <a:solidFill>
                  <a:srgbClr val="000000"/>
                </a:solidFill>
                <a:latin typeface="Arial"/>
              </a:rPr>
              <a:t>naar</a:t>
            </a:r>
            <a:r>
              <a:rPr lang="fr-BE" sz="800" kern="0" dirty="0" smtClean="0">
                <a:solidFill>
                  <a:srgbClr val="000000"/>
                </a:solidFill>
                <a:latin typeface="Arial"/>
              </a:rPr>
              <a:t> de EU27 </a:t>
            </a:r>
            <a:r>
              <a:rPr lang="fr-BE" sz="800" kern="0" dirty="0" err="1" smtClean="0">
                <a:solidFill>
                  <a:srgbClr val="000000"/>
                </a:solidFill>
                <a:latin typeface="Arial"/>
              </a:rPr>
              <a:t>is</a:t>
            </a:r>
            <a:r>
              <a:rPr lang="fr-BE" sz="800" kern="0" dirty="0" smtClean="0">
                <a:solidFill>
                  <a:srgbClr val="000000"/>
                </a:solidFill>
                <a:latin typeface="Arial"/>
              </a:rPr>
              <a:t> </a:t>
            </a:r>
            <a:r>
              <a:rPr lang="fr-BE" sz="800" kern="0" dirty="0" err="1" smtClean="0">
                <a:solidFill>
                  <a:srgbClr val="000000"/>
                </a:solidFill>
                <a:latin typeface="Arial"/>
              </a:rPr>
              <a:t>vastgesteld</a:t>
            </a:r>
            <a:r>
              <a:rPr lang="fr-BE" sz="800" kern="0" dirty="0" smtClean="0">
                <a:solidFill>
                  <a:srgbClr val="000000"/>
                </a:solidFill>
                <a:latin typeface="Arial"/>
              </a:rPr>
              <a:t> op 1 </a:t>
            </a:r>
            <a:r>
              <a:rPr lang="fr-BE" sz="800" kern="0" dirty="0" err="1" smtClean="0">
                <a:solidFill>
                  <a:srgbClr val="000000"/>
                </a:solidFill>
                <a:latin typeface="Arial"/>
              </a:rPr>
              <a:t>miljoen</a:t>
            </a:r>
            <a:r>
              <a:rPr lang="fr-BE" sz="800" kern="0" dirty="0" smtClean="0">
                <a:solidFill>
                  <a:srgbClr val="000000"/>
                </a:solidFill>
                <a:latin typeface="Arial"/>
              </a:rPr>
              <a:t> euro in </a:t>
            </a:r>
            <a:r>
              <a:rPr lang="fr-BE" sz="800" kern="0" dirty="0" err="1" smtClean="0">
                <a:solidFill>
                  <a:srgbClr val="000000"/>
                </a:solidFill>
                <a:latin typeface="Arial"/>
              </a:rPr>
              <a:t>prijzen</a:t>
            </a:r>
            <a:r>
              <a:rPr lang="fr-BE" sz="800" kern="0" dirty="0" smtClean="0">
                <a:solidFill>
                  <a:srgbClr val="000000"/>
                </a:solidFill>
                <a:latin typeface="Arial"/>
              </a:rPr>
              <a:t> van 2006. De </a:t>
            </a:r>
            <a:r>
              <a:rPr lang="fr-BE" sz="800" kern="0" dirty="0" err="1" smtClean="0">
                <a:solidFill>
                  <a:srgbClr val="000000"/>
                </a:solidFill>
                <a:latin typeface="Arial"/>
              </a:rPr>
              <a:t>drempel</a:t>
            </a:r>
            <a:r>
              <a:rPr lang="fr-BE" sz="800" kern="0" dirty="0" smtClean="0">
                <a:solidFill>
                  <a:srgbClr val="000000"/>
                </a:solidFill>
                <a:latin typeface="Arial"/>
              </a:rPr>
              <a:t> </a:t>
            </a:r>
            <a:r>
              <a:rPr lang="fr-BE" sz="800" kern="0" dirty="0" err="1" smtClean="0">
                <a:solidFill>
                  <a:srgbClr val="000000"/>
                </a:solidFill>
                <a:latin typeface="Arial"/>
              </a:rPr>
              <a:t>voor</a:t>
            </a:r>
            <a:r>
              <a:rPr lang="fr-BE" sz="800" kern="0" dirty="0" smtClean="0">
                <a:solidFill>
                  <a:srgbClr val="000000"/>
                </a:solidFill>
                <a:latin typeface="Arial"/>
              </a:rPr>
              <a:t> de 	</a:t>
            </a:r>
            <a:r>
              <a:rPr lang="fr-BE" sz="800" kern="0" dirty="0" err="1" smtClean="0">
                <a:solidFill>
                  <a:srgbClr val="000000"/>
                </a:solidFill>
                <a:latin typeface="Arial"/>
              </a:rPr>
              <a:t>uitvoer</a:t>
            </a:r>
            <a:r>
              <a:rPr lang="fr-BE" sz="800" kern="0" dirty="0" smtClean="0">
                <a:solidFill>
                  <a:srgbClr val="000000"/>
                </a:solidFill>
                <a:latin typeface="Arial"/>
              </a:rPr>
              <a:t> </a:t>
            </a:r>
            <a:r>
              <a:rPr lang="fr-BE" sz="800" kern="0" dirty="0" err="1" smtClean="0">
                <a:solidFill>
                  <a:srgbClr val="000000"/>
                </a:solidFill>
                <a:latin typeface="Arial"/>
              </a:rPr>
              <a:t>buiten</a:t>
            </a:r>
            <a:r>
              <a:rPr lang="fr-BE" sz="800" kern="0" dirty="0" smtClean="0">
                <a:solidFill>
                  <a:srgbClr val="000000"/>
                </a:solidFill>
                <a:latin typeface="Arial"/>
              </a:rPr>
              <a:t> de EU27 </a:t>
            </a:r>
            <a:r>
              <a:rPr lang="fr-BE" sz="800" kern="0" dirty="0" err="1" smtClean="0">
                <a:solidFill>
                  <a:srgbClr val="000000"/>
                </a:solidFill>
                <a:latin typeface="Arial"/>
              </a:rPr>
              <a:t>is</a:t>
            </a:r>
            <a:r>
              <a:rPr lang="fr-BE" sz="800" kern="0" dirty="0" smtClean="0">
                <a:solidFill>
                  <a:srgbClr val="000000"/>
                </a:solidFill>
                <a:latin typeface="Arial"/>
              </a:rPr>
              <a:t> </a:t>
            </a:r>
            <a:r>
              <a:rPr lang="fr-BE" sz="800" kern="0" dirty="0" err="1" smtClean="0">
                <a:solidFill>
                  <a:srgbClr val="000000"/>
                </a:solidFill>
                <a:latin typeface="Arial"/>
              </a:rPr>
              <a:t>vastgesteld</a:t>
            </a:r>
            <a:r>
              <a:rPr lang="fr-BE" sz="800" kern="0" dirty="0" smtClean="0">
                <a:solidFill>
                  <a:srgbClr val="000000"/>
                </a:solidFill>
                <a:latin typeface="Arial"/>
              </a:rPr>
              <a:t> op 100.000 euro in </a:t>
            </a:r>
            <a:r>
              <a:rPr lang="fr-BE" sz="800" kern="0" dirty="0" err="1" smtClean="0">
                <a:solidFill>
                  <a:srgbClr val="000000"/>
                </a:solidFill>
                <a:latin typeface="Arial"/>
              </a:rPr>
              <a:t>prijzen</a:t>
            </a:r>
            <a:r>
              <a:rPr lang="fr-BE" sz="800" kern="0" dirty="0" smtClean="0">
                <a:solidFill>
                  <a:srgbClr val="000000"/>
                </a:solidFill>
                <a:latin typeface="Arial"/>
              </a:rPr>
              <a:t> van 2006.</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169" y="220728"/>
            <a:ext cx="8378890" cy="373062"/>
          </a:xfrm>
        </p:spPr>
        <p:txBody>
          <a:bodyPr/>
          <a:lstStyle/>
          <a:p>
            <a:r>
              <a:rPr lang="nl-BE" smtClean="0"/>
              <a:t>Vergelijking van de dienstenuitvoer van België</a:t>
            </a:r>
            <a:endParaRPr lang="nl-BE" sz="1400" b="0"/>
          </a:p>
        </p:txBody>
      </p:sp>
      <p:sp>
        <p:nvSpPr>
          <p:cNvPr id="5" name="Slide Number Placeholder 4"/>
          <p:cNvSpPr>
            <a:spLocks noGrp="1"/>
          </p:cNvSpPr>
          <p:nvPr>
            <p:ph type="sldNum" sz="quarter" idx="10"/>
          </p:nvPr>
        </p:nvSpPr>
        <p:spPr/>
        <p:txBody>
          <a:bodyPr/>
          <a:lstStyle/>
          <a:p>
            <a:fld id="{3140BA67-B144-455C-864A-F7D2A61BAF84}" type="slidenum">
              <a:rPr lang="nl-NL" smtClean="0"/>
              <a:pPr/>
              <a:t>17</a:t>
            </a:fld>
            <a:endParaRPr lang="nl-NL" dirty="0"/>
          </a:p>
        </p:txBody>
      </p:sp>
      <p:sp>
        <p:nvSpPr>
          <p:cNvPr id="8" name="Text Box 4"/>
          <p:cNvSpPr txBox="1">
            <a:spLocks noChangeArrowheads="1"/>
          </p:cNvSpPr>
          <p:nvPr/>
        </p:nvSpPr>
        <p:spPr bwMode="auto">
          <a:xfrm>
            <a:off x="347271" y="6372258"/>
            <a:ext cx="7183437" cy="214312"/>
          </a:xfrm>
          <a:prstGeom prst="rect">
            <a:avLst/>
          </a:prstGeom>
          <a:noFill/>
          <a:ln w="9525">
            <a:noFill/>
            <a:miter lim="800000"/>
            <a:headEnd/>
            <a:tailEnd/>
          </a:ln>
          <a:effectLst/>
        </p:spPr>
        <p:txBody>
          <a:bodyPr>
            <a:spAutoFit/>
          </a:bodyPr>
          <a:lstStyle/>
          <a:p>
            <a:pPr eaLnBrk="0" hangingPunct="0">
              <a:spcBef>
                <a:spcPct val="50000"/>
              </a:spcBef>
            </a:pPr>
            <a:r>
              <a:rPr lang="fr-BE" sz="800" smtClean="0"/>
              <a:t>Bronnen: UNCTAD, </a:t>
            </a:r>
            <a:r>
              <a:rPr lang="fr-BE" sz="800" dirty="0" smtClean="0"/>
              <a:t>Eurostat</a:t>
            </a:r>
            <a:r>
              <a:rPr lang="fr-BE" sz="800" smtClean="0"/>
              <a:t>, INR.</a:t>
            </a:r>
            <a:endParaRPr lang="fr-BE" sz="800" dirty="0"/>
          </a:p>
        </p:txBody>
      </p:sp>
      <p:graphicFrame>
        <p:nvGraphicFramePr>
          <p:cNvPr id="6" name="Chart 5"/>
          <p:cNvGraphicFramePr/>
          <p:nvPr/>
        </p:nvGraphicFramePr>
        <p:xfrm>
          <a:off x="3217333" y="1269999"/>
          <a:ext cx="5469467" cy="469053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4"/>
          <p:cNvSpPr txBox="1">
            <a:spLocks noChangeArrowheads="1"/>
          </p:cNvSpPr>
          <p:nvPr/>
        </p:nvSpPr>
        <p:spPr bwMode="auto">
          <a:xfrm>
            <a:off x="3386666" y="853458"/>
            <a:ext cx="5020733" cy="307777"/>
          </a:xfrm>
          <a:prstGeom prst="rect">
            <a:avLst/>
          </a:prstGeom>
          <a:noFill/>
          <a:ln w="9525">
            <a:noFill/>
            <a:miter lim="800000"/>
            <a:headEnd/>
            <a:tailEnd/>
          </a:ln>
          <a:effectLst/>
        </p:spPr>
        <p:txBody>
          <a:bodyPr wrap="square">
            <a:spAutoFit/>
          </a:bodyPr>
          <a:lstStyle/>
          <a:p>
            <a:r>
              <a:rPr lang="fr-BE" sz="1400" b="1" smtClean="0"/>
              <a:t>Aandeel van de uitvoer in de wereldhandel in diensten</a:t>
            </a:r>
            <a:endParaRPr lang="fr-BE" sz="1400" b="1" dirty="0"/>
          </a:p>
        </p:txBody>
      </p:sp>
      <p:graphicFrame>
        <p:nvGraphicFramePr>
          <p:cNvPr id="10" name="Table 9"/>
          <p:cNvGraphicFramePr>
            <a:graphicFrameLocks noGrp="1"/>
          </p:cNvGraphicFramePr>
          <p:nvPr/>
        </p:nvGraphicFramePr>
        <p:xfrm>
          <a:off x="618065" y="2027766"/>
          <a:ext cx="1947334" cy="2542545"/>
        </p:xfrm>
        <a:graphic>
          <a:graphicData uri="http://schemas.openxmlformats.org/drawingml/2006/table">
            <a:tbl>
              <a:tblPr/>
              <a:tblGrid>
                <a:gridCol w="973667"/>
                <a:gridCol w="973667"/>
              </a:tblGrid>
              <a:tr h="282505">
                <a:tc>
                  <a:txBody>
                    <a:bodyPr/>
                    <a:lstStyle/>
                    <a:p>
                      <a:pPr algn="ctr" fontAlgn="b"/>
                      <a:endParaRPr lang="nl-BE" sz="10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ctr" fontAlgn="b"/>
                      <a:endParaRPr lang="nl-BE" sz="1000" b="0" i="0" u="none" strike="noStrike" dirty="0">
                        <a:latin typeface="Arial"/>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r" fontAlgn="b"/>
                      <a:r>
                        <a:rPr lang="nl-BE" sz="1200" b="0" i="0" u="none" strike="noStrike" smtClean="0">
                          <a:latin typeface="Arial"/>
                        </a:rPr>
                        <a:t>België</a:t>
                      </a:r>
                      <a:endParaRPr lang="nl-BE" sz="12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algn="l" fontAlgn="b">
                        <a:tabLst>
                          <a:tab pos="447675" algn="dec"/>
                        </a:tabLst>
                      </a:pPr>
                      <a:r>
                        <a:rPr lang="nl-BE" sz="1200" b="0" i="0" u="none" strike="noStrike" dirty="0" smtClean="0">
                          <a:latin typeface="Arial"/>
                        </a:rPr>
                        <a:t>	18,7</a:t>
                      </a:r>
                      <a:endParaRPr lang="nl-BE" sz="1200" b="0" i="0" u="none" strike="noStrike" dirty="0">
                        <a:latin typeface="Arial"/>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r" fontAlgn="b"/>
                      <a:endParaRPr lang="nl-BE" sz="1200" b="0" i="0" u="none" strike="noStrike">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algn="l" defTabSz="914400" rtl="0" eaLnBrk="1" fontAlgn="b" latinLnBrk="0" hangingPunct="1">
                        <a:tabLst>
                          <a:tab pos="447675" algn="dec"/>
                        </a:tabLst>
                      </a:pPr>
                      <a:endParaRPr lang="nl-BE" sz="1200" b="0" i="0" u="none" strike="noStrike" kern="1200" dirty="0">
                        <a:solidFill>
                          <a:schemeClr val="tx1"/>
                        </a:solidFill>
                        <a:latin typeface="Arial"/>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r" fontAlgn="b"/>
                      <a:r>
                        <a:rPr lang="nl-BE" sz="1200" b="0" i="0" u="none" strike="noStrike" smtClean="0">
                          <a:latin typeface="Arial"/>
                        </a:rPr>
                        <a:t>Duitsland</a:t>
                      </a:r>
                      <a:endParaRPr lang="nl-BE" sz="1200" b="0" i="0" u="none" strike="noStrike">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algn="l" defTabSz="914400" rtl="0" eaLnBrk="1" fontAlgn="b" latinLnBrk="0" hangingPunct="1">
                        <a:tabLst>
                          <a:tab pos="447675" algn="dec"/>
                        </a:tabLst>
                      </a:pPr>
                      <a:r>
                        <a:rPr lang="nl-BE" sz="1200" b="0" i="0" u="none" strike="noStrike" kern="1200" dirty="0" smtClean="0">
                          <a:solidFill>
                            <a:schemeClr val="tx1"/>
                          </a:solidFill>
                          <a:latin typeface="Arial"/>
                          <a:ea typeface="+mn-ea"/>
                          <a:cs typeface="+mn-cs"/>
                        </a:rPr>
                        <a:t>	7,0</a:t>
                      </a:r>
                      <a:endParaRPr lang="nl-BE" sz="1200" b="0" i="0" u="none" strike="noStrike" kern="1200" dirty="0">
                        <a:solidFill>
                          <a:schemeClr val="tx1"/>
                        </a:solidFill>
                        <a:latin typeface="Arial"/>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r" fontAlgn="b"/>
                      <a:endParaRPr lang="nl-BE" sz="1200" b="0" i="0" u="none" strike="noStrike">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algn="l" defTabSz="914400" rtl="0" eaLnBrk="1" fontAlgn="b" latinLnBrk="0" hangingPunct="1">
                        <a:tabLst>
                          <a:tab pos="447675" algn="dec"/>
                        </a:tabLst>
                      </a:pPr>
                      <a:endParaRPr lang="nl-BE" sz="1200" b="0" i="0" u="none" strike="noStrike" kern="1200" dirty="0">
                        <a:solidFill>
                          <a:schemeClr val="tx1"/>
                        </a:solidFill>
                        <a:latin typeface="Arial"/>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r" fontAlgn="b"/>
                      <a:r>
                        <a:rPr lang="nl-BE" sz="1200" b="0" i="0" u="none" strike="noStrike" smtClean="0">
                          <a:latin typeface="Arial"/>
                        </a:rPr>
                        <a:t>Frankrijk</a:t>
                      </a:r>
                      <a:endParaRPr lang="nl-BE" sz="1200" b="0" i="0" u="none" strike="noStrike">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algn="l" defTabSz="914400" rtl="0" eaLnBrk="1" fontAlgn="b" latinLnBrk="0" hangingPunct="1">
                        <a:tabLst>
                          <a:tab pos="447675" algn="dec"/>
                        </a:tabLst>
                      </a:pPr>
                      <a:r>
                        <a:rPr lang="nl-BE" sz="1200" b="0" i="0" u="none" strike="noStrike" kern="1200" dirty="0" smtClean="0">
                          <a:solidFill>
                            <a:schemeClr val="tx1"/>
                          </a:solidFill>
                          <a:latin typeface="Arial"/>
                          <a:ea typeface="+mn-ea"/>
                          <a:cs typeface="+mn-cs"/>
                        </a:rPr>
                        <a:t>	5,5</a:t>
                      </a:r>
                      <a:endParaRPr lang="nl-BE" sz="1200" b="0" i="0" u="none" strike="noStrike" kern="1200" dirty="0">
                        <a:solidFill>
                          <a:schemeClr val="tx1"/>
                        </a:solidFill>
                        <a:latin typeface="Arial"/>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r" fontAlgn="b"/>
                      <a:endParaRPr lang="nl-BE" sz="1200" b="0" i="0" u="none" strike="noStrike">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algn="l" defTabSz="914400" rtl="0" eaLnBrk="1" fontAlgn="b" latinLnBrk="0" hangingPunct="1">
                        <a:tabLst>
                          <a:tab pos="447675" algn="dec"/>
                        </a:tabLst>
                      </a:pPr>
                      <a:endParaRPr lang="nl-BE" sz="1200" b="0" i="0" u="none" strike="noStrike" kern="1200" dirty="0">
                        <a:solidFill>
                          <a:schemeClr val="tx1"/>
                        </a:solidFill>
                        <a:latin typeface="Arial"/>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r" fontAlgn="b"/>
                      <a:r>
                        <a:rPr lang="nl-BE" sz="1200" b="0" i="0" u="none" strike="noStrike" smtClean="0">
                          <a:latin typeface="Arial"/>
                        </a:rPr>
                        <a:t>Nederland</a:t>
                      </a:r>
                      <a:endParaRPr lang="nl-BE" sz="1200" b="0" i="0" u="none" strike="noStrike">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c>
                  <a:txBody>
                    <a:bodyPr/>
                    <a:lstStyle/>
                    <a:p>
                      <a:pPr marL="0" algn="l" defTabSz="914400" rtl="0" eaLnBrk="1" fontAlgn="b" latinLnBrk="0" hangingPunct="1">
                        <a:tabLst>
                          <a:tab pos="447675" algn="dec"/>
                        </a:tabLst>
                      </a:pPr>
                      <a:r>
                        <a:rPr lang="nl-BE" sz="1200" b="0" i="0" u="none" strike="noStrike" kern="1200" dirty="0" smtClean="0">
                          <a:solidFill>
                            <a:schemeClr val="tx1"/>
                          </a:solidFill>
                          <a:latin typeface="Arial"/>
                          <a:ea typeface="+mn-ea"/>
                          <a:cs typeface="+mn-cs"/>
                        </a:rPr>
                        <a:t>	16,3</a:t>
                      </a:r>
                      <a:endParaRPr lang="nl-BE" sz="1200" b="0" i="0" u="none" strike="noStrike" kern="1200" dirty="0">
                        <a:solidFill>
                          <a:schemeClr val="tx1"/>
                        </a:solidFill>
                        <a:latin typeface="Arial"/>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FFFF"/>
                    </a:solidFill>
                  </a:tcPr>
                </a:tc>
              </a:tr>
              <a:tr h="282505">
                <a:tc>
                  <a:txBody>
                    <a:bodyPr/>
                    <a:lstStyle/>
                    <a:p>
                      <a:pPr algn="ctr" fontAlgn="b"/>
                      <a:endParaRPr lang="nl-BE" sz="1200" b="0" i="0" u="none" strike="noStrike" dirty="0">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algn="l" defTabSz="914400" rtl="0" eaLnBrk="1" fontAlgn="b" latinLnBrk="0" hangingPunct="1">
                        <a:tabLst>
                          <a:tab pos="447675" algn="dec"/>
                        </a:tabLst>
                      </a:pPr>
                      <a:endParaRPr lang="nl-BE" sz="1200" b="0" i="0" u="none" strike="noStrike" kern="1200" dirty="0">
                        <a:solidFill>
                          <a:schemeClr val="tx1"/>
                        </a:solidFill>
                        <a:latin typeface="Arial"/>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11" name="Text Box 4"/>
          <p:cNvSpPr txBox="1">
            <a:spLocks noChangeArrowheads="1"/>
          </p:cNvSpPr>
          <p:nvPr/>
        </p:nvSpPr>
        <p:spPr bwMode="auto">
          <a:xfrm>
            <a:off x="567266" y="895791"/>
            <a:ext cx="2413001" cy="738664"/>
          </a:xfrm>
          <a:prstGeom prst="rect">
            <a:avLst/>
          </a:prstGeom>
          <a:noFill/>
          <a:ln w="9525">
            <a:noFill/>
            <a:miter lim="800000"/>
            <a:headEnd/>
            <a:tailEnd/>
          </a:ln>
          <a:effectLst/>
        </p:spPr>
        <p:txBody>
          <a:bodyPr wrap="square">
            <a:spAutoFit/>
          </a:bodyPr>
          <a:lstStyle/>
          <a:p>
            <a:r>
              <a:rPr lang="fr-BE" sz="1400" b="1" smtClean="0"/>
              <a:t>Aandeel van de dienstenuitvoer in het bbp (gemiddelde </a:t>
            </a:r>
            <a:r>
              <a:rPr lang="fr-BE" sz="1400" b="1" dirty="0" smtClean="0"/>
              <a:t>2009-2011)</a:t>
            </a:r>
            <a:endParaRPr lang="fr-BE" sz="1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54000" y="6594475"/>
            <a:ext cx="801688" cy="263525"/>
          </a:xfrm>
          <a:prstGeom prst="rect">
            <a:avLst/>
          </a:prstGeom>
        </p:spPr>
        <p:txBody>
          <a:bodyPr/>
          <a:lstStyle/>
          <a:p>
            <a:pPr>
              <a:defRPr/>
            </a:pPr>
            <a:fld id="{0A64A673-7C44-49A3-928D-4AE163A1EAA5}" type="slidenum">
              <a:rPr lang="nl-NL" smtClean="0"/>
              <a:pPr>
                <a:defRPr/>
              </a:pPr>
              <a:t>18</a:t>
            </a:fld>
            <a:endParaRPr lang="nl-NL"/>
          </a:p>
        </p:txBody>
      </p:sp>
      <p:sp>
        <p:nvSpPr>
          <p:cNvPr id="9" name="Title 1"/>
          <p:cNvSpPr>
            <a:spLocks noGrp="1"/>
          </p:cNvSpPr>
          <p:nvPr>
            <p:ph type="title"/>
          </p:nvPr>
        </p:nvSpPr>
        <p:spPr>
          <a:xfrm>
            <a:off x="406400" y="71438"/>
            <a:ext cx="8078788" cy="373062"/>
          </a:xfrm>
        </p:spPr>
        <p:txBody>
          <a:bodyPr/>
          <a:lstStyle/>
          <a:p>
            <a:r>
              <a:rPr lang="nl-BE" smtClean="0"/>
              <a:t>Prijs- en niet-prijsconcurrentievermogen</a:t>
            </a:r>
            <a:endParaRPr lang="nl-BE"/>
          </a:p>
        </p:txBody>
      </p:sp>
      <p:pic>
        <p:nvPicPr>
          <p:cNvPr id="10" name="Picture 2"/>
          <p:cNvPicPr>
            <a:picLocks noChangeAspect="1" noChangeArrowheads="1"/>
          </p:cNvPicPr>
          <p:nvPr/>
        </p:nvPicPr>
        <p:blipFill>
          <a:blip r:embed="rId2" cstate="print"/>
          <a:srcRect l="10156" t="29101" r="11406" b="12305"/>
          <a:stretch>
            <a:fillRect/>
          </a:stretch>
        </p:blipFill>
        <p:spPr bwMode="auto">
          <a:xfrm>
            <a:off x="419100" y="990600"/>
            <a:ext cx="8305800" cy="4963625"/>
          </a:xfrm>
          <a:prstGeom prst="rect">
            <a:avLst/>
          </a:prstGeom>
          <a:noFill/>
          <a:ln w="9525">
            <a:noFill/>
            <a:miter lim="800000"/>
            <a:headEnd/>
            <a:tailEnd/>
          </a:ln>
        </p:spPr>
      </p:pic>
      <p:cxnSp>
        <p:nvCxnSpPr>
          <p:cNvPr id="7" name="Straight Connector 6"/>
          <p:cNvCxnSpPr/>
          <p:nvPr/>
        </p:nvCxnSpPr>
        <p:spPr>
          <a:xfrm>
            <a:off x="5986732" y="3726611"/>
            <a:ext cx="914400" cy="91440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459884" y="3601520"/>
            <a:ext cx="3381555" cy="612476"/>
          </a:xfrm>
          <a:prstGeom prst="rect">
            <a:avLst/>
          </a:prstGeom>
          <a:solidFill>
            <a:srgbClr val="D7EAF5"/>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sz="1000">
              <a:latin typeface="Arial" pitchFamily="34" charset="0"/>
              <a:cs typeface="Arial" pitchFamily="34" charset="0"/>
            </a:endParaRPr>
          </a:p>
        </p:txBody>
      </p:sp>
      <p:sp>
        <p:nvSpPr>
          <p:cNvPr id="11" name="Down Arrow 10"/>
          <p:cNvSpPr/>
          <p:nvPr/>
        </p:nvSpPr>
        <p:spPr>
          <a:xfrm>
            <a:off x="6055748" y="3278037"/>
            <a:ext cx="517581" cy="1285336"/>
          </a:xfrm>
          <a:prstGeom prst="downArrow">
            <a:avLst>
              <a:gd name="adj1" fmla="val 50000"/>
              <a:gd name="adj2" fmla="val 38333"/>
            </a:avLst>
          </a:prstGeom>
          <a:solidFill>
            <a:srgbClr val="00B4DE"/>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2" name="TextBox 11"/>
          <p:cNvSpPr txBox="1"/>
          <p:nvPr/>
        </p:nvSpPr>
        <p:spPr bwMode="auto">
          <a:xfrm>
            <a:off x="4434011" y="3614479"/>
            <a:ext cx="2685351" cy="784830"/>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1000" b="0" i="0" u="none" strike="noStrike" kern="0" cap="none" spc="0" normalizeH="0" baseline="0" noProof="0" smtClean="0">
                <a:ln>
                  <a:noFill/>
                </a:ln>
                <a:solidFill>
                  <a:schemeClr val="tx1">
                    <a:lumMod val="75000"/>
                    <a:lumOff val="25000"/>
                  </a:schemeClr>
                </a:solidFill>
                <a:effectLst/>
                <a:uLnTx/>
                <a:uFillTx/>
                <a:latin typeface="+mn-lt"/>
                <a:ea typeface="+mn-ea"/>
                <a:cs typeface="+mn-cs"/>
              </a:rPr>
              <a:t>- Producten: kwaliteit, design,</a:t>
            </a:r>
            <a:r>
              <a:rPr kumimoji="0" lang="nl-BE" sz="1000" b="0" i="0" u="none" strike="noStrike" kern="0" cap="none" spc="0" normalizeH="0" noProof="0" smtClean="0">
                <a:ln>
                  <a:noFill/>
                </a:ln>
                <a:solidFill>
                  <a:schemeClr val="tx1">
                    <a:lumMod val="75000"/>
                    <a:lumOff val="25000"/>
                  </a:schemeClr>
                </a:solidFill>
                <a:effectLst/>
                <a:uLnTx/>
                <a:uFillTx/>
                <a:latin typeface="+mn-lt"/>
                <a:ea typeface="+mn-ea"/>
                <a:cs typeface="+mn-cs"/>
              </a:rPr>
              <a:t> differentiatie...</a:t>
            </a:r>
          </a:p>
          <a:p>
            <a:pPr>
              <a:lnSpc>
                <a:spcPct val="150000"/>
              </a:lnSpc>
              <a:spcBef>
                <a:spcPts val="0"/>
              </a:spcBef>
              <a:buClr>
                <a:srgbClr val="CC3300"/>
              </a:buClr>
              <a:buSzPct val="135000"/>
            </a:pPr>
            <a:r>
              <a:rPr lang="nl-BE" sz="1000" kern="0" baseline="0" smtClean="0">
                <a:solidFill>
                  <a:schemeClr val="tx1">
                    <a:lumMod val="75000"/>
                    <a:lumOff val="25000"/>
                  </a:schemeClr>
                </a:solidFill>
                <a:latin typeface="+mn-lt"/>
              </a:rPr>
              <a:t>- Marketing</a:t>
            </a:r>
          </a:p>
          <a:p>
            <a:pPr>
              <a:lnSpc>
                <a:spcPct val="150000"/>
              </a:lnSpc>
              <a:spcBef>
                <a:spcPts val="0"/>
              </a:spcBef>
              <a:buClr>
                <a:srgbClr val="CC3300"/>
              </a:buClr>
              <a:buSzPct val="135000"/>
            </a:pPr>
            <a:r>
              <a:rPr kumimoji="0" lang="nl-BE" sz="1000" b="0" i="0" u="none" strike="noStrike" kern="0" cap="none" spc="0" normalizeH="0" noProof="0" smtClean="0">
                <a:ln>
                  <a:noFill/>
                </a:ln>
                <a:solidFill>
                  <a:schemeClr val="tx1">
                    <a:lumMod val="75000"/>
                    <a:lumOff val="25000"/>
                  </a:schemeClr>
                </a:solidFill>
                <a:effectLst/>
                <a:uLnTx/>
                <a:uFillTx/>
                <a:latin typeface="+mn-lt"/>
                <a:ea typeface="+mn-ea"/>
                <a:cs typeface="+mn-cs"/>
              </a:rPr>
              <a:t>- Productieproces: organisatie...</a:t>
            </a:r>
            <a:endParaRPr kumimoji="0" lang="nl-BE" sz="1000" b="0" i="0" u="none" strike="noStrike" kern="0" cap="none" spc="0" normalizeH="0" baseline="0" noProof="0" smtClean="0">
              <a:ln>
                <a:noFill/>
              </a:ln>
              <a:solidFill>
                <a:schemeClr val="tx1">
                  <a:lumMod val="75000"/>
                  <a:lumOff val="2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0"/>
          </p:nvPr>
        </p:nvSpPr>
        <p:spPr/>
        <p:txBody>
          <a:bodyPr/>
          <a:lstStyle/>
          <a:p>
            <a:fld id="{98231104-DC20-4A4F-BF0A-73C2FD245991}" type="slidenum">
              <a:rPr lang="nl-NL"/>
              <a:pPr/>
              <a:t>19</a:t>
            </a:fld>
            <a:endParaRPr lang="nl-NL"/>
          </a:p>
        </p:txBody>
      </p:sp>
      <p:sp>
        <p:nvSpPr>
          <p:cNvPr id="402434" name="Rectangle 2"/>
          <p:cNvSpPr>
            <a:spLocks noGrp="1" noChangeArrowheads="1"/>
          </p:cNvSpPr>
          <p:nvPr>
            <p:ph type="title"/>
          </p:nvPr>
        </p:nvSpPr>
        <p:spPr/>
        <p:txBody>
          <a:bodyPr/>
          <a:lstStyle/>
          <a:p>
            <a:r>
              <a:rPr lang="en-US" smtClean="0"/>
              <a:t>Groei van de wereldinvoer en geografische structuur van de uitvoer</a:t>
            </a:r>
            <a:br>
              <a:rPr lang="en-US" smtClean="0"/>
            </a:br>
            <a:endParaRPr lang="fr-BE">
              <a:cs typeface="Arial" charset="0"/>
            </a:endParaRPr>
          </a:p>
        </p:txBody>
      </p:sp>
      <p:sp>
        <p:nvSpPr>
          <p:cNvPr id="402436" name="Text Box 4"/>
          <p:cNvSpPr txBox="1">
            <a:spLocks noChangeArrowheads="1"/>
          </p:cNvSpPr>
          <p:nvPr/>
        </p:nvSpPr>
        <p:spPr bwMode="auto">
          <a:xfrm>
            <a:off x="657274" y="844991"/>
            <a:ext cx="8085137" cy="307777"/>
          </a:xfrm>
          <a:prstGeom prst="rect">
            <a:avLst/>
          </a:prstGeom>
          <a:noFill/>
          <a:ln w="9525">
            <a:noFill/>
            <a:miter lim="800000"/>
            <a:headEnd/>
            <a:tailEnd/>
          </a:ln>
          <a:effectLst/>
        </p:spPr>
        <p:txBody>
          <a:bodyPr>
            <a:spAutoFit/>
          </a:bodyPr>
          <a:lstStyle/>
          <a:p>
            <a:r>
              <a:rPr lang="fr-BE" sz="1400" smtClean="0">
                <a:solidFill>
                  <a:srgbClr val="003366"/>
                </a:solidFill>
              </a:rPr>
              <a:t>(Aandeel in de totale goederenuitvoer, gemiddelde 2005-2011, tenzij anders vermeld)</a:t>
            </a:r>
            <a:endParaRPr lang="fr-BE" sz="1400">
              <a:solidFill>
                <a:srgbClr val="003366"/>
              </a:solidFill>
            </a:endParaRPr>
          </a:p>
        </p:txBody>
      </p:sp>
      <p:graphicFrame>
        <p:nvGraphicFramePr>
          <p:cNvPr id="402437" name="Group 5"/>
          <p:cNvGraphicFramePr>
            <a:graphicFrameLocks noGrp="1"/>
          </p:cNvGraphicFramePr>
          <p:nvPr/>
        </p:nvGraphicFramePr>
        <p:xfrm>
          <a:off x="612648" y="6268710"/>
          <a:ext cx="7642158" cy="265440"/>
        </p:xfrm>
        <a:graphic>
          <a:graphicData uri="http://schemas.openxmlformats.org/drawingml/2006/table">
            <a:tbl>
              <a:tblPr/>
              <a:tblGrid>
                <a:gridCol w="7598758"/>
                <a:gridCol w="43400"/>
              </a:tblGrid>
              <a:tr h="161925">
                <a:tc>
                  <a:txBody>
                    <a:bodyPr/>
                    <a:lstStyle/>
                    <a:p>
                      <a:pPr marL="540385" indent="-540385" algn="just">
                        <a:lnSpc>
                          <a:spcPct val="100000"/>
                        </a:lnSpc>
                        <a:spcAft>
                          <a:spcPts val="0"/>
                        </a:spcAft>
                        <a:tabLst>
                          <a:tab pos="270510" algn="l"/>
                          <a:tab pos="540385" algn="l"/>
                          <a:tab pos="1350645" algn="l"/>
                        </a:tabLst>
                      </a:pPr>
                      <a:r>
                        <a:rPr lang="fr-BE" sz="800" smtClean="0">
                          <a:latin typeface="+mn-lt"/>
                          <a:ea typeface="Times New Roman"/>
                          <a:cs typeface="Arial"/>
                        </a:rPr>
                        <a:t>Bronnen: UNCTAD, </a:t>
                      </a:r>
                      <a:r>
                        <a:rPr lang="fr-BE" sz="800" dirty="0" smtClean="0">
                          <a:latin typeface="+mn-lt"/>
                          <a:ea typeface="Times New Roman"/>
                          <a:cs typeface="Arial"/>
                        </a:rPr>
                        <a:t>Eurostat</a:t>
                      </a:r>
                      <a:r>
                        <a:rPr lang="fr-BE" sz="800" smtClean="0">
                          <a:latin typeface="+mn-lt"/>
                          <a:ea typeface="Times New Roman"/>
                          <a:cs typeface="Arial"/>
                        </a:rPr>
                        <a:t>, INR.</a:t>
                      </a:r>
                      <a:endParaRPr lang="nl-BE" sz="800" dirty="0" smtClean="0">
                        <a:latin typeface="+mn-lt"/>
                        <a:ea typeface="Times New Roman"/>
                        <a:cs typeface="Times New Roman"/>
                      </a:endParaRPr>
                    </a:p>
                    <a:p>
                      <a:pPr marL="540385" indent="-540385" algn="just">
                        <a:lnSpc>
                          <a:spcPct val="100000"/>
                        </a:lnSpc>
                        <a:spcAft>
                          <a:spcPts val="0"/>
                        </a:spcAft>
                        <a:tabLst>
                          <a:tab pos="270510" algn="l"/>
                          <a:tab pos="540385" algn="l"/>
                          <a:tab pos="1350645" algn="l"/>
                        </a:tabLst>
                      </a:pPr>
                      <a:r>
                        <a:rPr lang="fr-BE" sz="800" baseline="30000" smtClean="0">
                          <a:latin typeface="+mn-lt"/>
                          <a:ea typeface="Times New Roman"/>
                          <a:cs typeface="Arial"/>
                        </a:rPr>
                        <a:t>1</a:t>
                      </a:r>
                      <a:r>
                        <a:rPr lang="fr-BE" sz="800" smtClean="0">
                          <a:latin typeface="+mn-lt"/>
                          <a:ea typeface="Times New Roman"/>
                          <a:cs typeface="Arial"/>
                        </a:rPr>
                        <a:t> Gemiddelde jaarlijkse veranderingspercentages tussen 2005 en</a:t>
                      </a:r>
                      <a:r>
                        <a:rPr lang="fr-BE" sz="800" baseline="0" smtClean="0">
                          <a:latin typeface="+mn-lt"/>
                          <a:ea typeface="Times New Roman"/>
                          <a:cs typeface="Arial"/>
                        </a:rPr>
                        <a:t> </a:t>
                      </a:r>
                      <a:r>
                        <a:rPr lang="fr-BE" sz="800" smtClean="0">
                          <a:latin typeface="+mn-lt"/>
                          <a:ea typeface="Times New Roman"/>
                          <a:cs typeface="Arial"/>
                        </a:rPr>
                        <a:t>2010, invoer in dollar</a:t>
                      </a:r>
                      <a:r>
                        <a:rPr lang="fr-BE" sz="800" baseline="0" smtClean="0">
                          <a:latin typeface="+mn-lt"/>
                          <a:ea typeface="Times New Roman"/>
                          <a:cs typeface="Arial"/>
                        </a:rPr>
                        <a:t> </a:t>
                      </a:r>
                      <a:r>
                        <a:rPr lang="nl-BE" sz="800" baseline="0" smtClean="0">
                          <a:latin typeface="+mn-lt"/>
                          <a:ea typeface="Times New Roman"/>
                          <a:cs typeface="Arial"/>
                        </a:rPr>
                        <a:t>van de Verenigde Staten</a:t>
                      </a:r>
                      <a:r>
                        <a:rPr lang="fr-BE" sz="800" baseline="0" smtClean="0">
                          <a:latin typeface="+mn-lt"/>
                          <a:ea typeface="Times New Roman"/>
                          <a:cs typeface="Arial"/>
                        </a:rPr>
                        <a:t>.</a:t>
                      </a:r>
                      <a:endParaRPr kumimoji="0" lang="fr-BE" sz="900" b="0" i="0" u="none" strike="noStrike" cap="none" normalizeH="0" baseline="0" dirty="0" smtClean="0">
                        <a:ln>
                          <a:noFill/>
                        </a:ln>
                        <a:solidFill>
                          <a:schemeClr val="tx1"/>
                        </a:solidFill>
                        <a:effectLst/>
                        <a:latin typeface="Arial" charset="0"/>
                      </a:endParaRPr>
                    </a:p>
                  </a:txBody>
                  <a:tcPr marL="18000" marR="0" marT="10800" marB="1080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endParaRPr kumimoji="0" lang="fr-BE" sz="800" b="0" i="0" u="none" strike="noStrike" cap="none" normalizeH="0" baseline="0" dirty="0" smtClean="0">
                        <a:ln>
                          <a:noFill/>
                        </a:ln>
                        <a:solidFill>
                          <a:schemeClr val="tx1"/>
                        </a:solidFill>
                        <a:effectLst/>
                        <a:latin typeface="Arial" charset="0"/>
                      </a:endParaRPr>
                    </a:p>
                  </a:txBody>
                  <a:tcPr marL="18000" marR="0" marT="10800" marB="10800" horzOverflow="overflow">
                    <a:lnL>
                      <a:noFill/>
                    </a:lnL>
                    <a:lnR cap="flat">
                      <a:noFill/>
                    </a:lnR>
                    <a:lnT cap="flat">
                      <a:noFill/>
                    </a:lnT>
                    <a:lnB cap="flat">
                      <a:noFill/>
                    </a:lnB>
                    <a:lnTlToBr>
                      <a:noFill/>
                    </a:lnTlToBr>
                    <a:lnBlToTr>
                      <a:noFill/>
                    </a:lnBlToTr>
                    <a:noFill/>
                  </a:tcPr>
                </a:tc>
              </a:tr>
            </a:tbl>
          </a:graphicData>
        </a:graphic>
      </p:graphicFrame>
      <p:graphicFrame>
        <p:nvGraphicFramePr>
          <p:cNvPr id="8" name="Table 7"/>
          <p:cNvGraphicFramePr>
            <a:graphicFrameLocks noGrp="1"/>
          </p:cNvGraphicFramePr>
          <p:nvPr/>
        </p:nvGraphicFramePr>
        <p:xfrm>
          <a:off x="800100" y="1354917"/>
          <a:ext cx="7429500" cy="4581857"/>
        </p:xfrm>
        <a:graphic>
          <a:graphicData uri="http://schemas.openxmlformats.org/drawingml/2006/table">
            <a:tbl>
              <a:tblPr/>
              <a:tblGrid>
                <a:gridCol w="1904223"/>
                <a:gridCol w="1245812"/>
                <a:gridCol w="1017175"/>
                <a:gridCol w="1053829"/>
                <a:gridCol w="1108813"/>
                <a:gridCol w="1099648"/>
              </a:tblGrid>
              <a:tr h="510518">
                <a:tc>
                  <a:txBody>
                    <a:bodyPr/>
                    <a:lstStyle/>
                    <a:p>
                      <a:pPr algn="l" fontAlgn="b"/>
                      <a:endParaRPr lang="nl-BE"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nl-BE" sz="1100" b="1" i="1" u="none" strike="noStrike" dirty="0">
                          <a:solidFill>
                            <a:srgbClr val="000000"/>
                          </a:solidFill>
                          <a:latin typeface="Arial"/>
                        </a:rPr>
                        <a:t>p.m</a:t>
                      </a:r>
                      <a:r>
                        <a:rPr lang="nl-BE" sz="1100" b="1" i="1" u="none" strike="noStrike">
                          <a:solidFill>
                            <a:srgbClr val="000000"/>
                          </a:solidFill>
                          <a:latin typeface="Arial"/>
                        </a:rPr>
                        <a:t>. </a:t>
                      </a:r>
                      <a:r>
                        <a:rPr lang="nl-BE" sz="1100" b="1" i="1" u="none" strike="noStrike" cap="none" baseline="0" smtClean="0">
                          <a:solidFill>
                            <a:srgbClr val="000000"/>
                          </a:solidFill>
                          <a:latin typeface="+mn-lt"/>
                        </a:rPr>
                        <a:t>Verloop van de invoer</a:t>
                      </a:r>
                      <a:r>
                        <a:rPr lang="nl-BE" sz="1100" b="1" i="1" u="none" strike="noStrike" cap="none" baseline="30000" smtClean="0">
                          <a:solidFill>
                            <a:srgbClr val="000000"/>
                          </a:solidFill>
                          <a:latin typeface="Arial"/>
                        </a:rPr>
                        <a:t>1</a:t>
                      </a:r>
                      <a:endParaRPr lang="nl-BE" sz="1100" b="1" i="1" u="none" strike="noStrike" cap="none" baseline="30000" dirty="0">
                        <a:solidFill>
                          <a:srgbClr val="000000"/>
                        </a:solidFill>
                        <a:latin typeface="Arial"/>
                      </a:endParaRPr>
                    </a:p>
                  </a:txBody>
                  <a:tcPr marL="5610" marR="5610" marT="561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100" b="1" i="0" u="none" strike="noStrike" smtClean="0">
                          <a:solidFill>
                            <a:srgbClr val="000000"/>
                          </a:solidFill>
                          <a:latin typeface="Arial"/>
                        </a:rPr>
                        <a:t>België</a:t>
                      </a:r>
                      <a:endParaRPr lang="nl-BE" sz="1100" b="1" i="0" u="none" strike="noStrike" dirty="0">
                        <a:solidFill>
                          <a:srgbClr val="000000"/>
                        </a:solidFill>
                        <a:latin typeface="Arial"/>
                      </a:endParaRPr>
                    </a:p>
                  </a:txBody>
                  <a:tcPr marL="5610" marR="5610" marT="561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100" b="1" i="0" u="none" strike="noStrike" smtClean="0">
                          <a:solidFill>
                            <a:srgbClr val="000000"/>
                          </a:solidFill>
                          <a:latin typeface="Arial"/>
                        </a:rPr>
                        <a:t>Duitsland</a:t>
                      </a:r>
                      <a:endParaRPr lang="nl-BE" sz="1100" b="1" i="0" u="none" strike="noStrike" dirty="0">
                        <a:solidFill>
                          <a:srgbClr val="000000"/>
                        </a:solidFill>
                        <a:latin typeface="Arial"/>
                      </a:endParaRPr>
                    </a:p>
                  </a:txBody>
                  <a:tcPr marL="5610" marR="5610" marT="561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100" b="1" i="0" u="none" strike="noStrike" smtClean="0">
                          <a:solidFill>
                            <a:srgbClr val="000000"/>
                          </a:solidFill>
                          <a:latin typeface="Arial"/>
                        </a:rPr>
                        <a:t>Frankrijk</a:t>
                      </a:r>
                      <a:endParaRPr lang="nl-BE" sz="1100" b="1" i="0" u="none" strike="noStrike" dirty="0">
                        <a:solidFill>
                          <a:srgbClr val="000000"/>
                        </a:solidFill>
                        <a:latin typeface="Arial"/>
                      </a:endParaRPr>
                    </a:p>
                  </a:txBody>
                  <a:tcPr marL="5610" marR="5610" marT="561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100" b="1" i="0" u="none" strike="noStrike" smtClean="0">
                          <a:solidFill>
                            <a:srgbClr val="000000"/>
                          </a:solidFill>
                          <a:latin typeface="Arial"/>
                        </a:rPr>
                        <a:t>Nederland</a:t>
                      </a:r>
                      <a:endParaRPr lang="nl-BE" sz="1100" b="1" i="0" u="none" strike="noStrike" dirty="0">
                        <a:solidFill>
                          <a:srgbClr val="000000"/>
                        </a:solidFill>
                        <a:latin typeface="Arial"/>
                      </a:endParaRPr>
                    </a:p>
                  </a:txBody>
                  <a:tcPr marL="5610" marR="5610" marT="561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7577">
                <a:tc>
                  <a:txBody>
                    <a:bodyPr/>
                    <a:lstStyle/>
                    <a:p>
                      <a:pPr algn="l" fontAlgn="b"/>
                      <a:endParaRPr lang="nl-BE"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solidFill>
                      <a:schemeClr val="bg1"/>
                    </a:solidFill>
                  </a:tcPr>
                </a:tc>
                <a:tc>
                  <a:txBody>
                    <a:bodyPr/>
                    <a:lstStyle/>
                    <a:p>
                      <a:pPr algn="ctr" fontAlgn="b"/>
                      <a:endParaRPr lang="nl-BE" sz="1100" b="0" i="1"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endParaRPr lang="nl-BE" sz="1100" b="0" i="0" u="none" strike="noStrike" dirty="0">
                        <a:solidFill>
                          <a:srgbClr val="000000"/>
                        </a:solidFill>
                        <a:latin typeface="Arial"/>
                      </a:endParaRPr>
                    </a:p>
                  </a:txBody>
                  <a:tcPr marL="5610" marR="5610" marT="561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endParaRPr lang="nl-BE" sz="1100" b="0" i="0" u="none" strike="noStrike" dirty="0">
                        <a:solidFill>
                          <a:srgbClr val="000000"/>
                        </a:solidFill>
                        <a:latin typeface="Arial"/>
                      </a:endParaRPr>
                    </a:p>
                  </a:txBody>
                  <a:tcPr marL="5610" marR="5610" marT="561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endParaRPr lang="nl-BE" sz="1100" b="0" i="0" u="none" strike="noStrike" dirty="0">
                        <a:solidFill>
                          <a:srgbClr val="000000"/>
                        </a:solidFill>
                        <a:latin typeface="Arial"/>
                      </a:endParaRPr>
                    </a:p>
                  </a:txBody>
                  <a:tcPr marL="5610" marR="5610" marT="561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endParaRPr lang="nl-BE" sz="1100" b="0" i="0" u="none" strike="noStrike" dirty="0">
                        <a:solidFill>
                          <a:srgbClr val="000000"/>
                        </a:solidFill>
                        <a:latin typeface="Arial"/>
                      </a:endParaRPr>
                    </a:p>
                  </a:txBody>
                  <a:tcPr marL="5610" marR="5610" marT="561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177577">
                <a:tc>
                  <a:txBody>
                    <a:bodyPr/>
                    <a:lstStyle/>
                    <a:p>
                      <a:pPr marL="180000" lvl="0" algn="l" fontAlgn="b"/>
                      <a:r>
                        <a:rPr lang="nl-BE" sz="1100" b="0" i="0" u="none" strike="noStrike" smtClean="0">
                          <a:solidFill>
                            <a:srgbClr val="000000"/>
                          </a:solidFill>
                          <a:latin typeface="Arial"/>
                        </a:rPr>
                        <a:t> UE-15</a:t>
                      </a:r>
                      <a:endParaRPr lang="nl-BE"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l" fontAlgn="b">
                        <a:tabLst>
                          <a:tab pos="628650" algn="dec"/>
                        </a:tabLst>
                      </a:pPr>
                      <a:r>
                        <a:rPr lang="nl-BE" sz="1100" b="0" i="1" u="none" strike="noStrike" dirty="0" smtClean="0">
                          <a:solidFill>
                            <a:srgbClr val="000000"/>
                          </a:solidFill>
                          <a:latin typeface="Arial"/>
                        </a:rPr>
                        <a:t>	4,4</a:t>
                      </a:r>
                      <a:endParaRPr lang="nl-BE" sz="1100" b="0" i="1"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tabLst>
                          <a:tab pos="447675" algn="dec"/>
                        </a:tabLst>
                      </a:pPr>
                      <a:r>
                        <a:rPr lang="nl-BE" sz="1100" b="0" i="0" u="none" strike="noStrike" dirty="0" smtClean="0">
                          <a:solidFill>
                            <a:srgbClr val="000000"/>
                          </a:solidFill>
                          <a:latin typeface="Arial"/>
                        </a:rPr>
                        <a:t>	70,2</a:t>
                      </a:r>
                      <a:endParaRPr lang="nl-BE" sz="1100" b="0" i="0" u="none" strike="noStrike" dirty="0">
                        <a:solidFill>
                          <a:srgbClr val="000000"/>
                        </a:solidFill>
                        <a:latin typeface="Arial"/>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51,4</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57,9</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72,9</a:t>
                      </a: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r>
                        <a:rPr lang="nl-BE" sz="1100" b="0" i="0" u="none" strike="noStrike" smtClean="0">
                          <a:solidFill>
                            <a:srgbClr val="000000"/>
                          </a:solidFill>
                          <a:latin typeface="Arial"/>
                        </a:rPr>
                        <a:t>    waarvan:</a:t>
                      </a:r>
                      <a:endParaRPr lang="nl-BE"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fontAlgn="b"/>
                      <a:endParaRPr lang="nl-BE" sz="1100" b="0" i="1" u="none" strike="noStrike">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r>
                        <a:rPr lang="nl-BE" sz="1100" b="0" i="0" u="none" strike="noStrike" smtClean="0">
                          <a:solidFill>
                            <a:srgbClr val="000000"/>
                          </a:solidFill>
                          <a:latin typeface="Arial"/>
                        </a:rPr>
                        <a:t>   België</a:t>
                      </a:r>
                      <a:endParaRPr lang="nl-BE" sz="1100" b="0" i="0" u="none" strike="noStrike" dirty="0">
                        <a:solidFill>
                          <a:srgbClr val="000000"/>
                        </a:solidFill>
                        <a:latin typeface="Arial"/>
                      </a:endParaRPr>
                    </a:p>
                  </a:txBody>
                  <a:tcPr marL="84147"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nl-BE" sz="1100" b="0" i="1" u="none" strike="noStrike" kern="1200" dirty="0" smtClean="0">
                          <a:solidFill>
                            <a:srgbClr val="000000"/>
                          </a:solidFill>
                          <a:latin typeface="Arial"/>
                          <a:ea typeface="+mn-ea"/>
                          <a:cs typeface="+mn-cs"/>
                        </a:rPr>
                        <a:t>	4,0</a:t>
                      </a: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5,1</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7,3</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13,4</a:t>
                      </a: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r>
                        <a:rPr lang="nl-BE" sz="1100" b="0" i="0" u="none" strike="noStrike" smtClean="0">
                          <a:solidFill>
                            <a:srgbClr val="000000"/>
                          </a:solidFill>
                          <a:latin typeface="Arial"/>
                        </a:rPr>
                        <a:t>   Duitsland</a:t>
                      </a:r>
                      <a:endParaRPr lang="nl-BE" sz="1100" b="0" i="0" u="none" strike="noStrike" dirty="0">
                        <a:solidFill>
                          <a:srgbClr val="000000"/>
                        </a:solidFill>
                        <a:latin typeface="Arial"/>
                      </a:endParaRPr>
                    </a:p>
                  </a:txBody>
                  <a:tcPr marL="84147"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nl-BE" sz="1100" b="0" i="1" u="none" strike="noStrike" kern="1200" dirty="0" smtClean="0">
                          <a:solidFill>
                            <a:srgbClr val="000000"/>
                          </a:solidFill>
                          <a:latin typeface="Arial"/>
                          <a:ea typeface="+mn-ea"/>
                          <a:cs typeface="+mn-cs"/>
                        </a:rPr>
                        <a:t>	6,5</a:t>
                      </a: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16,8</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15,7</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25,4</a:t>
                      </a: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r>
                        <a:rPr lang="nl-BE" sz="1100" b="0" i="0" u="none" strike="noStrike" smtClean="0">
                          <a:solidFill>
                            <a:srgbClr val="000000"/>
                          </a:solidFill>
                          <a:latin typeface="Arial"/>
                        </a:rPr>
                        <a:t>   Frankrijk</a:t>
                      </a:r>
                      <a:endParaRPr lang="nl-BE" sz="1100" b="0" i="0" u="none" strike="noStrike" dirty="0">
                        <a:solidFill>
                          <a:srgbClr val="000000"/>
                        </a:solidFill>
                        <a:latin typeface="Arial"/>
                      </a:endParaRPr>
                    </a:p>
                  </a:txBody>
                  <a:tcPr marL="84147"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nl-BE" sz="1100" b="0" i="1" u="none" strike="noStrike" kern="1200" dirty="0" smtClean="0">
                          <a:solidFill>
                            <a:srgbClr val="000000"/>
                          </a:solidFill>
                          <a:latin typeface="Arial"/>
                          <a:ea typeface="+mn-ea"/>
                          <a:cs typeface="+mn-cs"/>
                        </a:rPr>
                        <a:t>	4,7</a:t>
                      </a: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17,1</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9,7</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9,0</a:t>
                      </a: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r>
                        <a:rPr lang="nl-BE" sz="1100" b="0" i="0" u="none" strike="noStrike" dirty="0" smtClean="0">
                          <a:solidFill>
                            <a:srgbClr val="000000"/>
                          </a:solidFill>
                          <a:latin typeface="Arial"/>
                        </a:rPr>
                        <a:t>   Nederland</a:t>
                      </a:r>
                      <a:endParaRPr lang="nl-BE" sz="1100" b="0" i="0" u="none" strike="noStrike" dirty="0">
                        <a:solidFill>
                          <a:srgbClr val="000000"/>
                        </a:solidFill>
                        <a:latin typeface="Arial"/>
                      </a:endParaRPr>
                    </a:p>
                  </a:txBody>
                  <a:tcPr marL="84147"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nl-BE" sz="1100" b="0" i="1" u="none" strike="noStrike" kern="1200" dirty="0" smtClean="0">
                          <a:solidFill>
                            <a:srgbClr val="000000"/>
                          </a:solidFill>
                          <a:latin typeface="Arial"/>
                          <a:ea typeface="+mn-ea"/>
                          <a:cs typeface="+mn-cs"/>
                        </a:rPr>
                        <a:t>	7,3</a:t>
                      </a: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13,2</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6,5</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4,1</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a:t>
                      </a: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endParaRPr lang="nl-BE" sz="1100" b="0" i="0" u="none" strike="noStrike" dirty="0">
                        <a:solidFill>
                          <a:srgbClr val="000000"/>
                        </a:solidFill>
                        <a:latin typeface="Arial"/>
                      </a:endParaRPr>
                    </a:p>
                  </a:txBody>
                  <a:tcPr marL="84147"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42222">
                <a:tc>
                  <a:txBody>
                    <a:bodyPr/>
                    <a:lstStyle/>
                    <a:p>
                      <a:pPr marL="180000" lvl="0" algn="l" fontAlgn="b"/>
                      <a:r>
                        <a:rPr lang="fr-FR" sz="1100" b="0" i="0" u="none" strike="noStrike">
                          <a:solidFill>
                            <a:srgbClr val="000000"/>
                          </a:solidFill>
                          <a:latin typeface="Arial"/>
                        </a:rPr>
                        <a:t>12 </a:t>
                      </a:r>
                      <a:r>
                        <a:rPr lang="fr-FR" sz="1100" b="0" i="0" u="none" strike="noStrike" smtClean="0">
                          <a:solidFill>
                            <a:srgbClr val="000000"/>
                          </a:solidFill>
                          <a:latin typeface="Arial"/>
                        </a:rPr>
                        <a:t>nieuwe EU-lidstaten</a:t>
                      </a:r>
                      <a:endParaRPr lang="fr-FR"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nl-BE" sz="1100" b="0" i="1" u="none" strike="noStrike" kern="1200" dirty="0" smtClean="0">
                          <a:solidFill>
                            <a:srgbClr val="000000"/>
                          </a:solidFill>
                          <a:latin typeface="Arial"/>
                          <a:ea typeface="+mn-ea"/>
                          <a:cs typeface="+mn-cs"/>
                        </a:rPr>
                        <a:t>	9,4</a:t>
                      </a: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4,2</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11,0</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4,9</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5,3</a:t>
                      </a: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endParaRPr lang="nl-BE"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r>
                        <a:rPr lang="nl-BE" sz="1100" b="0" i="0" u="none" strike="noStrike" smtClean="0">
                          <a:solidFill>
                            <a:srgbClr val="000000"/>
                          </a:solidFill>
                          <a:latin typeface="Arial"/>
                        </a:rPr>
                        <a:t>Turkije</a:t>
                      </a:r>
                      <a:endParaRPr lang="nl-BE"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nl-BE" sz="1100" b="0" i="1" u="none" strike="noStrike" kern="1200" dirty="0" smtClean="0">
                          <a:solidFill>
                            <a:srgbClr val="000000"/>
                          </a:solidFill>
                          <a:latin typeface="Arial"/>
                          <a:ea typeface="+mn-ea"/>
                          <a:cs typeface="+mn-cs"/>
                        </a:rPr>
                        <a:t>	9,7</a:t>
                      </a: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1,2</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1,6</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1,4</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1,0</a:t>
                      </a: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r>
                        <a:rPr lang="nl-BE" sz="1100" b="0" i="0" u="none" strike="noStrike" smtClean="0">
                          <a:solidFill>
                            <a:srgbClr val="000000"/>
                          </a:solidFill>
                          <a:latin typeface="Arial"/>
                        </a:rPr>
                        <a:t>Rusland</a:t>
                      </a:r>
                      <a:endParaRPr lang="nl-BE"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nl-BE" sz="1100" b="0" i="1" u="none" strike="noStrike" kern="1200" dirty="0" smtClean="0">
                          <a:solidFill>
                            <a:srgbClr val="000000"/>
                          </a:solidFill>
                          <a:latin typeface="Arial"/>
                          <a:ea typeface="+mn-ea"/>
                          <a:cs typeface="+mn-cs"/>
                        </a:rPr>
                        <a:t>	14,7</a:t>
                      </a: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1,2</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2,8</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1,4</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1,5</a:t>
                      </a: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r>
                        <a:rPr lang="nl-BE" sz="1100" b="0" i="0" u="none" strike="noStrike" smtClean="0">
                          <a:solidFill>
                            <a:srgbClr val="000000"/>
                          </a:solidFill>
                          <a:latin typeface="Arial"/>
                        </a:rPr>
                        <a:t>India</a:t>
                      </a:r>
                      <a:endParaRPr lang="nl-BE"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nl-BE" sz="1100" b="0" i="1" u="none" strike="noStrike" kern="1200" dirty="0" smtClean="0">
                          <a:solidFill>
                            <a:srgbClr val="000000"/>
                          </a:solidFill>
                          <a:latin typeface="Arial"/>
                          <a:ea typeface="+mn-ea"/>
                          <a:cs typeface="+mn-cs"/>
                        </a:rPr>
                        <a:t>	19,3</a:t>
                      </a: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2,6</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0,8</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0,7</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0,4</a:t>
                      </a: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r>
                        <a:rPr lang="nl-BE" sz="1100" b="0" i="0" u="none" strike="noStrike" smtClean="0">
                          <a:solidFill>
                            <a:srgbClr val="000000"/>
                          </a:solidFill>
                          <a:latin typeface="Arial"/>
                        </a:rPr>
                        <a:t>China</a:t>
                      </a:r>
                      <a:endParaRPr lang="nl-BE"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nl-BE" sz="1100" b="0" i="1" u="none" strike="noStrike" kern="1200" dirty="0" smtClean="0">
                          <a:solidFill>
                            <a:srgbClr val="000000"/>
                          </a:solidFill>
                          <a:latin typeface="Arial"/>
                          <a:ea typeface="+mn-ea"/>
                          <a:cs typeface="+mn-cs"/>
                        </a:rPr>
                        <a:t>	16,2</a:t>
                      </a: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1,6</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4,1</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2,3</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1,1</a:t>
                      </a: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endParaRPr lang="nl-BE"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r>
                        <a:rPr lang="nl-BE" sz="1100" b="0" i="0" u="none" strike="noStrike" smtClean="0">
                          <a:solidFill>
                            <a:srgbClr val="000000"/>
                          </a:solidFill>
                          <a:latin typeface="Arial"/>
                        </a:rPr>
                        <a:t>Japan</a:t>
                      </a:r>
                      <a:endParaRPr lang="nl-BE"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nl-BE" sz="1100" b="0" i="1" u="none" strike="noStrike" kern="1200" dirty="0" smtClean="0">
                          <a:solidFill>
                            <a:srgbClr val="000000"/>
                          </a:solidFill>
                          <a:latin typeface="Arial"/>
                          <a:ea typeface="+mn-ea"/>
                          <a:cs typeface="+mn-cs"/>
                        </a:rPr>
                        <a:t>	6,1</a:t>
                      </a: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0,7</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1,4</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1,4</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0,7</a:t>
                      </a: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r>
                        <a:rPr lang="nl-BE" sz="1100" b="0" i="0" u="none" strike="noStrike" cap="all" baseline="0" smtClean="0">
                          <a:solidFill>
                            <a:srgbClr val="000000"/>
                          </a:solidFill>
                          <a:latin typeface="Arial"/>
                        </a:rPr>
                        <a:t>V</a:t>
                      </a:r>
                      <a:r>
                        <a:rPr lang="nl-BE" sz="1100" b="0" i="0" u="none" strike="noStrike" cap="none" baseline="0" smtClean="0">
                          <a:solidFill>
                            <a:srgbClr val="000000"/>
                          </a:solidFill>
                          <a:latin typeface="Arial"/>
                        </a:rPr>
                        <a:t>erenigde Staten</a:t>
                      </a:r>
                      <a:endParaRPr lang="nl-BE"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nl-BE" sz="1100" b="0" i="1" u="none" strike="noStrike" kern="1200" dirty="0" smtClean="0">
                          <a:solidFill>
                            <a:srgbClr val="000000"/>
                          </a:solidFill>
                          <a:latin typeface="Arial"/>
                          <a:ea typeface="+mn-ea"/>
                          <a:cs typeface="+mn-cs"/>
                        </a:rPr>
                        <a:t>	2,6</a:t>
                      </a: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4,4</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7,5</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6,0</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4,1</a:t>
                      </a: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endParaRPr lang="nl-BE"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r>
                        <a:rPr lang="nl-BE" sz="1100" b="0" i="0" u="none" strike="noStrike" smtClean="0">
                          <a:solidFill>
                            <a:srgbClr val="000000"/>
                          </a:solidFill>
                          <a:latin typeface="Arial"/>
                        </a:rPr>
                        <a:t>Andere</a:t>
                      </a:r>
                      <a:r>
                        <a:rPr lang="nl-BE" sz="1100" b="0" i="0" u="none" strike="noStrike" baseline="0" smtClean="0">
                          <a:solidFill>
                            <a:srgbClr val="000000"/>
                          </a:solidFill>
                          <a:latin typeface="Arial"/>
                        </a:rPr>
                        <a:t> landen</a:t>
                      </a:r>
                      <a:endParaRPr lang="nl-BE"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nl-BE" sz="1100" b="0" i="1" u="none" strike="noStrike" kern="1200" dirty="0" smtClean="0">
                          <a:solidFill>
                            <a:srgbClr val="000000"/>
                          </a:solidFill>
                          <a:latin typeface="Arial"/>
                          <a:ea typeface="+mn-ea"/>
                          <a:cs typeface="+mn-cs"/>
                        </a:rPr>
                        <a:t>	9,6</a:t>
                      </a: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14,0</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19,3</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23,8</a:t>
                      </a: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0" i="0" u="none" strike="noStrike" kern="1200" dirty="0" smtClean="0">
                          <a:solidFill>
                            <a:srgbClr val="000000"/>
                          </a:solidFill>
                          <a:latin typeface="Arial"/>
                          <a:ea typeface="+mn-ea"/>
                          <a:cs typeface="+mn-cs"/>
                        </a:rPr>
                        <a:t>	13,1</a:t>
                      </a: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endParaRPr lang="nl-BE" sz="1100" b="0"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endParaRPr lang="nl-BE" sz="1100" b="0" i="1"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endParaRPr lang="nl-BE" sz="1100" b="0" i="0" u="none" strike="noStrike">
                        <a:solidFill>
                          <a:srgbClr val="000000"/>
                        </a:solidFill>
                        <a:latin typeface="Arial"/>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endParaRPr lang="nl-BE" sz="1100" b="0"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lvl="0" algn="l" fontAlgn="b"/>
                      <a:r>
                        <a:rPr lang="nl-BE" sz="1100" b="1" i="0" u="none" strike="noStrike" smtClean="0">
                          <a:solidFill>
                            <a:srgbClr val="000000"/>
                          </a:solidFill>
                          <a:latin typeface="Arial"/>
                        </a:rPr>
                        <a:t>Totaal</a:t>
                      </a:r>
                      <a:endParaRPr lang="nl-BE" sz="1100" b="1" i="0" u="none" strike="noStrike" dirty="0">
                        <a:solidFill>
                          <a:srgbClr val="000000"/>
                        </a:solidFill>
                        <a:latin typeface="Arial"/>
                      </a:endParaRP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algn="l" defTabSz="914400" rtl="0" eaLnBrk="1" fontAlgn="b" latinLnBrk="0" hangingPunct="1">
                        <a:tabLst>
                          <a:tab pos="628650" algn="dec"/>
                        </a:tabLst>
                      </a:pPr>
                      <a:r>
                        <a:rPr lang="nl-BE" sz="1100" b="1" i="0" u="none" strike="noStrike" kern="1200" dirty="0" smtClean="0">
                          <a:solidFill>
                            <a:srgbClr val="000000"/>
                          </a:solidFill>
                          <a:latin typeface="Arial"/>
                          <a:ea typeface="+mn-ea"/>
                          <a:cs typeface="+mn-cs"/>
                        </a:rPr>
                        <a:t>	7,4</a:t>
                      </a:r>
                      <a:endParaRPr lang="nl-BE" sz="1100" b="1" i="0" u="none" strike="noStrike" kern="1200" dirty="0">
                        <a:solidFill>
                          <a:srgbClr val="000000"/>
                        </a:solidFill>
                        <a:latin typeface="Arial"/>
                        <a:ea typeface="+mn-ea"/>
                        <a:cs typeface="+mn-cs"/>
                      </a:endParaRPr>
                    </a:p>
                  </a:txBody>
                  <a:tcPr marL="5610" marR="5610" marT="561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tabLst>
                          <a:tab pos="447675" algn="dec"/>
                        </a:tabLst>
                      </a:pPr>
                      <a:r>
                        <a:rPr lang="nl-BE" sz="1100" b="1" i="0" u="none" strike="noStrike" dirty="0" smtClean="0">
                          <a:solidFill>
                            <a:srgbClr val="000000"/>
                          </a:solidFill>
                          <a:latin typeface="Arial"/>
                        </a:rPr>
                        <a:t>	100,0</a:t>
                      </a:r>
                      <a:endParaRPr lang="nl-BE" sz="1100" b="1" i="0" u="none" strike="noStrike" dirty="0">
                        <a:solidFill>
                          <a:srgbClr val="000000"/>
                        </a:solidFill>
                        <a:latin typeface="Arial"/>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1" i="0" u="none" strike="noStrike" kern="1200" dirty="0" smtClean="0">
                          <a:solidFill>
                            <a:srgbClr val="000000"/>
                          </a:solidFill>
                          <a:latin typeface="Arial"/>
                          <a:ea typeface="+mn-ea"/>
                          <a:cs typeface="+mn-cs"/>
                        </a:rPr>
                        <a:t>	100,0</a:t>
                      </a:r>
                      <a:endParaRPr lang="nl-BE" sz="1100" b="1"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1" i="0" u="none" strike="noStrike" kern="1200" dirty="0" smtClean="0">
                          <a:solidFill>
                            <a:srgbClr val="000000"/>
                          </a:solidFill>
                          <a:latin typeface="Arial"/>
                          <a:ea typeface="+mn-ea"/>
                          <a:cs typeface="+mn-cs"/>
                        </a:rPr>
                        <a:t>	100,0</a:t>
                      </a:r>
                      <a:endParaRPr lang="nl-BE" sz="1100" b="1" i="0" u="none" strike="noStrike" kern="1200" dirty="0">
                        <a:solidFill>
                          <a:srgbClr val="000000"/>
                        </a:solidFill>
                        <a:latin typeface="Arial"/>
                        <a:ea typeface="+mn-ea"/>
                        <a:cs typeface="+mn-cs"/>
                      </a:endParaRPr>
                    </a:p>
                  </a:txBody>
                  <a:tcPr marL="5610" marR="5610" marT="5610" marB="0" anchor="b">
                    <a:lnL>
                      <a:noFill/>
                    </a:lnL>
                    <a:lnR>
                      <a:noFill/>
                    </a:lnR>
                    <a:lnT>
                      <a:noFill/>
                    </a:lnT>
                    <a:lnB>
                      <a:noFill/>
                    </a:lnB>
                    <a:solidFill>
                      <a:schemeClr val="bg1"/>
                    </a:solidFill>
                  </a:tcPr>
                </a:tc>
                <a:tc>
                  <a:txBody>
                    <a:bodyPr/>
                    <a:lstStyle/>
                    <a:p>
                      <a:pPr marL="0" algn="l" defTabSz="914400" rtl="0" eaLnBrk="1" fontAlgn="b" latinLnBrk="0" hangingPunct="1">
                        <a:tabLst>
                          <a:tab pos="447675" algn="dec"/>
                        </a:tabLst>
                      </a:pPr>
                      <a:r>
                        <a:rPr lang="nl-BE" sz="1100" b="1" i="0" u="none" strike="noStrike" kern="1200" dirty="0" smtClean="0">
                          <a:solidFill>
                            <a:srgbClr val="000000"/>
                          </a:solidFill>
                          <a:latin typeface="Arial"/>
                          <a:ea typeface="+mn-ea"/>
                          <a:cs typeface="+mn-cs"/>
                        </a:rPr>
                        <a:t>	100,0</a:t>
                      </a:r>
                      <a:endParaRPr lang="nl-BE" sz="1100" b="1" i="0" u="none" strike="noStrike" kern="1200" dirty="0">
                        <a:solidFill>
                          <a:srgbClr val="000000"/>
                        </a:solidFill>
                        <a:latin typeface="Arial"/>
                        <a:ea typeface="+mn-ea"/>
                        <a:cs typeface="+mn-cs"/>
                      </a:endParaRPr>
                    </a:p>
                  </a:txBody>
                  <a:tcPr marL="5610" marR="5610" marT="561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77577">
                <a:tc>
                  <a:txBody>
                    <a:bodyPr/>
                    <a:lstStyle/>
                    <a:p>
                      <a:pPr marL="180000" algn="l" fontAlgn="b"/>
                      <a:r>
                        <a:rPr lang="nl-BE" sz="1100" b="0" i="0" u="none" strike="noStrike" dirty="0">
                          <a:solidFill>
                            <a:srgbClr val="000000"/>
                          </a:solidFill>
                          <a:latin typeface="Arial"/>
                        </a:rPr>
                        <a:t> </a:t>
                      </a:r>
                    </a:p>
                  </a:txBody>
                  <a:tcPr marL="5610" marR="5610" marT="561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nl-BE" sz="1100" b="0" i="0" u="none" strike="noStrike" dirty="0">
                          <a:solidFill>
                            <a:srgbClr val="000000"/>
                          </a:solidFill>
                          <a:latin typeface="Arial"/>
                        </a:rPr>
                        <a:t> </a:t>
                      </a:r>
                    </a:p>
                  </a:txBody>
                  <a:tcPr marL="5610" marR="5610" marT="561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nl-BE" sz="1100" b="0" i="0" u="none" strike="noStrike" dirty="0">
                          <a:solidFill>
                            <a:srgbClr val="000000"/>
                          </a:solidFill>
                          <a:latin typeface="Arial"/>
                        </a:rPr>
                        <a:t> </a:t>
                      </a:r>
                    </a:p>
                  </a:txBody>
                  <a:tcPr marL="5610" marR="5610" marT="561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nl-BE" sz="1100" b="0" i="0" u="none" strike="noStrike" kern="1200" dirty="0">
                          <a:solidFill>
                            <a:srgbClr val="000000"/>
                          </a:solidFill>
                          <a:latin typeface="Arial"/>
                          <a:ea typeface="+mn-ea"/>
                          <a:cs typeface="+mn-cs"/>
                        </a:rPr>
                        <a:t> </a:t>
                      </a:r>
                    </a:p>
                  </a:txBody>
                  <a:tcPr marL="5610" marR="5610" marT="561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nl-BE" sz="1100" b="0" i="0" u="none" strike="noStrike" dirty="0">
                          <a:solidFill>
                            <a:srgbClr val="000000"/>
                          </a:solidFill>
                          <a:latin typeface="Arial"/>
                        </a:rPr>
                        <a:t> </a:t>
                      </a:r>
                    </a:p>
                  </a:txBody>
                  <a:tcPr marL="5610" marR="5610" marT="561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nl-BE" sz="1100" b="0" i="0" u="none" strike="noStrike" dirty="0">
                          <a:solidFill>
                            <a:srgbClr val="000000"/>
                          </a:solidFill>
                          <a:latin typeface="Arial"/>
                        </a:rPr>
                        <a:t> </a:t>
                      </a:r>
                    </a:p>
                  </a:txBody>
                  <a:tcPr marL="5610" marR="5610" marT="561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smtClean="0"/>
              <a:t>Inleiding</a:t>
            </a:r>
            <a:endParaRPr lang="nl-BE" noProof="0" dirty="0"/>
          </a:p>
        </p:txBody>
      </p:sp>
      <p:sp>
        <p:nvSpPr>
          <p:cNvPr id="3" name="Text Placeholder 2"/>
          <p:cNvSpPr>
            <a:spLocks noGrp="1"/>
          </p:cNvSpPr>
          <p:nvPr>
            <p:ph type="body" sz="quarter" idx="11"/>
          </p:nvPr>
        </p:nvSpPr>
        <p:spPr>
          <a:xfrm>
            <a:off x="201169" y="781652"/>
            <a:ext cx="8942831" cy="5561998"/>
          </a:xfrm>
        </p:spPr>
        <p:txBody>
          <a:bodyPr/>
          <a:lstStyle/>
          <a:p>
            <a:r>
              <a:rPr lang="nl-BE" dirty="0" smtClean="0"/>
              <a:t>Waarom een studie van de Nationale Bank van België ?</a:t>
            </a:r>
          </a:p>
          <a:p>
            <a:pPr lvl="1"/>
            <a:r>
              <a:rPr lang="nl-BE" noProof="0" dirty="0" smtClean="0"/>
              <a:t>Monetair beleid en rol die indexering speelt in het bestendigen van inflatie</a:t>
            </a:r>
          </a:p>
          <a:p>
            <a:pPr lvl="1"/>
            <a:r>
              <a:rPr lang="nl-BE" dirty="0" smtClean="0"/>
              <a:t>Optimale functionering van België in de monetaire unie</a:t>
            </a:r>
          </a:p>
          <a:p>
            <a:pPr lvl="2"/>
            <a:r>
              <a:rPr lang="nl-BE" dirty="0" smtClean="0"/>
              <a:t>Indexering kan opvangen van asymmetrische schokken bemoeilijken</a:t>
            </a:r>
          </a:p>
          <a:p>
            <a:pPr lvl="2"/>
            <a:r>
              <a:rPr lang="nl-BE" dirty="0" smtClean="0"/>
              <a:t>Indexering kan zelf bron van asymmetrie worden door hogere indexeringsgraad in België</a:t>
            </a:r>
          </a:p>
          <a:p>
            <a:pPr lvl="1"/>
            <a:r>
              <a:rPr lang="nl-BE" dirty="0" smtClean="0"/>
              <a:t>Fundamenteel motief: bijdrage leveren aan het veilig stellen van de welvaartscreërende capaciteit van de Belgisch economie</a:t>
            </a:r>
          </a:p>
          <a:p>
            <a:pPr>
              <a:buNone/>
            </a:pPr>
            <a:endParaRPr lang="nl-BE" noProof="0" dirty="0" smtClean="0"/>
          </a:p>
          <a:p>
            <a:r>
              <a:rPr lang="nl-BE" noProof="0" dirty="0" smtClean="0"/>
              <a:t>Afbakening van het onderwerp</a:t>
            </a:r>
          </a:p>
          <a:p>
            <a:pPr lvl="1"/>
            <a:r>
              <a:rPr lang="nl-BE" dirty="0" smtClean="0"/>
              <a:t>Preventie eerder dan </a:t>
            </a:r>
            <a:r>
              <a:rPr lang="nl-BE" dirty="0" err="1" smtClean="0"/>
              <a:t>remediëring</a:t>
            </a:r>
            <a:endParaRPr lang="nl-BE" dirty="0" smtClean="0"/>
          </a:p>
          <a:p>
            <a:pPr lvl="2"/>
            <a:r>
              <a:rPr lang="nl-BE" dirty="0" smtClean="0"/>
              <a:t>Wel: analyse van de structurele gevolgen en eventuele alternatieven voor duurzame modulering</a:t>
            </a:r>
          </a:p>
          <a:p>
            <a:pPr lvl="2"/>
            <a:r>
              <a:rPr lang="nl-BE" dirty="0" smtClean="0"/>
              <a:t>Niet: discussie over correctie bestaande  concurrentieproblemen</a:t>
            </a:r>
            <a:endParaRPr lang="nl-BE" noProof="0" dirty="0" smtClean="0"/>
          </a:p>
          <a:p>
            <a:pPr lvl="1"/>
            <a:r>
              <a:rPr lang="nl-BE" dirty="0" smtClean="0"/>
              <a:t>Debat over indexering, niet over inflatiemeting</a:t>
            </a:r>
          </a:p>
          <a:p>
            <a:pPr lvl="1"/>
            <a:r>
              <a:rPr lang="nl-BE" noProof="0" dirty="0" smtClean="0"/>
              <a:t>Principe van inflatiecompensatie staat niet ter discussie: wel debat over manier waarop zij best gebeurt</a:t>
            </a:r>
          </a:p>
          <a:p>
            <a:pPr>
              <a:buNone/>
            </a:pPr>
            <a:endParaRPr lang="nl-BE" noProof="0" dirty="0" smtClean="0"/>
          </a:p>
          <a:p>
            <a:pPr lvl="1"/>
            <a:endParaRPr lang="nl-BE" noProof="0" dirty="0" smtClean="0"/>
          </a:p>
          <a:p>
            <a:pPr>
              <a:buNone/>
            </a:pPr>
            <a:endParaRPr lang="nl-BE" noProof="0" dirty="0" smtClean="0"/>
          </a:p>
          <a:p>
            <a:pPr>
              <a:buNone/>
            </a:pPr>
            <a:endParaRPr lang="nl-BE" noProof="0"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nl-NL" smtClean="0"/>
              <a:pPr>
                <a:defRPr/>
              </a:pPr>
              <a:t>2</a:t>
            </a:fld>
            <a:endParaRPr lang="nl-B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856" y="118872"/>
            <a:ext cx="8078788" cy="373062"/>
          </a:xfrm>
        </p:spPr>
        <p:txBody>
          <a:bodyPr/>
          <a:lstStyle/>
          <a:p>
            <a:r>
              <a:rPr lang="nl-BE" sz="2400" smtClean="0"/>
              <a:t>Verloop van de uitvoer van goederen en van de vraag in de diverse productengroepen</a:t>
            </a:r>
            <a:endParaRPr lang="nl-BE" sz="2400"/>
          </a:p>
        </p:txBody>
      </p:sp>
      <p:sp>
        <p:nvSpPr>
          <p:cNvPr id="8" name="Title 1"/>
          <p:cNvSpPr txBox="1">
            <a:spLocks/>
          </p:cNvSpPr>
          <p:nvPr/>
        </p:nvSpPr>
        <p:spPr bwMode="auto">
          <a:xfrm>
            <a:off x="605312" y="858249"/>
            <a:ext cx="8078788" cy="5282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BE" sz="1200" i="0" u="none" strike="noStrike" kern="0" cap="none" spc="0" normalizeH="0" baseline="0" noProof="0" smtClean="0">
                <a:ln>
                  <a:noFill/>
                </a:ln>
                <a:solidFill>
                  <a:srgbClr val="003366"/>
                </a:solidFill>
                <a:effectLst/>
                <a:uLnTx/>
                <a:uFillTx/>
                <a:latin typeface="+mj-lt"/>
                <a:ea typeface="+mj-ea"/>
                <a:cs typeface="+mj-cs"/>
              </a:rPr>
              <a:t>(gemiddelde jaarlijkse veranderingspercentages,</a:t>
            </a:r>
            <a:r>
              <a:rPr kumimoji="0" lang="nl-BE" sz="1200" i="0" u="none" strike="noStrike" kern="0" cap="none" spc="0" normalizeH="0" noProof="0" smtClean="0">
                <a:ln>
                  <a:noFill/>
                </a:ln>
                <a:solidFill>
                  <a:srgbClr val="003366"/>
                </a:solidFill>
                <a:effectLst/>
                <a:uLnTx/>
                <a:uFillTx/>
                <a:latin typeface="+mj-lt"/>
                <a:ea typeface="+mj-ea"/>
                <a:cs typeface="+mj-cs"/>
              </a:rPr>
              <a:t> </a:t>
            </a:r>
            <a:r>
              <a:rPr kumimoji="0" lang="nl-BE" sz="1200" i="0" u="none" strike="noStrike" kern="0" cap="none" spc="0" normalizeH="0" baseline="0" noProof="0" smtClean="0">
                <a:ln>
                  <a:noFill/>
                </a:ln>
                <a:solidFill>
                  <a:srgbClr val="003366"/>
                </a:solidFill>
                <a:effectLst/>
                <a:uLnTx/>
                <a:uFillTx/>
                <a:latin typeface="+mj-lt"/>
                <a:ea typeface="+mj-ea"/>
                <a:cs typeface="+mj-cs"/>
              </a:rPr>
              <a:t>1995-2008, tenzij anders vermeld, naar waarde)</a:t>
            </a:r>
            <a:endParaRPr kumimoji="0" lang="nl-BE" sz="2200" i="0" u="none" strike="noStrike" kern="0" cap="none" spc="0" normalizeH="0" baseline="0" noProof="0">
              <a:ln>
                <a:noFill/>
              </a:ln>
              <a:solidFill>
                <a:srgbClr val="003366"/>
              </a:solidFill>
              <a:effectLst/>
              <a:uLnTx/>
              <a:uFillTx/>
              <a:latin typeface="+mj-lt"/>
              <a:ea typeface="+mj-ea"/>
              <a:cs typeface="+mj-cs"/>
            </a:endParaRPr>
          </a:p>
        </p:txBody>
      </p:sp>
      <p:sp>
        <p:nvSpPr>
          <p:cNvPr id="14" name="TextBox 6"/>
          <p:cNvSpPr txBox="1">
            <a:spLocks noChangeArrowheads="1"/>
          </p:cNvSpPr>
          <p:nvPr/>
        </p:nvSpPr>
        <p:spPr bwMode="auto">
          <a:xfrm>
            <a:off x="430361" y="5776805"/>
            <a:ext cx="7379286" cy="707886"/>
          </a:xfrm>
          <a:prstGeom prst="rect">
            <a:avLst/>
          </a:prstGeom>
          <a:noFill/>
          <a:ln w="9525">
            <a:noFill/>
            <a:miter lim="800000"/>
            <a:headEnd/>
            <a:tailEnd/>
          </a:ln>
        </p:spPr>
        <p:txBody>
          <a:bodyPr wrap="square">
            <a:spAutoFit/>
          </a:bodyPr>
          <a:lstStyle/>
          <a:p>
            <a:r>
              <a:rPr lang="fr-BE" sz="800" dirty="0" err="1" smtClean="0"/>
              <a:t>Bronnen</a:t>
            </a:r>
            <a:r>
              <a:rPr lang="fr-BE" sz="800" dirty="0" smtClean="0"/>
              <a:t>: EC, UNCTAD, Eurostat, INR.</a:t>
            </a:r>
          </a:p>
          <a:p>
            <a:r>
              <a:rPr lang="fr-BE" sz="800" dirty="0" smtClean="0"/>
              <a:t>¹ LI: </a:t>
            </a:r>
            <a:r>
              <a:rPr lang="fr-BE" sz="800" dirty="0" err="1" smtClean="0"/>
              <a:t>overwegend</a:t>
            </a:r>
            <a:r>
              <a:rPr lang="fr-BE" sz="800" dirty="0" smtClean="0"/>
              <a:t> </a:t>
            </a:r>
            <a:r>
              <a:rPr lang="fr-BE" sz="800" dirty="0" err="1" smtClean="0"/>
              <a:t>arbeidsintensieve</a:t>
            </a:r>
            <a:r>
              <a:rPr lang="fr-BE" sz="800" dirty="0" smtClean="0"/>
              <a:t> </a:t>
            </a:r>
            <a:r>
              <a:rPr lang="fr-BE" sz="800" dirty="0" err="1" smtClean="0"/>
              <a:t>producten</a:t>
            </a:r>
            <a:r>
              <a:rPr lang="fr-BE" sz="800" dirty="0" smtClean="0"/>
              <a:t>, CI/ </a:t>
            </a:r>
            <a:r>
              <a:rPr lang="fr-BE" sz="800" dirty="0" err="1" smtClean="0"/>
              <a:t>overwegend</a:t>
            </a:r>
            <a:r>
              <a:rPr lang="fr-BE" sz="800" dirty="0" smtClean="0"/>
              <a:t> </a:t>
            </a:r>
            <a:r>
              <a:rPr lang="fr-BE" sz="800" dirty="0" err="1" smtClean="0"/>
              <a:t>kapitaalintensieve</a:t>
            </a:r>
            <a:r>
              <a:rPr lang="fr-BE" sz="800" dirty="0" smtClean="0"/>
              <a:t> </a:t>
            </a:r>
            <a:r>
              <a:rPr lang="fr-BE" sz="800" dirty="0" err="1" smtClean="0"/>
              <a:t>producten</a:t>
            </a:r>
            <a:r>
              <a:rPr lang="fr-BE" sz="800" dirty="0" smtClean="0"/>
              <a:t>, ERI: </a:t>
            </a:r>
            <a:r>
              <a:rPr lang="fr-BE" sz="800" dirty="0" err="1" smtClean="0"/>
              <a:t>gemakkelijk</a:t>
            </a:r>
            <a:r>
              <a:rPr lang="fr-BE" sz="800" dirty="0" smtClean="0"/>
              <a:t> na te </a:t>
            </a:r>
            <a:r>
              <a:rPr lang="fr-BE" sz="800" dirty="0" err="1" smtClean="0"/>
              <a:t>maken</a:t>
            </a:r>
            <a:r>
              <a:rPr lang="fr-BE" sz="800" dirty="0" smtClean="0"/>
              <a:t> </a:t>
            </a:r>
            <a:r>
              <a:rPr lang="fr-BE" sz="800" dirty="0" err="1" smtClean="0"/>
              <a:t>producten</a:t>
            </a:r>
            <a:r>
              <a:rPr lang="fr-BE" sz="800" dirty="0" smtClean="0"/>
              <a:t> met </a:t>
            </a:r>
            <a:r>
              <a:rPr lang="fr-BE" sz="800" dirty="0" err="1" smtClean="0"/>
              <a:t>een</a:t>
            </a:r>
            <a:r>
              <a:rPr lang="fr-BE" sz="800" dirty="0" smtClean="0"/>
              <a:t> </a:t>
            </a:r>
            <a:r>
              <a:rPr lang="fr-BE" sz="800" dirty="0" err="1" smtClean="0"/>
              <a:t>hoog</a:t>
            </a:r>
            <a:r>
              <a:rPr lang="fr-BE" sz="800" dirty="0" smtClean="0"/>
              <a:t> </a:t>
            </a:r>
            <a:r>
              <a:rPr lang="fr-BE" sz="800" dirty="0" err="1" smtClean="0"/>
              <a:t>gehalte</a:t>
            </a:r>
            <a:r>
              <a:rPr lang="fr-BE" sz="800" dirty="0" smtClean="0"/>
              <a:t> </a:t>
            </a:r>
            <a:r>
              <a:rPr lang="fr-BE" sz="800" dirty="0" err="1" smtClean="0"/>
              <a:t>aan</a:t>
            </a:r>
            <a:r>
              <a:rPr lang="fr-BE" sz="800" dirty="0" smtClean="0"/>
              <a:t> </a:t>
            </a:r>
            <a:r>
              <a:rPr lang="fr-BE" sz="800" dirty="0" err="1" smtClean="0"/>
              <a:t>onderzoek</a:t>
            </a:r>
            <a:r>
              <a:rPr lang="fr-BE" sz="800" dirty="0" smtClean="0"/>
              <a:t> en </a:t>
            </a:r>
            <a:r>
              <a:rPr lang="fr-BE" sz="800" dirty="0" err="1" smtClean="0"/>
              <a:t>innovatie</a:t>
            </a:r>
            <a:r>
              <a:rPr lang="fr-BE" sz="800" dirty="0" smtClean="0"/>
              <a:t>, DRI: </a:t>
            </a:r>
            <a:r>
              <a:rPr lang="fr-BE" sz="800" dirty="0" err="1" smtClean="0"/>
              <a:t>moeilijk</a:t>
            </a:r>
            <a:r>
              <a:rPr lang="fr-BE" sz="800" dirty="0" smtClean="0"/>
              <a:t> na te </a:t>
            </a:r>
            <a:r>
              <a:rPr lang="fr-BE" sz="800" dirty="0" err="1" smtClean="0"/>
              <a:t>maken</a:t>
            </a:r>
            <a:r>
              <a:rPr lang="fr-BE" sz="800" dirty="0" smtClean="0"/>
              <a:t> </a:t>
            </a:r>
            <a:r>
              <a:rPr lang="fr-BE" sz="800" dirty="0" err="1" smtClean="0"/>
              <a:t>producten</a:t>
            </a:r>
            <a:r>
              <a:rPr lang="fr-BE" sz="800" dirty="0" smtClean="0"/>
              <a:t> met </a:t>
            </a:r>
            <a:r>
              <a:rPr lang="fr-BE" sz="800" dirty="0" err="1" smtClean="0"/>
              <a:t>een</a:t>
            </a:r>
            <a:r>
              <a:rPr lang="fr-BE" sz="800" dirty="0" smtClean="0"/>
              <a:t> </a:t>
            </a:r>
            <a:r>
              <a:rPr lang="fr-BE" sz="800" dirty="0" err="1" smtClean="0"/>
              <a:t>hoog</a:t>
            </a:r>
            <a:r>
              <a:rPr lang="fr-BE" sz="800" dirty="0" smtClean="0"/>
              <a:t> </a:t>
            </a:r>
            <a:r>
              <a:rPr lang="fr-BE" sz="800" dirty="0" err="1" smtClean="0"/>
              <a:t>gehalte</a:t>
            </a:r>
            <a:r>
              <a:rPr lang="fr-BE" sz="800" dirty="0" smtClean="0"/>
              <a:t> </a:t>
            </a:r>
            <a:r>
              <a:rPr lang="fr-BE" sz="800" dirty="0" err="1" smtClean="0"/>
              <a:t>aan</a:t>
            </a:r>
            <a:r>
              <a:rPr lang="fr-BE" sz="800" dirty="0" smtClean="0"/>
              <a:t> </a:t>
            </a:r>
            <a:r>
              <a:rPr lang="fr-BE" sz="800" dirty="0" err="1" smtClean="0"/>
              <a:t>onderzoek</a:t>
            </a:r>
            <a:r>
              <a:rPr lang="fr-BE" sz="800" dirty="0" smtClean="0"/>
              <a:t> en </a:t>
            </a:r>
            <a:r>
              <a:rPr lang="fr-BE" sz="800" dirty="0" err="1" smtClean="0"/>
              <a:t>innovatie</a:t>
            </a:r>
            <a:r>
              <a:rPr lang="fr-BE" sz="800" dirty="0" smtClean="0"/>
              <a:t>, RMI: </a:t>
            </a:r>
            <a:r>
              <a:rPr lang="fr-BE" sz="800" dirty="0" err="1" smtClean="0"/>
              <a:t>rechtstreeks</a:t>
            </a:r>
            <a:r>
              <a:rPr lang="fr-BE" sz="800" dirty="0" smtClean="0"/>
              <a:t> van </a:t>
            </a:r>
            <a:r>
              <a:rPr lang="fr-BE" sz="800" dirty="0" err="1" smtClean="0"/>
              <a:t>grondstoffen</a:t>
            </a:r>
            <a:r>
              <a:rPr lang="fr-BE" sz="800" dirty="0" smtClean="0"/>
              <a:t> </a:t>
            </a:r>
            <a:r>
              <a:rPr lang="fr-BE" sz="800" dirty="0" err="1" smtClean="0"/>
              <a:t>afgeleide</a:t>
            </a:r>
            <a:r>
              <a:rPr lang="fr-BE" sz="800" dirty="0" smtClean="0"/>
              <a:t> </a:t>
            </a:r>
            <a:r>
              <a:rPr lang="fr-BE" sz="800" dirty="0" err="1" smtClean="0"/>
              <a:t>producten</a:t>
            </a:r>
            <a:r>
              <a:rPr lang="fr-BE" sz="800" dirty="0" smtClean="0"/>
              <a:t>;</a:t>
            </a:r>
          </a:p>
          <a:p>
            <a:r>
              <a:rPr lang="fr-BE" sz="800" baseline="30000" dirty="0" smtClean="0"/>
              <a:t>2</a:t>
            </a:r>
            <a:r>
              <a:rPr lang="fr-BE" sz="800" dirty="0" smtClean="0"/>
              <a:t> In % van de totale </a:t>
            </a:r>
            <a:r>
              <a:rPr lang="fr-BE" sz="800" dirty="0" err="1" smtClean="0"/>
              <a:t>uitvoer</a:t>
            </a:r>
            <a:r>
              <a:rPr lang="fr-BE" sz="800" smtClean="0"/>
              <a:t>, 1995-2008 </a:t>
            </a:r>
            <a:r>
              <a:rPr lang="fr-BE" sz="800" dirty="0" err="1" smtClean="0"/>
              <a:t>gemiddelden</a:t>
            </a:r>
            <a:r>
              <a:rPr lang="fr-BE" sz="800" dirty="0" smtClean="0"/>
              <a:t>.</a:t>
            </a:r>
          </a:p>
        </p:txBody>
      </p:sp>
      <p:graphicFrame>
        <p:nvGraphicFramePr>
          <p:cNvPr id="44" name="Table 43"/>
          <p:cNvGraphicFramePr>
            <a:graphicFrameLocks noGrp="1"/>
          </p:cNvGraphicFramePr>
          <p:nvPr/>
        </p:nvGraphicFramePr>
        <p:xfrm>
          <a:off x="742949" y="1228718"/>
          <a:ext cx="7896224" cy="4194182"/>
        </p:xfrm>
        <a:graphic>
          <a:graphicData uri="http://schemas.openxmlformats.org/drawingml/2006/table">
            <a:tbl>
              <a:tblPr/>
              <a:tblGrid>
                <a:gridCol w="2415032"/>
                <a:gridCol w="913532"/>
                <a:gridCol w="913532"/>
                <a:gridCol w="913532"/>
                <a:gridCol w="913532"/>
                <a:gridCol w="913532"/>
                <a:gridCol w="913532"/>
              </a:tblGrid>
              <a:tr h="405607">
                <a:tc>
                  <a:txBody>
                    <a:bodyPr/>
                    <a:lstStyle/>
                    <a:p>
                      <a:pPr algn="just">
                        <a:lnSpc>
                          <a:spcPts val="1200"/>
                        </a:lnSpc>
                        <a:spcAft>
                          <a:spcPts val="0"/>
                        </a:spcAft>
                      </a:pPr>
                      <a:endParaRPr lang="fr-BE" sz="900">
                        <a:latin typeface="Arial"/>
                        <a:ea typeface="Times New Roman"/>
                        <a:cs typeface="Arial"/>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smtClean="0">
                          <a:latin typeface="Arial"/>
                          <a:ea typeface="Times New Roman"/>
                          <a:cs typeface="Times New Roman"/>
                        </a:rPr>
                        <a:t>Totaal</a:t>
                      </a: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BE" sz="1100">
                          <a:latin typeface="Arial"/>
                          <a:ea typeface="Times New Roman"/>
                          <a:cs typeface="Arial"/>
                        </a:rPr>
                        <a:t>CI</a:t>
                      </a:r>
                      <a:r>
                        <a:rPr lang="fr-BE" sz="1100" baseline="30000">
                          <a:latin typeface="Arial"/>
                          <a:ea typeface="Times New Roman"/>
                          <a:cs typeface="Arial"/>
                        </a:rPr>
                        <a:t>1</a:t>
                      </a: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BE" sz="1100">
                          <a:latin typeface="Arial"/>
                          <a:ea typeface="Times New Roman"/>
                          <a:cs typeface="Arial"/>
                        </a:rPr>
                        <a:t>LI</a:t>
                      </a:r>
                      <a:r>
                        <a:rPr lang="fr-BE" sz="1100" baseline="30000">
                          <a:latin typeface="Arial"/>
                          <a:ea typeface="Times New Roman"/>
                          <a:cs typeface="Arial"/>
                        </a:rPr>
                        <a:t>1</a:t>
                      </a:r>
                      <a:endParaRPr lang="nl-BE"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BE" sz="1100">
                          <a:latin typeface="Arial"/>
                          <a:ea typeface="Times New Roman"/>
                          <a:cs typeface="Arial"/>
                        </a:rPr>
                        <a:t>ERI</a:t>
                      </a:r>
                      <a:r>
                        <a:rPr lang="fr-BE" sz="1100" baseline="30000">
                          <a:latin typeface="Arial"/>
                          <a:ea typeface="Times New Roman"/>
                          <a:cs typeface="Arial"/>
                        </a:rPr>
                        <a:t>1</a:t>
                      </a:r>
                      <a:endParaRPr lang="nl-BE"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BE" sz="1100">
                          <a:latin typeface="Arial"/>
                          <a:ea typeface="Times New Roman"/>
                          <a:cs typeface="Arial"/>
                        </a:rPr>
                        <a:t>DRI</a:t>
                      </a:r>
                      <a:r>
                        <a:rPr lang="fr-BE" sz="1100" baseline="30000">
                          <a:latin typeface="Arial"/>
                          <a:ea typeface="Times New Roman"/>
                          <a:cs typeface="Arial"/>
                        </a:rPr>
                        <a:t>1</a:t>
                      </a:r>
                      <a:endParaRPr lang="nl-BE"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fr-BE" sz="1100">
                          <a:latin typeface="Arial"/>
                          <a:ea typeface="Times New Roman"/>
                          <a:cs typeface="Arial"/>
                        </a:rPr>
                        <a:t>RMI</a:t>
                      </a:r>
                      <a:r>
                        <a:rPr lang="fr-BE" sz="1100" baseline="30000">
                          <a:latin typeface="Arial"/>
                          <a:ea typeface="Times New Roman"/>
                          <a:cs typeface="Arial"/>
                        </a:rPr>
                        <a:t>1</a:t>
                      </a:r>
                      <a:endParaRPr lang="nl-BE"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541225">
                <a:tc>
                  <a:txBody>
                    <a:bodyPr/>
                    <a:lstStyle/>
                    <a:p>
                      <a:pPr algn="just">
                        <a:lnSpc>
                          <a:spcPts val="1200"/>
                        </a:lnSpc>
                        <a:spcAft>
                          <a:spcPts val="0"/>
                        </a:spcAft>
                      </a:pPr>
                      <a:endParaRPr lang="fr-BE" sz="900">
                        <a:latin typeface="Arial"/>
                        <a:ea typeface="Times New Roman"/>
                        <a:cs typeface="Arial"/>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nl-BE"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nl-BE"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nl-BE"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nl-BE" sz="1100">
                        <a:latin typeface="Arial"/>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r>
              <a:tr h="541225">
                <a:tc>
                  <a:txBody>
                    <a:bodyPr/>
                    <a:lstStyle/>
                    <a:p>
                      <a:pPr>
                        <a:lnSpc>
                          <a:spcPts val="1200"/>
                        </a:lnSpc>
                        <a:spcAft>
                          <a:spcPts val="0"/>
                        </a:spcAft>
                      </a:pPr>
                      <a:r>
                        <a:rPr lang="fr-BE" sz="1100" smtClean="0">
                          <a:latin typeface="Arial"/>
                          <a:ea typeface="Times New Roman"/>
                          <a:cs typeface="Arial"/>
                        </a:rPr>
                        <a:t>Aandeel in de uitvoer</a:t>
                      </a:r>
                      <a:r>
                        <a:rPr lang="fr-BE" sz="1100" baseline="30000" smtClean="0">
                          <a:latin typeface="Arial"/>
                          <a:ea typeface="Times New Roman"/>
                          <a:cs typeface="Arial"/>
                        </a:rPr>
                        <a:t>2</a:t>
                      </a:r>
                      <a:endParaRPr lang="nl-BE"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nl-BE" sz="1100" smtClean="0">
                          <a:latin typeface="Arial"/>
                          <a:ea typeface="Times New Roman"/>
                          <a:cs typeface="Times New Roman"/>
                        </a:rPr>
                        <a:t>100,0</a:t>
                      </a: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25,2</a:t>
                      </a: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22,1</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25,1</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11,1</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16,5</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r>
              <a:tr h="541225">
                <a:tc>
                  <a:txBody>
                    <a:bodyPr/>
                    <a:lstStyle/>
                    <a:p>
                      <a:pPr>
                        <a:lnSpc>
                          <a:spcPts val="1200"/>
                        </a:lnSpc>
                        <a:spcAft>
                          <a:spcPts val="0"/>
                        </a:spcAft>
                      </a:pPr>
                      <a:r>
                        <a:rPr lang="fr-BE" sz="1100" i="1">
                          <a:latin typeface="Arial"/>
                          <a:ea typeface="Times New Roman"/>
                          <a:cs typeface="Arial"/>
                        </a:rPr>
                        <a:t>p.m. </a:t>
                      </a:r>
                      <a:r>
                        <a:rPr lang="fr-BE" sz="1100" i="1" smtClean="0">
                          <a:latin typeface="Arial"/>
                          <a:ea typeface="Times New Roman"/>
                          <a:cs typeface="Arial"/>
                        </a:rPr>
                        <a:t>gewogen gemiddelde van de drie buurlanden</a:t>
                      </a:r>
                      <a:endParaRPr lang="nl-BE"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nl-BE" sz="1100" i="1" smtClean="0">
                          <a:latin typeface="Arial"/>
                          <a:ea typeface="Times New Roman"/>
                          <a:cs typeface="Times New Roman"/>
                        </a:rPr>
                        <a:t>100,0</a:t>
                      </a:r>
                      <a:endParaRPr lang="nl-BE" sz="1100" i="1">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fr-BE" sz="1100" i="1">
                          <a:latin typeface="Arial"/>
                          <a:ea typeface="Times New Roman"/>
                          <a:cs typeface="Arial"/>
                        </a:rPr>
                        <a:t>22,6</a:t>
                      </a: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i="1">
                          <a:latin typeface="Arial"/>
                          <a:ea typeface="Times New Roman"/>
                          <a:cs typeface="Arial"/>
                        </a:rPr>
                        <a:t>15,8</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i="1">
                          <a:latin typeface="Arial"/>
                          <a:ea typeface="Times New Roman"/>
                          <a:cs typeface="Arial"/>
                        </a:rPr>
                        <a:t>20,2</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i="1">
                          <a:latin typeface="Arial"/>
                          <a:ea typeface="Times New Roman"/>
                          <a:cs typeface="Arial"/>
                        </a:rPr>
                        <a:t>24,9</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i="1">
                          <a:latin typeface="Arial"/>
                          <a:ea typeface="Times New Roman"/>
                          <a:cs typeface="Arial"/>
                        </a:rPr>
                        <a:t>16,4</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r>
              <a:tr h="541225">
                <a:tc>
                  <a:txBody>
                    <a:bodyPr/>
                    <a:lstStyle/>
                    <a:p>
                      <a:pPr>
                        <a:lnSpc>
                          <a:spcPts val="1200"/>
                        </a:lnSpc>
                        <a:spcAft>
                          <a:spcPts val="0"/>
                        </a:spcAft>
                      </a:pPr>
                      <a:endParaRPr lang="nl-BE"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tabLst>
                          <a:tab pos="300990" algn="dec"/>
                        </a:tabLst>
                      </a:pP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r>
              <a:tr h="541225">
                <a:tc>
                  <a:txBody>
                    <a:bodyPr/>
                    <a:lstStyle/>
                    <a:p>
                      <a:pPr>
                        <a:lnSpc>
                          <a:spcPts val="1200"/>
                        </a:lnSpc>
                        <a:spcAft>
                          <a:spcPts val="0"/>
                        </a:spcAft>
                      </a:pPr>
                      <a:r>
                        <a:rPr lang="fr-BE" sz="1100" smtClean="0">
                          <a:latin typeface="Arial"/>
                          <a:ea typeface="Times New Roman"/>
                          <a:cs typeface="Arial"/>
                        </a:rPr>
                        <a:t>Voor de uitvoer relevante markten</a:t>
                      </a:r>
                      <a:endParaRPr lang="nl-BE"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nl-BE" sz="1100" smtClean="0">
                          <a:latin typeface="Arial"/>
                          <a:ea typeface="Times New Roman"/>
                          <a:cs typeface="Times New Roman"/>
                        </a:rPr>
                        <a:t>8,1</a:t>
                      </a: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8,3</a:t>
                      </a: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5,1</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9,9</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7,8</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10,7</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r>
              <a:tr h="541225">
                <a:tc>
                  <a:txBody>
                    <a:bodyPr/>
                    <a:lstStyle/>
                    <a:p>
                      <a:pPr>
                        <a:lnSpc>
                          <a:spcPts val="1200"/>
                        </a:lnSpc>
                        <a:spcAft>
                          <a:spcPts val="0"/>
                        </a:spcAft>
                      </a:pPr>
                      <a:r>
                        <a:rPr lang="fr-BE" sz="1100" smtClean="0">
                          <a:latin typeface="Arial"/>
                          <a:ea typeface="Times New Roman"/>
                          <a:cs typeface="Arial"/>
                        </a:rPr>
                        <a:t>Uitvoer</a:t>
                      </a:r>
                      <a:endParaRPr lang="nl-BE"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nl-BE" sz="1100" smtClean="0">
                          <a:latin typeface="Arial"/>
                          <a:ea typeface="Times New Roman"/>
                          <a:cs typeface="Times New Roman"/>
                        </a:rPr>
                        <a:t>5,4</a:t>
                      </a: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6,0</a:t>
                      </a: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3,9</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10,9</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8,1</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9,6</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r>
              <a:tr h="541225">
                <a:tc>
                  <a:txBody>
                    <a:bodyPr/>
                    <a:lstStyle/>
                    <a:p>
                      <a:pPr>
                        <a:lnSpc>
                          <a:spcPts val="1200"/>
                        </a:lnSpc>
                        <a:spcAft>
                          <a:spcPts val="0"/>
                        </a:spcAft>
                      </a:pPr>
                      <a:r>
                        <a:rPr lang="fr-BE" sz="1100" smtClean="0">
                          <a:latin typeface="Arial"/>
                          <a:ea typeface="Times New Roman"/>
                          <a:cs typeface="Arial"/>
                        </a:rPr>
                        <a:t>Marktaandeel</a:t>
                      </a:r>
                      <a:endParaRPr lang="nl-BE"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nl-BE" sz="1100" smtClean="0">
                          <a:latin typeface="Arial"/>
                          <a:ea typeface="Times New Roman"/>
                          <a:cs typeface="Times New Roman"/>
                        </a:rPr>
                        <a:t>-2,5</a:t>
                      </a: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-2,1</a:t>
                      </a:r>
                      <a:endParaRPr lang="nl-BE" sz="11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-1,1</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1,0</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0,3</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c>
                  <a:txBody>
                    <a:bodyPr/>
                    <a:lstStyle/>
                    <a:p>
                      <a:pPr algn="ctr">
                        <a:lnSpc>
                          <a:spcPts val="1200"/>
                        </a:lnSpc>
                        <a:spcAft>
                          <a:spcPts val="0"/>
                        </a:spcAft>
                        <a:tabLst>
                          <a:tab pos="300990" algn="dec"/>
                        </a:tabLst>
                      </a:pPr>
                      <a:r>
                        <a:rPr lang="fr-BE" sz="1100">
                          <a:latin typeface="Arial"/>
                          <a:ea typeface="Times New Roman"/>
                          <a:cs typeface="Arial"/>
                        </a:rPr>
                        <a:t>-1,0</a:t>
                      </a:r>
                      <a:endParaRPr lang="nl-BE" sz="1100">
                        <a:latin typeface="Arial"/>
                        <a:ea typeface="Times New Roman"/>
                        <a:cs typeface="Times New Roman"/>
                      </a:endParaRPr>
                    </a:p>
                  </a:txBody>
                  <a:tcPr marL="68580" marR="68580" marT="0" marB="0" anchor="ctr">
                    <a:lnL>
                      <a:noFill/>
                    </a:lnL>
                    <a:lnR>
                      <a:noFill/>
                    </a:lnR>
                    <a:lnT>
                      <a:noFill/>
                    </a:lnT>
                    <a:lnB>
                      <a:noFill/>
                    </a:lnB>
                    <a:solidFill>
                      <a:schemeClr val="bg1"/>
                    </a:solidFill>
                  </a:tcPr>
                </a:tc>
              </a:tr>
            </a:tbl>
          </a:graphicData>
        </a:graphic>
      </p:graphicFrame>
      <p:sp>
        <p:nvSpPr>
          <p:cNvPr id="6" name="Slide Number Placeholder 3"/>
          <p:cNvSpPr>
            <a:spLocks noGrp="1"/>
          </p:cNvSpPr>
          <p:nvPr>
            <p:ph type="sldNum" sz="quarter" idx="4294967295"/>
          </p:nvPr>
        </p:nvSpPr>
        <p:spPr>
          <a:xfrm>
            <a:off x="254000" y="6594475"/>
            <a:ext cx="801688" cy="263525"/>
          </a:xfrm>
          <a:prstGeom prst="rect">
            <a:avLst/>
          </a:prstGeom>
          <a:noFill/>
        </p:spPr>
        <p:txBody>
          <a:bodyPr/>
          <a:lstStyle/>
          <a:p>
            <a:pPr algn="ctr"/>
            <a:fld id="{775E68E3-F725-4C31-A3BD-EB3B406A9D91}" type="slidenum">
              <a:rPr lang="nl-NL" sz="1200" b="1" smtClean="0"/>
              <a:pPr algn="ctr"/>
              <a:t>20</a:t>
            </a:fld>
            <a:endParaRPr lang="nl-NL" sz="1200" b="1"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21</a:t>
            </a:fld>
            <a:endParaRPr lang="nl-NL" smtClean="0"/>
          </a:p>
        </p:txBody>
      </p:sp>
      <p:sp>
        <p:nvSpPr>
          <p:cNvPr id="5123" name="Rectangle 2"/>
          <p:cNvSpPr>
            <a:spLocks noGrp="1" noChangeArrowheads="1"/>
          </p:cNvSpPr>
          <p:nvPr>
            <p:ph type="title"/>
          </p:nvPr>
        </p:nvSpPr>
        <p:spPr/>
        <p:txBody>
          <a:bodyPr/>
          <a:lstStyle/>
          <a:p>
            <a:pPr eaLnBrk="1" hangingPunct="1"/>
            <a:r>
              <a:rPr lang="nl-BE" smtClean="0"/>
              <a:t>Enkele innovatie-indicatoren voor België en de buurlanden</a:t>
            </a:r>
            <a:endParaRPr lang="fr-FR" smtClean="0"/>
          </a:p>
        </p:txBody>
      </p:sp>
      <p:graphicFrame>
        <p:nvGraphicFramePr>
          <p:cNvPr id="6" name="Group 153"/>
          <p:cNvGraphicFramePr>
            <a:graphicFrameLocks noGrp="1"/>
          </p:cNvGraphicFramePr>
          <p:nvPr/>
        </p:nvGraphicFramePr>
        <p:xfrm>
          <a:off x="650487" y="6034392"/>
          <a:ext cx="7257533" cy="460512"/>
        </p:xfrm>
        <a:graphic>
          <a:graphicData uri="http://schemas.openxmlformats.org/drawingml/2006/table">
            <a:tbl>
              <a:tblPr/>
              <a:tblGrid>
                <a:gridCol w="7257533"/>
              </a:tblGrid>
              <a:tr h="366407">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dirty="0" err="1" smtClean="0">
                          <a:ln>
                            <a:noFill/>
                          </a:ln>
                          <a:solidFill>
                            <a:schemeClr val="tx1"/>
                          </a:solidFill>
                          <a:effectLst/>
                          <a:latin typeface="Arial" charset="0"/>
                        </a:rPr>
                        <a:t>Bronnen</a:t>
                      </a:r>
                      <a:r>
                        <a:rPr kumimoji="0" lang="fr-BE" sz="800" b="0" i="0" u="none" strike="noStrike" cap="none" normalizeH="0" baseline="0" dirty="0" smtClean="0">
                          <a:ln>
                            <a:noFill/>
                          </a:ln>
                          <a:solidFill>
                            <a:schemeClr val="tx1"/>
                          </a:solidFill>
                          <a:effectLst/>
                          <a:latin typeface="Arial" charset="0"/>
                        </a:rPr>
                        <a:t>: EC, Eurostat.</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30000" dirty="0" smtClean="0">
                          <a:ln>
                            <a:noFill/>
                          </a:ln>
                          <a:solidFill>
                            <a:schemeClr val="tx1"/>
                          </a:solidFill>
                          <a:effectLst/>
                          <a:latin typeface="Arial" charset="0"/>
                        </a:rPr>
                        <a:t>1	</a:t>
                      </a:r>
                      <a:r>
                        <a:rPr kumimoji="0" lang="fr-BE" sz="800" b="0" i="0" u="none" strike="noStrike" cap="none" normalizeH="0" baseline="0" dirty="0" smtClean="0">
                          <a:ln>
                            <a:noFill/>
                          </a:ln>
                          <a:solidFill>
                            <a:schemeClr val="tx1"/>
                          </a:solidFill>
                          <a:effectLst/>
                          <a:latin typeface="Arial" charset="0"/>
                        </a:rPr>
                        <a:t> </a:t>
                      </a:r>
                      <a:r>
                        <a:rPr kumimoji="0" lang="fr-BE" sz="800" b="0" i="0" u="none" strike="noStrike" cap="none" normalizeH="0" baseline="0" dirty="0" err="1" smtClean="0">
                          <a:ln>
                            <a:noFill/>
                          </a:ln>
                          <a:solidFill>
                            <a:schemeClr val="tx1"/>
                          </a:solidFill>
                          <a:effectLst/>
                          <a:latin typeface="Arial" charset="0"/>
                        </a:rPr>
                        <a:t>Indicator</a:t>
                      </a:r>
                      <a:r>
                        <a:rPr kumimoji="0" lang="fr-BE" sz="800" b="0" i="0" u="none" strike="noStrike" cap="none" normalizeH="0" baseline="0" dirty="0" smtClean="0">
                          <a:ln>
                            <a:noFill/>
                          </a:ln>
                          <a:solidFill>
                            <a:schemeClr val="tx1"/>
                          </a:solidFill>
                          <a:effectLst/>
                          <a:latin typeface="Arial" charset="0"/>
                        </a:rPr>
                        <a:t> van life-long </a:t>
                      </a:r>
                      <a:r>
                        <a:rPr kumimoji="0" lang="fr-BE" sz="800" b="0" i="0" u="none" strike="noStrike" cap="none" normalizeH="0" baseline="0" dirty="0" err="1" smtClean="0">
                          <a:ln>
                            <a:noFill/>
                          </a:ln>
                          <a:solidFill>
                            <a:schemeClr val="tx1"/>
                          </a:solidFill>
                          <a:effectLst/>
                          <a:latin typeface="Arial" charset="0"/>
                        </a:rPr>
                        <a:t>learning</a:t>
                      </a:r>
                      <a:endParaRPr kumimoji="0" lang="fr-BE" sz="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30000" dirty="0" smtClean="0">
                          <a:ln>
                            <a:noFill/>
                          </a:ln>
                          <a:solidFill>
                            <a:schemeClr val="tx1"/>
                          </a:solidFill>
                          <a:effectLst/>
                          <a:latin typeface="Arial" charset="0"/>
                        </a:rPr>
                        <a:t>2</a:t>
                      </a:r>
                      <a:r>
                        <a:rPr kumimoji="0" lang="fr-BE" sz="800" b="0" i="0" u="none" strike="noStrike" cap="none" normalizeH="0" baseline="0" dirty="0" smtClean="0">
                          <a:ln>
                            <a:noFill/>
                          </a:ln>
                          <a:solidFill>
                            <a:schemeClr val="tx1"/>
                          </a:solidFill>
                          <a:effectLst/>
                          <a:latin typeface="Arial" charset="0"/>
                        </a:rPr>
                        <a:t>	</a:t>
                      </a:r>
                      <a:r>
                        <a:rPr kumimoji="0" lang="fr-BE" sz="800" b="0" i="0" u="none" strike="noStrike" cap="none" normalizeH="0" baseline="0" dirty="0" err="1" smtClean="0">
                          <a:ln>
                            <a:noFill/>
                          </a:ln>
                          <a:solidFill>
                            <a:schemeClr val="tx1"/>
                          </a:solidFill>
                          <a:effectLst/>
                          <a:latin typeface="Arial" charset="0"/>
                        </a:rPr>
                        <a:t>Gegevens</a:t>
                      </a:r>
                      <a:r>
                        <a:rPr kumimoji="0" lang="fr-BE" sz="800" b="0" i="0" u="none" strike="noStrike" cap="none" normalizeH="0" baseline="0" dirty="0" smtClean="0">
                          <a:ln>
                            <a:noFill/>
                          </a:ln>
                          <a:solidFill>
                            <a:schemeClr val="tx1"/>
                          </a:solidFill>
                          <a:effectLst/>
                          <a:latin typeface="Arial" charset="0"/>
                        </a:rPr>
                        <a:t> op basis van CIS enquête (2006-2008).</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30000" dirty="0" smtClean="0">
                          <a:ln>
                            <a:noFill/>
                          </a:ln>
                          <a:solidFill>
                            <a:schemeClr val="tx1"/>
                          </a:solidFill>
                          <a:effectLst/>
                          <a:latin typeface="Arial" charset="0"/>
                        </a:rPr>
                        <a:t>3</a:t>
                      </a:r>
                      <a:r>
                        <a:rPr kumimoji="0" lang="fr-BE" sz="800" b="0" i="0" u="none" strike="noStrike" cap="none" normalizeH="0" baseline="0" dirty="0" smtClean="0">
                          <a:ln>
                            <a:noFill/>
                          </a:ln>
                          <a:solidFill>
                            <a:schemeClr val="tx1"/>
                          </a:solidFill>
                          <a:effectLst/>
                          <a:latin typeface="Arial" charset="0"/>
                        </a:rPr>
                        <a:t> 	</a:t>
                      </a:r>
                      <a:r>
                        <a:rPr kumimoji="0" lang="fr-BE" sz="800" b="0" i="0" u="none" strike="noStrike" cap="none" normalizeH="0" baseline="0" dirty="0" err="1" smtClean="0">
                          <a:ln>
                            <a:noFill/>
                          </a:ln>
                          <a:solidFill>
                            <a:schemeClr val="tx1"/>
                          </a:solidFill>
                          <a:effectLst/>
                          <a:latin typeface="Arial" charset="0"/>
                        </a:rPr>
                        <a:t>Gegevens</a:t>
                      </a:r>
                      <a:r>
                        <a:rPr kumimoji="0" lang="fr-BE" sz="800" b="0" i="0" u="none" strike="noStrike" cap="none" normalizeH="0" baseline="0" dirty="0" smtClean="0">
                          <a:ln>
                            <a:noFill/>
                          </a:ln>
                          <a:solidFill>
                            <a:schemeClr val="tx1"/>
                          </a:solidFill>
                          <a:effectLst/>
                          <a:latin typeface="Arial" charset="0"/>
                        </a:rPr>
                        <a:t> </a:t>
                      </a:r>
                      <a:r>
                        <a:rPr kumimoji="0" lang="fr-BE" sz="800" b="0" i="0" u="none" strike="noStrike" cap="none" normalizeH="0" baseline="0" dirty="0" err="1" smtClean="0">
                          <a:ln>
                            <a:noFill/>
                          </a:ln>
                          <a:solidFill>
                            <a:schemeClr val="tx1"/>
                          </a:solidFill>
                          <a:effectLst/>
                          <a:latin typeface="Arial" charset="0"/>
                        </a:rPr>
                        <a:t>voor</a:t>
                      </a:r>
                      <a:r>
                        <a:rPr kumimoji="0" lang="fr-BE" sz="800" b="0" i="0" u="none" strike="noStrike" cap="none" normalizeH="0" baseline="0" dirty="0" smtClean="0">
                          <a:ln>
                            <a:noFill/>
                          </a:ln>
                          <a:solidFill>
                            <a:schemeClr val="tx1"/>
                          </a:solidFill>
                          <a:effectLst/>
                          <a:latin typeface="Arial" charset="0"/>
                        </a:rPr>
                        <a:t> 2009 op basis van de </a:t>
                      </a:r>
                      <a:r>
                        <a:rPr kumimoji="0" lang="fr-BE" sz="800" b="0" i="0" u="none" strike="noStrike" cap="none" normalizeH="0" baseline="0" dirty="0" err="1" smtClean="0">
                          <a:ln>
                            <a:noFill/>
                          </a:ln>
                          <a:solidFill>
                            <a:schemeClr val="tx1"/>
                          </a:solidFill>
                          <a:effectLst/>
                          <a:latin typeface="Arial" charset="0"/>
                        </a:rPr>
                        <a:t>Entrepreneurship</a:t>
                      </a:r>
                      <a:r>
                        <a:rPr kumimoji="0" lang="fr-BE" sz="800" b="0" i="0" u="none" strike="noStrike" cap="none" normalizeH="0" baseline="0" dirty="0" smtClean="0">
                          <a:ln>
                            <a:noFill/>
                          </a:ln>
                          <a:solidFill>
                            <a:schemeClr val="tx1"/>
                          </a:solidFill>
                          <a:effectLst/>
                          <a:latin typeface="Arial" charset="0"/>
                        </a:rPr>
                        <a:t> Survey.</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7" name="Table 6"/>
          <p:cNvGraphicFramePr>
            <a:graphicFrameLocks noGrp="1"/>
          </p:cNvGraphicFramePr>
          <p:nvPr/>
        </p:nvGraphicFramePr>
        <p:xfrm>
          <a:off x="662474" y="998374"/>
          <a:ext cx="7828383" cy="4935896"/>
        </p:xfrm>
        <a:graphic>
          <a:graphicData uri="http://schemas.openxmlformats.org/drawingml/2006/table">
            <a:tbl>
              <a:tblPr/>
              <a:tblGrid>
                <a:gridCol w="4924058"/>
                <a:gridCol w="846243"/>
                <a:gridCol w="1086565"/>
                <a:gridCol w="971517"/>
              </a:tblGrid>
              <a:tr h="765299">
                <a:tc>
                  <a:txBody>
                    <a:bodyPr/>
                    <a:lstStyle/>
                    <a:p>
                      <a:pPr algn="just">
                        <a:lnSpc>
                          <a:spcPts val="1200"/>
                        </a:lnSpc>
                        <a:spcAft>
                          <a:spcPts val="0"/>
                        </a:spcAft>
                      </a:pPr>
                      <a:endParaRPr lang="en-US" sz="1100" dirty="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a:latin typeface="Arial"/>
                          <a:ea typeface="Times New Roman"/>
                          <a:cs typeface="Arial"/>
                        </a:rPr>
                        <a:t>BE</a:t>
                      </a:r>
                      <a:endParaRPr lang="en-US"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a:latin typeface="Arial"/>
                          <a:ea typeface="Times New Roman"/>
                          <a:cs typeface="Arial"/>
                        </a:rPr>
                        <a:t>gemiddelde van de 3 buurlanden</a:t>
                      </a:r>
                      <a:endParaRPr lang="en-US" sz="1100">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100" b="1">
                          <a:latin typeface="Arial"/>
                          <a:ea typeface="Times New Roman"/>
                          <a:cs typeface="Arial"/>
                        </a:rPr>
                        <a:t>Eurogebied</a:t>
                      </a:r>
                      <a:endParaRPr lang="en-US" sz="11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55099">
                <a:tc>
                  <a:txBody>
                    <a:bodyPr/>
                    <a:lstStyle/>
                    <a:p>
                      <a:pPr>
                        <a:lnSpc>
                          <a:spcPts val="1200"/>
                        </a:lnSpc>
                        <a:spcAft>
                          <a:spcPts val="0"/>
                        </a:spcAft>
                      </a:pPr>
                      <a:endParaRPr lang="en-US" sz="110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en-US" sz="1100">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en-US" sz="1100">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ts val="1200"/>
                        </a:lnSpc>
                        <a:spcAft>
                          <a:spcPts val="0"/>
                        </a:spcAft>
                      </a:pP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55099">
                <a:tc>
                  <a:txBody>
                    <a:bodyPr/>
                    <a:lstStyle/>
                    <a:p>
                      <a:pPr>
                        <a:lnSpc>
                          <a:spcPts val="1200"/>
                        </a:lnSpc>
                        <a:spcAft>
                          <a:spcPts val="0"/>
                        </a:spcAft>
                      </a:pPr>
                      <a:r>
                        <a:rPr lang="nl-BE" sz="1100">
                          <a:latin typeface="Arial"/>
                          <a:ea typeface="Times New Roman"/>
                          <a:cs typeface="Arial"/>
                        </a:rPr>
                        <a:t>R&amp;D-uitgaven (in % bbp</a:t>
                      </a:r>
                      <a:r>
                        <a:rPr lang="nl-BE" sz="1100" smtClean="0">
                          <a:latin typeface="Arial"/>
                          <a:ea typeface="Times New Roman"/>
                          <a:cs typeface="Arial"/>
                        </a:rPr>
                        <a:t>)</a:t>
                      </a:r>
                      <a:endParaRPr lang="en-US" sz="110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2,00</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2,27</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2,03</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55099">
                <a:tc>
                  <a:txBody>
                    <a:bodyPr/>
                    <a:lstStyle/>
                    <a:p>
                      <a:pPr>
                        <a:lnSpc>
                          <a:spcPts val="1200"/>
                        </a:lnSpc>
                        <a:spcAft>
                          <a:spcPts val="0"/>
                        </a:spcAft>
                      </a:pPr>
                      <a:r>
                        <a:rPr lang="nl-BE" sz="1100">
                          <a:latin typeface="Arial"/>
                          <a:ea typeface="Times New Roman"/>
                          <a:cs typeface="Arial"/>
                        </a:rPr>
                        <a:t>R&amp;D-uitgaven, particuliere financiering (in % </a:t>
                      </a:r>
                      <a:r>
                        <a:rPr lang="nl-BE" sz="1100" smtClean="0">
                          <a:latin typeface="Arial"/>
                          <a:ea typeface="Times New Roman"/>
                          <a:cs typeface="Arial"/>
                        </a:rPr>
                        <a:t>bbp)</a:t>
                      </a:r>
                      <a:endParaRPr lang="en-US" sz="110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1,51</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1,46</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1,32</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55099">
                <a:tc>
                  <a:txBody>
                    <a:bodyPr/>
                    <a:lstStyle/>
                    <a:p>
                      <a:pPr>
                        <a:lnSpc>
                          <a:spcPts val="1200"/>
                        </a:lnSpc>
                        <a:spcAft>
                          <a:spcPts val="0"/>
                        </a:spcAft>
                      </a:pPr>
                      <a:r>
                        <a:rPr lang="nl-BE" sz="1100">
                          <a:latin typeface="Arial"/>
                          <a:ea typeface="Times New Roman"/>
                          <a:cs typeface="Arial"/>
                        </a:rPr>
                        <a:t>R&amp;D-uitgaven, overheidsfinanciering (in  % bbp</a:t>
                      </a:r>
                      <a:r>
                        <a:rPr lang="nl-BE" sz="1100" smtClean="0">
                          <a:latin typeface="Arial"/>
                          <a:ea typeface="Times New Roman"/>
                          <a:cs typeface="Arial"/>
                        </a:rPr>
                        <a:t>)</a:t>
                      </a:r>
                      <a:endParaRPr lang="en-US" sz="110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0,49</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0,81</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0,71</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47955">
                <a:tc>
                  <a:txBody>
                    <a:bodyPr/>
                    <a:lstStyle/>
                    <a:p>
                      <a:pPr>
                        <a:lnSpc>
                          <a:spcPts val="1200"/>
                        </a:lnSpc>
                        <a:spcAft>
                          <a:spcPts val="0"/>
                        </a:spcAft>
                      </a:pPr>
                      <a:r>
                        <a:rPr lang="en-US" sz="1100" dirty="0" err="1" smtClean="0">
                          <a:latin typeface="Arial"/>
                          <a:ea typeface="Times New Roman"/>
                          <a:cs typeface="Times New Roman"/>
                        </a:rPr>
                        <a:t>Prestaties</a:t>
                      </a:r>
                      <a:r>
                        <a:rPr lang="en-US" sz="1100" dirty="0" smtClean="0">
                          <a:latin typeface="Arial"/>
                          <a:ea typeface="Times New Roman"/>
                          <a:cs typeface="Times New Roman"/>
                        </a:rPr>
                        <a:t> </a:t>
                      </a:r>
                      <a:r>
                        <a:rPr lang="en-US" sz="1100" dirty="0" err="1" smtClean="0">
                          <a:latin typeface="Arial"/>
                          <a:ea typeface="Times New Roman"/>
                          <a:cs typeface="Times New Roman"/>
                        </a:rPr>
                        <a:t>inzake</a:t>
                      </a:r>
                      <a:r>
                        <a:rPr lang="en-US" sz="1100" dirty="0" smtClean="0">
                          <a:latin typeface="Arial"/>
                          <a:ea typeface="Times New Roman"/>
                          <a:cs typeface="Times New Roman"/>
                        </a:rPr>
                        <a:t> </a:t>
                      </a:r>
                      <a:r>
                        <a:rPr lang="en-US" sz="1100" dirty="0" err="1" smtClean="0">
                          <a:latin typeface="Arial"/>
                          <a:ea typeface="Times New Roman"/>
                          <a:cs typeface="Times New Roman"/>
                        </a:rPr>
                        <a:t>innovatie</a:t>
                      </a:r>
                      <a:r>
                        <a:rPr lang="en-US" sz="1100" dirty="0" smtClean="0">
                          <a:latin typeface="Arial"/>
                          <a:ea typeface="Times New Roman"/>
                          <a:cs typeface="Times New Roman"/>
                        </a:rPr>
                        <a:t> (score op de </a:t>
                      </a:r>
                      <a:r>
                        <a:rPr lang="en-US" sz="1100" err="1" smtClean="0">
                          <a:latin typeface="Arial"/>
                          <a:ea typeface="Times New Roman"/>
                          <a:cs typeface="Times New Roman"/>
                        </a:rPr>
                        <a:t>Europese</a:t>
                      </a:r>
                      <a:r>
                        <a:rPr lang="en-US" sz="1100" smtClean="0">
                          <a:latin typeface="Arial"/>
                          <a:ea typeface="Times New Roman"/>
                          <a:cs typeface="Times New Roman"/>
                        </a:rPr>
                        <a:t> innovatiebarometer</a:t>
                      </a:r>
                      <a:r>
                        <a:rPr lang="en-US" sz="1100" baseline="0" smtClean="0">
                          <a:latin typeface="Arial"/>
                          <a:ea typeface="Times New Roman"/>
                          <a:cs typeface="Times New Roman"/>
                        </a:rPr>
                        <a:t>)</a:t>
                      </a:r>
                      <a:endParaRPr lang="en-US" sz="1100" dirty="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en-US" sz="1100" smtClean="0">
                          <a:latin typeface="Arial"/>
                          <a:ea typeface="Times New Roman"/>
                          <a:cs typeface="Times New Roman"/>
                        </a:rPr>
                        <a:t>0,62</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en-US" sz="1100" smtClean="0">
                          <a:latin typeface="Arial"/>
                          <a:ea typeface="Times New Roman"/>
                          <a:cs typeface="Times New Roman"/>
                        </a:rPr>
                        <a:t>0,60</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en-US" sz="1100" smtClean="0">
                          <a:latin typeface="Arial"/>
                          <a:ea typeface="Times New Roman"/>
                          <a:cs typeface="Times New Roman"/>
                        </a:rPr>
                        <a:t>0,50</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70565">
                <a:tc>
                  <a:txBody>
                    <a:bodyPr/>
                    <a:lstStyle/>
                    <a:p>
                      <a:pPr marL="0" algn="l" defTabSz="914400" rtl="0" eaLnBrk="1" latinLnBrk="0" hangingPunct="1">
                        <a:lnSpc>
                          <a:spcPts val="1200"/>
                        </a:lnSpc>
                        <a:spcAft>
                          <a:spcPts val="0"/>
                        </a:spcAft>
                      </a:pPr>
                      <a:r>
                        <a:rPr lang="nl-BE" sz="1100" kern="1200" smtClean="0">
                          <a:solidFill>
                            <a:schemeClr val="tx1"/>
                          </a:solidFill>
                          <a:latin typeface="Arial"/>
                          <a:ea typeface="Times New Roman"/>
                          <a:cs typeface="Arial"/>
                        </a:rPr>
                        <a:t>% gediplomeerden hoger onderwijs binnen bevolkingsgroep 30-34 jaar</a:t>
                      </a: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ctr" defTabSz="914400" rtl="0" eaLnBrk="1" latinLnBrk="0" hangingPunct="1">
                        <a:lnSpc>
                          <a:spcPts val="1200"/>
                        </a:lnSpc>
                        <a:spcAft>
                          <a:spcPts val="0"/>
                        </a:spcAft>
                      </a:pPr>
                      <a:r>
                        <a:rPr lang="nl-BE" sz="1100" kern="1200" smtClean="0">
                          <a:solidFill>
                            <a:schemeClr val="tx1"/>
                          </a:solidFill>
                          <a:latin typeface="Arial"/>
                          <a:ea typeface="Times New Roman"/>
                          <a:cs typeface="Arial"/>
                        </a:rPr>
                        <a:t>43,1</a:t>
                      </a:r>
                      <a:endParaRPr lang="en-US"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ctr" defTabSz="914400" rtl="0" eaLnBrk="1" latinLnBrk="0" hangingPunct="1">
                        <a:lnSpc>
                          <a:spcPts val="1200"/>
                        </a:lnSpc>
                        <a:spcAft>
                          <a:spcPts val="0"/>
                        </a:spcAft>
                      </a:pPr>
                      <a:r>
                        <a:rPr lang="nl-BE" sz="1100" kern="1200" smtClean="0">
                          <a:solidFill>
                            <a:schemeClr val="tx1"/>
                          </a:solidFill>
                          <a:latin typeface="Arial"/>
                          <a:ea typeface="Times New Roman"/>
                          <a:cs typeface="Arial"/>
                        </a:rPr>
                        <a:t>37,7</a:t>
                      </a:r>
                      <a:endParaRPr lang="en-US" sz="1100" kern="1200">
                        <a:solidFill>
                          <a:schemeClr val="tx1"/>
                        </a:solidFill>
                        <a:latin typeface="Arial"/>
                        <a:ea typeface="Times New Roman"/>
                        <a:cs typeface="Arial"/>
                      </a:endParaRPr>
                    </a:p>
                  </a:txBody>
                  <a:tcPr marL="68580" marR="68580" marT="0" marB="0">
                    <a:lnL>
                      <a:noFill/>
                    </a:lnL>
                    <a:lnR>
                      <a:noFill/>
                    </a:lnR>
                    <a:lnT>
                      <a:noFill/>
                    </a:lnT>
                    <a:lnB>
                      <a:noFill/>
                    </a:lnB>
                    <a:solidFill>
                      <a:schemeClr val="bg1"/>
                    </a:solidFill>
                  </a:tcPr>
                </a:tc>
                <a:tc>
                  <a:txBody>
                    <a:bodyPr/>
                    <a:lstStyle/>
                    <a:p>
                      <a:pPr marL="0" algn="ctr" defTabSz="914400" rtl="0" eaLnBrk="1" latinLnBrk="0" hangingPunct="1">
                        <a:lnSpc>
                          <a:spcPts val="1200"/>
                        </a:lnSpc>
                        <a:spcAft>
                          <a:spcPts val="0"/>
                        </a:spcAft>
                      </a:pPr>
                      <a:r>
                        <a:rPr lang="nl-BE" sz="1100" kern="1200" smtClean="0">
                          <a:solidFill>
                            <a:schemeClr val="tx1"/>
                          </a:solidFill>
                          <a:latin typeface="Arial"/>
                          <a:ea typeface="Times New Roman"/>
                          <a:cs typeface="Arial"/>
                        </a:rPr>
                        <a:t>34,1</a:t>
                      </a:r>
                      <a:endParaRPr lang="en-US" sz="1100" kern="1200">
                        <a:solidFill>
                          <a:schemeClr val="tx1"/>
                        </a:solidFill>
                        <a:latin typeface="Arial"/>
                        <a:ea typeface="Times New Roman"/>
                        <a:cs typeface="Arial"/>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570253">
                <a:tc>
                  <a:txBody>
                    <a:bodyPr/>
                    <a:lstStyle/>
                    <a:p>
                      <a:pPr>
                        <a:lnSpc>
                          <a:spcPts val="1200"/>
                        </a:lnSpc>
                        <a:spcAft>
                          <a:spcPts val="0"/>
                        </a:spcAft>
                      </a:pPr>
                      <a:r>
                        <a:rPr lang="nl-BE" sz="1100" dirty="0">
                          <a:latin typeface="Arial"/>
                          <a:ea typeface="Times New Roman"/>
                          <a:cs typeface="Arial"/>
                        </a:rPr>
                        <a:t>Afgestudeerden van het hoger onderwijs in een wetenschappelijke of technische studierichting, op 1.000 personen uit de leeftijdsgroep van 20 tot </a:t>
                      </a:r>
                      <a:r>
                        <a:rPr lang="nl-BE" sz="1100">
                          <a:latin typeface="Arial"/>
                          <a:ea typeface="Times New Roman"/>
                          <a:cs typeface="Arial"/>
                        </a:rPr>
                        <a:t>29 </a:t>
                      </a:r>
                      <a:r>
                        <a:rPr lang="nl-BE" sz="1100" smtClean="0">
                          <a:latin typeface="Arial"/>
                          <a:ea typeface="Times New Roman"/>
                          <a:cs typeface="Arial"/>
                        </a:rPr>
                        <a:t>jaar</a:t>
                      </a:r>
                      <a:endParaRPr lang="en-US" sz="1100" dirty="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11,9</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14,3</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12,8</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83446">
                <a:tc>
                  <a:txBody>
                    <a:bodyPr/>
                    <a:lstStyle/>
                    <a:p>
                      <a:pPr>
                        <a:lnSpc>
                          <a:spcPts val="1200"/>
                        </a:lnSpc>
                        <a:spcAft>
                          <a:spcPts val="0"/>
                        </a:spcAft>
                      </a:pPr>
                      <a:r>
                        <a:rPr lang="nl-BE" sz="1100" dirty="0">
                          <a:latin typeface="Arial"/>
                          <a:ea typeface="Times New Roman"/>
                          <a:cs typeface="Arial"/>
                        </a:rPr>
                        <a:t>% van de bevolking uit de leeftijdsgroep van 25 tot </a:t>
                      </a:r>
                      <a:r>
                        <a:rPr lang="nl-BE" sz="1100" dirty="0" smtClean="0">
                          <a:latin typeface="Arial"/>
                          <a:ea typeface="Times New Roman"/>
                          <a:cs typeface="Arial"/>
                        </a:rPr>
                        <a:t>64 </a:t>
                      </a:r>
                      <a:r>
                        <a:rPr lang="nl-BE" sz="1100" dirty="0">
                          <a:latin typeface="Arial"/>
                          <a:ea typeface="Times New Roman"/>
                          <a:cs typeface="Arial"/>
                        </a:rPr>
                        <a:t>jaar die aangaven een opleiding te hebben </a:t>
                      </a:r>
                      <a:r>
                        <a:rPr lang="nl-BE" sz="1100" dirty="0" smtClean="0">
                          <a:latin typeface="Arial"/>
                          <a:ea typeface="Times New Roman"/>
                          <a:cs typeface="Arial"/>
                        </a:rPr>
                        <a:t>gevolgd</a:t>
                      </a:r>
                      <a:r>
                        <a:rPr lang="nl-BE" sz="1100" baseline="30000" dirty="0" smtClean="0">
                          <a:latin typeface="Arial"/>
                          <a:ea typeface="Times New Roman"/>
                          <a:cs typeface="Arial"/>
                        </a:rPr>
                        <a:t>1</a:t>
                      </a:r>
                      <a:endParaRPr lang="en-US" sz="1100" baseline="30000" dirty="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6,9</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10,1</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smtClean="0">
                          <a:latin typeface="Arial"/>
                          <a:ea typeface="Times New Roman"/>
                          <a:cs typeface="Arial"/>
                        </a:rPr>
                        <a:t>8,0</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35967">
                <a:tc>
                  <a:txBody>
                    <a:bodyPr/>
                    <a:lstStyle/>
                    <a:p>
                      <a:pPr>
                        <a:lnSpc>
                          <a:spcPts val="1200"/>
                        </a:lnSpc>
                        <a:spcAft>
                          <a:spcPts val="0"/>
                        </a:spcAft>
                      </a:pPr>
                      <a:r>
                        <a:rPr lang="nl-BE" sz="1100" dirty="0">
                          <a:latin typeface="Arial"/>
                          <a:ea typeface="Times New Roman"/>
                          <a:cs typeface="Arial"/>
                        </a:rPr>
                        <a:t>% van de ondernemingen die hun proces hebben </a:t>
                      </a:r>
                      <a:r>
                        <a:rPr lang="nl-BE" sz="1100" dirty="0" smtClean="0">
                          <a:latin typeface="Arial"/>
                          <a:ea typeface="Times New Roman"/>
                          <a:cs typeface="Arial"/>
                        </a:rPr>
                        <a:t>geïnnoveerd</a:t>
                      </a:r>
                      <a:r>
                        <a:rPr lang="nl-BE" sz="1100" baseline="30000" dirty="0" smtClean="0">
                          <a:latin typeface="Arial"/>
                          <a:ea typeface="Times New Roman"/>
                          <a:cs typeface="Arial"/>
                        </a:rPr>
                        <a:t>2</a:t>
                      </a:r>
                      <a:endParaRPr lang="en-US" sz="1100" baseline="30000" dirty="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100">
                          <a:latin typeface="Arial"/>
                          <a:ea typeface="Times New Roman"/>
                          <a:cs typeface="Arial"/>
                        </a:rPr>
                        <a:t>33,4</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a:latin typeface="Arial"/>
                          <a:ea typeface="Times New Roman"/>
                          <a:cs typeface="Arial"/>
                        </a:rPr>
                        <a:t>30,4</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a:latin typeface="Arial"/>
                          <a:ea typeface="Times New Roman"/>
                          <a:cs typeface="Arial"/>
                        </a:rPr>
                        <a:t>30,2</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55099">
                <a:tc>
                  <a:txBody>
                    <a:bodyPr/>
                    <a:lstStyle/>
                    <a:p>
                      <a:pPr>
                        <a:lnSpc>
                          <a:spcPts val="1200"/>
                        </a:lnSpc>
                        <a:spcAft>
                          <a:spcPts val="0"/>
                        </a:spcAft>
                      </a:pPr>
                      <a:r>
                        <a:rPr lang="nl-BE" sz="1100" dirty="0">
                          <a:latin typeface="Arial"/>
                          <a:ea typeface="Times New Roman"/>
                          <a:cs typeface="Arial"/>
                        </a:rPr>
                        <a:t>% van de omzet van de nieuwe </a:t>
                      </a:r>
                      <a:r>
                        <a:rPr lang="nl-BE" sz="1100" dirty="0" smtClean="0">
                          <a:latin typeface="Arial"/>
                          <a:ea typeface="Times New Roman"/>
                          <a:cs typeface="Arial"/>
                        </a:rPr>
                        <a:t>producten</a:t>
                      </a:r>
                      <a:r>
                        <a:rPr lang="nl-BE" sz="1100" baseline="30000" dirty="0" smtClean="0">
                          <a:latin typeface="+mn-lt"/>
                          <a:ea typeface="Times New Roman"/>
                          <a:cs typeface="Arial"/>
                        </a:rPr>
                        <a:t>2</a:t>
                      </a:r>
                      <a:endParaRPr lang="en-US" sz="1100" dirty="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100">
                          <a:latin typeface="Arial"/>
                          <a:ea typeface="Times New Roman"/>
                          <a:cs typeface="Arial"/>
                        </a:rPr>
                        <a:t>9,5</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a:latin typeface="Arial"/>
                          <a:ea typeface="Times New Roman"/>
                          <a:cs typeface="Arial"/>
                        </a:rPr>
                        <a:t>14,8</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a:latin typeface="Arial"/>
                          <a:ea typeface="Times New Roman"/>
                          <a:cs typeface="Arial"/>
                        </a:rPr>
                        <a:t>14,0</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572812">
                <a:tc>
                  <a:txBody>
                    <a:bodyPr/>
                    <a:lstStyle/>
                    <a:p>
                      <a:pPr>
                        <a:lnSpc>
                          <a:spcPts val="1200"/>
                        </a:lnSpc>
                        <a:spcAft>
                          <a:spcPts val="0"/>
                        </a:spcAft>
                      </a:pPr>
                      <a:r>
                        <a:rPr lang="nl-BE" sz="1100" dirty="0">
                          <a:latin typeface="Arial"/>
                          <a:ea typeface="Times New Roman"/>
                          <a:cs typeface="Arial"/>
                        </a:rPr>
                        <a:t>% van de innoverende ondernemingen voor wie het veroveren van nieuwe markten een belangrijke doelstelling van de innovatie </a:t>
                      </a:r>
                      <a:r>
                        <a:rPr lang="nl-BE" sz="1100" dirty="0" smtClean="0">
                          <a:latin typeface="Arial"/>
                          <a:ea typeface="Times New Roman"/>
                          <a:cs typeface="Arial"/>
                        </a:rPr>
                        <a:t>is</a:t>
                      </a:r>
                      <a:endParaRPr lang="en-US" sz="1100" dirty="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100">
                          <a:latin typeface="Arial"/>
                          <a:ea typeface="Times New Roman"/>
                          <a:cs typeface="Arial"/>
                        </a:rPr>
                        <a:t>27,1</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a:latin typeface="Arial"/>
                          <a:ea typeface="Times New Roman"/>
                          <a:cs typeface="Arial"/>
                        </a:rPr>
                        <a:t>42,0</a:t>
                      </a:r>
                      <a:endParaRPr lang="en-US" sz="1100">
                        <a:latin typeface="Arial"/>
                        <a:ea typeface="Times New Roman"/>
                        <a:cs typeface="Times New Roman"/>
                      </a:endParaRPr>
                    </a:p>
                  </a:txBody>
                  <a:tcPr marL="68580" marR="68580" marT="0" marB="0">
                    <a:lnL>
                      <a:noFill/>
                    </a:lnL>
                    <a:lnR>
                      <a:noFill/>
                    </a:lnR>
                    <a:lnT>
                      <a:noFill/>
                    </a:lnT>
                    <a:lnB>
                      <a:noFill/>
                    </a:lnB>
                    <a:solidFill>
                      <a:schemeClr val="bg1"/>
                    </a:solidFill>
                  </a:tcPr>
                </a:tc>
                <a:tc>
                  <a:txBody>
                    <a:bodyPr/>
                    <a:lstStyle/>
                    <a:p>
                      <a:pPr algn="ctr">
                        <a:lnSpc>
                          <a:spcPts val="1200"/>
                        </a:lnSpc>
                        <a:spcAft>
                          <a:spcPts val="0"/>
                        </a:spcAft>
                      </a:pPr>
                      <a:r>
                        <a:rPr lang="nl-BE" sz="1100">
                          <a:latin typeface="Arial"/>
                          <a:ea typeface="Times New Roman"/>
                          <a:cs typeface="Arial"/>
                        </a:rPr>
                        <a:t>36,5</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55099">
                <a:tc>
                  <a:txBody>
                    <a:bodyPr/>
                    <a:lstStyle/>
                    <a:p>
                      <a:pPr>
                        <a:lnSpc>
                          <a:spcPts val="1200"/>
                        </a:lnSpc>
                        <a:spcAft>
                          <a:spcPts val="0"/>
                        </a:spcAft>
                      </a:pPr>
                      <a:r>
                        <a:rPr lang="en-US" sz="1100" dirty="0" smtClean="0">
                          <a:latin typeface="Arial"/>
                          <a:ea typeface="Times New Roman"/>
                          <a:cs typeface="Times New Roman"/>
                        </a:rPr>
                        <a:t>%</a:t>
                      </a:r>
                      <a:r>
                        <a:rPr lang="en-US" sz="1100" baseline="0" dirty="0" smtClean="0">
                          <a:latin typeface="Arial"/>
                          <a:ea typeface="Times New Roman"/>
                          <a:cs typeface="Times New Roman"/>
                        </a:rPr>
                        <a:t> </a:t>
                      </a:r>
                      <a:r>
                        <a:rPr lang="en-US" sz="1100" baseline="0" dirty="0" err="1" smtClean="0">
                          <a:latin typeface="Arial"/>
                          <a:ea typeface="Times New Roman"/>
                          <a:cs typeface="Times New Roman"/>
                        </a:rPr>
                        <a:t>ondernemingen</a:t>
                      </a:r>
                      <a:r>
                        <a:rPr lang="en-US" sz="1100" baseline="0" dirty="0" smtClean="0">
                          <a:latin typeface="Arial"/>
                          <a:ea typeface="Times New Roman"/>
                          <a:cs typeface="Times New Roman"/>
                        </a:rPr>
                        <a:t> met </a:t>
                      </a:r>
                      <a:r>
                        <a:rPr lang="en-US" sz="1100" baseline="0" dirty="0" err="1" smtClean="0">
                          <a:latin typeface="Arial"/>
                          <a:ea typeface="Times New Roman"/>
                          <a:cs typeface="Times New Roman"/>
                        </a:rPr>
                        <a:t>marketinginnovatie</a:t>
                      </a:r>
                      <a:r>
                        <a:rPr lang="nl-BE" sz="1100" baseline="30000" dirty="0" smtClean="0">
                          <a:latin typeface="+mn-lt"/>
                          <a:ea typeface="Times New Roman"/>
                          <a:cs typeface="Arial"/>
                        </a:rPr>
                        <a:t>2</a:t>
                      </a:r>
                      <a:endParaRPr lang="en-US" sz="1100" dirty="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ctr">
                        <a:lnSpc>
                          <a:spcPts val="1200"/>
                        </a:lnSpc>
                        <a:spcAft>
                          <a:spcPts val="0"/>
                        </a:spcAft>
                      </a:pPr>
                      <a:r>
                        <a:rPr lang="en-US" sz="1100" smtClean="0">
                          <a:latin typeface="Arial"/>
                          <a:ea typeface="Times New Roman"/>
                          <a:cs typeface="Times New Roman"/>
                        </a:rPr>
                        <a:t>29,5</a:t>
                      </a:r>
                      <a:endParaRPr lang="en-US" sz="1100">
                        <a:latin typeface="Arial"/>
                        <a:ea typeface="Times New Roman"/>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solidFill>
                      <a:schemeClr val="bg1"/>
                    </a:solidFill>
                  </a:tcPr>
                </a:tc>
                <a:tc>
                  <a:txBody>
                    <a:bodyPr/>
                    <a:lstStyle/>
                    <a:p>
                      <a:pPr algn="ctr">
                        <a:lnSpc>
                          <a:spcPts val="1200"/>
                        </a:lnSpc>
                        <a:spcAft>
                          <a:spcPts val="0"/>
                        </a:spcAft>
                      </a:pPr>
                      <a:r>
                        <a:rPr lang="en-US" sz="1100" smtClean="0">
                          <a:latin typeface="Arial"/>
                          <a:ea typeface="Times New Roman"/>
                          <a:cs typeface="Times New Roman"/>
                        </a:rPr>
                        <a:t>31,6</a:t>
                      </a:r>
                      <a:endParaRPr lang="en-US" sz="1100">
                        <a:latin typeface="Arial"/>
                        <a:ea typeface="Times New Roman"/>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solidFill>
                      <a:schemeClr val="bg1"/>
                    </a:solidFill>
                  </a:tcPr>
                </a:tc>
                <a:tc>
                  <a:txBody>
                    <a:bodyPr/>
                    <a:lstStyle/>
                    <a:p>
                      <a:pPr algn="ctr">
                        <a:lnSpc>
                          <a:spcPts val="1200"/>
                        </a:lnSpc>
                        <a:spcAft>
                          <a:spcPts val="0"/>
                        </a:spcAft>
                      </a:pPr>
                      <a:r>
                        <a:rPr lang="en-US" sz="1100" smtClean="0">
                          <a:latin typeface="Arial"/>
                          <a:ea typeface="Times New Roman"/>
                          <a:cs typeface="Times New Roman"/>
                        </a:rPr>
                        <a:t>27,1</a:t>
                      </a:r>
                      <a:endParaRPr lang="en-US" sz="11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tr>
              <a:tr h="359005">
                <a:tc>
                  <a:txBody>
                    <a:bodyPr/>
                    <a:lstStyle/>
                    <a:p>
                      <a:pPr>
                        <a:lnSpc>
                          <a:spcPts val="1200"/>
                        </a:lnSpc>
                        <a:spcAft>
                          <a:spcPts val="0"/>
                        </a:spcAft>
                      </a:pPr>
                      <a:r>
                        <a:rPr lang="en-US" sz="1100" dirty="0" err="1" smtClean="0">
                          <a:latin typeface="Arial"/>
                          <a:ea typeface="Times New Roman"/>
                          <a:cs typeface="Times New Roman"/>
                        </a:rPr>
                        <a:t>Ondernemingsactiviteit</a:t>
                      </a:r>
                      <a:r>
                        <a:rPr lang="en-US" sz="1100" baseline="0" dirty="0" smtClean="0">
                          <a:latin typeface="Arial"/>
                          <a:ea typeface="Times New Roman"/>
                          <a:cs typeface="Times New Roman"/>
                        </a:rPr>
                        <a:t> in </a:t>
                      </a:r>
                      <a:r>
                        <a:rPr lang="en-US" sz="1100" baseline="0" dirty="0" err="1" smtClean="0">
                          <a:latin typeface="Arial"/>
                          <a:ea typeface="Times New Roman"/>
                          <a:cs typeface="Times New Roman"/>
                        </a:rPr>
                        <a:t>voorbereiding</a:t>
                      </a:r>
                      <a:r>
                        <a:rPr lang="en-US" sz="1100" baseline="0" dirty="0" smtClean="0">
                          <a:latin typeface="Arial"/>
                          <a:ea typeface="Times New Roman"/>
                          <a:cs typeface="Times New Roman"/>
                        </a:rPr>
                        <a:t> of </a:t>
                      </a:r>
                      <a:r>
                        <a:rPr lang="en-US" sz="1100" baseline="0" dirty="0" err="1" smtClean="0">
                          <a:latin typeface="Arial"/>
                          <a:ea typeface="Times New Roman"/>
                          <a:cs typeface="Times New Roman"/>
                        </a:rPr>
                        <a:t>recentlijk</a:t>
                      </a:r>
                      <a:r>
                        <a:rPr lang="en-US" sz="1100" baseline="0" dirty="0" smtClean="0">
                          <a:latin typeface="Arial"/>
                          <a:ea typeface="Times New Roman"/>
                          <a:cs typeface="Times New Roman"/>
                        </a:rPr>
                        <a:t> </a:t>
                      </a:r>
                      <a:r>
                        <a:rPr lang="en-US" sz="1100" baseline="0" dirty="0" err="1" smtClean="0">
                          <a:latin typeface="Arial"/>
                          <a:ea typeface="Times New Roman"/>
                          <a:cs typeface="Times New Roman"/>
                        </a:rPr>
                        <a:t>aangevat</a:t>
                      </a:r>
                      <a:r>
                        <a:rPr lang="nl-BE" sz="1100" baseline="30000" dirty="0" smtClean="0">
                          <a:latin typeface="+mn-lt"/>
                          <a:ea typeface="Times New Roman"/>
                          <a:cs typeface="Arial"/>
                        </a:rPr>
                        <a:t>3</a:t>
                      </a:r>
                      <a:r>
                        <a:rPr lang="en-US" sz="1100" baseline="0" dirty="0" smtClean="0">
                          <a:latin typeface="Arial"/>
                          <a:ea typeface="Times New Roman"/>
                          <a:cs typeface="Times New Roman"/>
                        </a:rPr>
                        <a:t> (in % van het </a:t>
                      </a:r>
                      <a:r>
                        <a:rPr lang="en-US" sz="1100" baseline="0" dirty="0" err="1" smtClean="0">
                          <a:latin typeface="Arial"/>
                          <a:ea typeface="Times New Roman"/>
                          <a:cs typeface="Times New Roman"/>
                        </a:rPr>
                        <a:t>aantal</a:t>
                      </a:r>
                      <a:r>
                        <a:rPr lang="en-US" sz="1100" baseline="0" dirty="0" smtClean="0">
                          <a:latin typeface="Arial"/>
                          <a:ea typeface="Times New Roman"/>
                          <a:cs typeface="Times New Roman"/>
                        </a:rPr>
                        <a:t> </a:t>
                      </a:r>
                      <a:r>
                        <a:rPr lang="en-US" sz="1100" baseline="0" dirty="0" err="1" smtClean="0">
                          <a:latin typeface="Arial"/>
                          <a:ea typeface="Times New Roman"/>
                          <a:cs typeface="Times New Roman"/>
                        </a:rPr>
                        <a:t>ondervraagden</a:t>
                      </a:r>
                      <a:r>
                        <a:rPr lang="en-US" sz="1100" baseline="0" dirty="0" smtClean="0">
                          <a:latin typeface="Arial"/>
                          <a:ea typeface="Times New Roman"/>
                          <a:cs typeface="Times New Roman"/>
                        </a:rPr>
                        <a:t>)</a:t>
                      </a:r>
                      <a:endParaRPr lang="en-US" sz="1100" dirty="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en-US" sz="1100" smtClean="0">
                          <a:latin typeface="Arial"/>
                          <a:ea typeface="Times New Roman"/>
                          <a:cs typeface="Times New Roman"/>
                        </a:rPr>
                        <a:t>5,2</a:t>
                      </a:r>
                      <a:endParaRPr lang="en-US" sz="1100">
                        <a:latin typeface="Arial"/>
                        <a:ea typeface="Times New Roman"/>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en-US" sz="1100" smtClean="0">
                          <a:latin typeface="Arial"/>
                          <a:ea typeface="Times New Roman"/>
                          <a:cs typeface="Times New Roman"/>
                        </a:rPr>
                        <a:t>7,1</a:t>
                      </a:r>
                      <a:endParaRPr lang="en-US" sz="1100">
                        <a:latin typeface="Arial"/>
                        <a:ea typeface="Times New Roman"/>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en-US" sz="1100" dirty="0" smtClean="0">
                          <a:latin typeface="Arial"/>
                          <a:ea typeface="Times New Roman"/>
                          <a:cs typeface="Times New Roman"/>
                        </a:rPr>
                        <a:t>6,9</a:t>
                      </a:r>
                      <a:endParaRPr lang="en-US" sz="1100" dirty="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Rectangle 2"/>
          <p:cNvSpPr txBox="1">
            <a:spLocks noChangeArrowheads="1"/>
          </p:cNvSpPr>
          <p:nvPr/>
        </p:nvSpPr>
        <p:spPr bwMode="auto">
          <a:xfrm>
            <a:off x="619450" y="360494"/>
            <a:ext cx="8078788"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BE" sz="1200" i="0" u="none" strike="noStrike" kern="0" cap="none" spc="0" normalizeH="0" baseline="0" noProof="0" dirty="0" smtClean="0">
                <a:ln>
                  <a:noFill/>
                </a:ln>
                <a:solidFill>
                  <a:srgbClr val="003366"/>
                </a:solidFill>
                <a:effectLst/>
                <a:uLnTx/>
                <a:uFillTx/>
                <a:latin typeface="+mj-lt"/>
                <a:ea typeface="+mj-ea"/>
                <a:cs typeface="+mj-cs"/>
              </a:rPr>
              <a:t>(</a:t>
            </a:r>
            <a:r>
              <a:rPr kumimoji="0" lang="fr-BE" sz="1200" i="0" u="none" strike="noStrike" kern="0" cap="none" spc="0" normalizeH="0" noProof="0" dirty="0" smtClean="0">
                <a:ln>
                  <a:noFill/>
                </a:ln>
                <a:solidFill>
                  <a:srgbClr val="003366"/>
                </a:solidFill>
                <a:effectLst/>
                <a:uLnTx/>
                <a:uFillTx/>
                <a:latin typeface="+mj-lt"/>
                <a:ea typeface="+mj-ea"/>
                <a:cs typeface="+mj-cs"/>
              </a:rPr>
              <a:t>2008-2010 </a:t>
            </a:r>
            <a:r>
              <a:rPr kumimoji="0" lang="fr-BE" sz="1200" i="0" u="none" strike="noStrike" kern="0" cap="none" spc="0" normalizeH="0" noProof="0" dirty="0" err="1" smtClean="0">
                <a:ln>
                  <a:noFill/>
                </a:ln>
                <a:solidFill>
                  <a:srgbClr val="003366"/>
                </a:solidFill>
                <a:effectLst/>
                <a:uLnTx/>
                <a:uFillTx/>
                <a:latin typeface="+mj-lt"/>
                <a:ea typeface="+mj-ea"/>
                <a:cs typeface="+mj-cs"/>
              </a:rPr>
              <a:t>gemiddelden</a:t>
            </a:r>
            <a:r>
              <a:rPr kumimoji="0" lang="fr-BE" sz="1200" i="0" u="none" strike="noStrike" kern="0" cap="none" spc="0" normalizeH="0" noProof="0" dirty="0" smtClean="0">
                <a:ln>
                  <a:noFill/>
                </a:ln>
                <a:solidFill>
                  <a:srgbClr val="003366"/>
                </a:solidFill>
                <a:effectLst/>
                <a:uLnTx/>
                <a:uFillTx/>
                <a:latin typeface="+mj-lt"/>
                <a:ea typeface="+mj-ea"/>
                <a:cs typeface="+mj-cs"/>
              </a:rPr>
              <a:t>, </a:t>
            </a:r>
            <a:r>
              <a:rPr kumimoji="0" lang="fr-BE" sz="1200" i="0" u="none" strike="noStrike" kern="0" cap="none" spc="0" normalizeH="0" noProof="0" dirty="0" err="1" smtClean="0">
                <a:ln>
                  <a:noFill/>
                </a:ln>
                <a:solidFill>
                  <a:srgbClr val="003366"/>
                </a:solidFill>
                <a:effectLst/>
                <a:uLnTx/>
                <a:uFillTx/>
                <a:latin typeface="+mj-lt"/>
                <a:ea typeface="+mj-ea"/>
                <a:cs typeface="+mj-cs"/>
              </a:rPr>
              <a:t>tenzij</a:t>
            </a:r>
            <a:r>
              <a:rPr kumimoji="0" lang="fr-BE" sz="1200" i="0" u="none" strike="noStrike" kern="0" cap="none" spc="0" normalizeH="0" noProof="0" dirty="0" smtClean="0">
                <a:ln>
                  <a:noFill/>
                </a:ln>
                <a:solidFill>
                  <a:srgbClr val="003366"/>
                </a:solidFill>
                <a:effectLst/>
                <a:uLnTx/>
                <a:uFillTx/>
                <a:latin typeface="+mj-lt"/>
                <a:ea typeface="+mj-ea"/>
                <a:cs typeface="+mj-cs"/>
              </a:rPr>
              <a:t> </a:t>
            </a:r>
            <a:r>
              <a:rPr kumimoji="0" lang="fr-BE" sz="1200" i="0" u="none" strike="noStrike" kern="0" cap="none" spc="0" normalizeH="0" noProof="0" dirty="0" err="1" smtClean="0">
                <a:ln>
                  <a:noFill/>
                </a:ln>
                <a:solidFill>
                  <a:srgbClr val="003366"/>
                </a:solidFill>
                <a:effectLst/>
                <a:uLnTx/>
                <a:uFillTx/>
                <a:latin typeface="+mj-lt"/>
                <a:ea typeface="+mj-ea"/>
                <a:cs typeface="+mj-cs"/>
              </a:rPr>
              <a:t>anders</a:t>
            </a:r>
            <a:r>
              <a:rPr kumimoji="0" lang="fr-BE" sz="1200" i="0" u="none" strike="noStrike" kern="0" cap="none" spc="0" normalizeH="0" noProof="0" dirty="0" smtClean="0">
                <a:ln>
                  <a:noFill/>
                </a:ln>
                <a:solidFill>
                  <a:srgbClr val="003366"/>
                </a:solidFill>
                <a:effectLst/>
                <a:uLnTx/>
                <a:uFillTx/>
                <a:latin typeface="+mj-lt"/>
                <a:ea typeface="+mj-ea"/>
                <a:cs typeface="+mj-cs"/>
              </a:rPr>
              <a:t> </a:t>
            </a:r>
            <a:r>
              <a:rPr kumimoji="0" lang="fr-BE" sz="1200" i="0" u="none" strike="noStrike" kern="0" cap="none" spc="0" normalizeH="0" noProof="0" dirty="0" err="1" smtClean="0">
                <a:ln>
                  <a:noFill/>
                </a:ln>
                <a:solidFill>
                  <a:srgbClr val="003366"/>
                </a:solidFill>
                <a:effectLst/>
                <a:uLnTx/>
                <a:uFillTx/>
                <a:latin typeface="+mj-lt"/>
                <a:ea typeface="+mj-ea"/>
                <a:cs typeface="+mj-cs"/>
              </a:rPr>
              <a:t>vermeld</a:t>
            </a:r>
            <a:r>
              <a:rPr kumimoji="0" lang="fr-BE" sz="1200" i="0" u="none" strike="noStrike" kern="0" cap="none" spc="0" normalizeH="0" noProof="0" dirty="0" smtClean="0">
                <a:ln>
                  <a:noFill/>
                </a:ln>
                <a:solidFill>
                  <a:srgbClr val="003366"/>
                </a:solidFill>
                <a:effectLst/>
                <a:uLnTx/>
                <a:uFillTx/>
                <a:latin typeface="+mj-lt"/>
                <a:ea typeface="+mj-ea"/>
                <a:cs typeface="+mj-cs"/>
              </a:rPr>
              <a:t>)</a:t>
            </a:r>
            <a:endParaRPr kumimoji="0" lang="nl-BE" sz="1200" i="0" u="none" strike="noStrike" kern="0" cap="none" spc="0" normalizeH="0" baseline="0" noProof="0" dirty="0">
              <a:ln>
                <a:noFill/>
              </a:ln>
              <a:solidFill>
                <a:srgbClr val="0033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22</a:t>
            </a:fld>
            <a:endParaRPr lang="nl-NL" dirty="0" smtClean="0"/>
          </a:p>
        </p:txBody>
      </p:sp>
      <p:sp>
        <p:nvSpPr>
          <p:cNvPr id="5123" name="Rectangle 2"/>
          <p:cNvSpPr>
            <a:spLocks noGrp="1" noChangeArrowheads="1"/>
          </p:cNvSpPr>
          <p:nvPr>
            <p:ph type="title"/>
          </p:nvPr>
        </p:nvSpPr>
        <p:spPr/>
        <p:txBody>
          <a:bodyPr/>
          <a:lstStyle/>
          <a:p>
            <a:pPr eaLnBrk="1" hangingPunct="1"/>
            <a:r>
              <a:rPr lang="nl-BE" smtClean="0"/>
              <a:t>Kostenstructuur: directe kosten en gecumuleerde kosten</a:t>
            </a:r>
            <a:endParaRPr lang="fr-FR" smtClean="0"/>
          </a:p>
        </p:txBody>
      </p:sp>
      <p:sp>
        <p:nvSpPr>
          <p:cNvPr id="5124" name="Text Box 4"/>
          <p:cNvSpPr txBox="1">
            <a:spLocks noChangeArrowheads="1"/>
          </p:cNvSpPr>
          <p:nvPr/>
        </p:nvSpPr>
        <p:spPr bwMode="auto">
          <a:xfrm>
            <a:off x="633413" y="493713"/>
            <a:ext cx="8085137" cy="307777"/>
          </a:xfrm>
          <a:prstGeom prst="rect">
            <a:avLst/>
          </a:prstGeom>
          <a:noFill/>
          <a:ln w="9525">
            <a:noFill/>
            <a:miter lim="800000"/>
            <a:headEnd/>
            <a:tailEnd/>
          </a:ln>
        </p:spPr>
        <p:txBody>
          <a:bodyPr>
            <a:spAutoFit/>
          </a:bodyPr>
          <a:lstStyle/>
          <a:p>
            <a:r>
              <a:rPr lang="fr-BE" sz="1400" smtClean="0">
                <a:solidFill>
                  <a:srgbClr val="003366"/>
                </a:solidFill>
              </a:rPr>
              <a:t>(</a:t>
            </a:r>
            <a:r>
              <a:rPr lang="nl-BE" sz="1400" smtClean="0">
                <a:solidFill>
                  <a:srgbClr val="003366"/>
                </a:solidFill>
              </a:rPr>
              <a:t>in % van het totaal, gegevens 2005</a:t>
            </a:r>
            <a:r>
              <a:rPr lang="fr-BE" sz="1400" smtClean="0">
                <a:solidFill>
                  <a:srgbClr val="003366"/>
                </a:solidFill>
              </a:rPr>
              <a:t>)</a:t>
            </a:r>
            <a:endParaRPr lang="fr-BE" sz="1400">
              <a:solidFill>
                <a:srgbClr val="003366"/>
              </a:solidFill>
            </a:endParaRPr>
          </a:p>
        </p:txBody>
      </p:sp>
      <p:graphicFrame>
        <p:nvGraphicFramePr>
          <p:cNvPr id="6" name="Group 153"/>
          <p:cNvGraphicFramePr>
            <a:graphicFrameLocks noGrp="1"/>
          </p:cNvGraphicFramePr>
          <p:nvPr/>
        </p:nvGraphicFramePr>
        <p:xfrm>
          <a:off x="174625" y="6332972"/>
          <a:ext cx="7257533" cy="131328"/>
        </p:xfrm>
        <a:graphic>
          <a:graphicData uri="http://schemas.openxmlformats.org/drawingml/2006/table">
            <a:tbl>
              <a:tblPr/>
              <a:tblGrid>
                <a:gridCol w="7257533"/>
              </a:tblGrid>
              <a:tr h="12729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dirty="0" err="1" smtClean="0">
                          <a:ln>
                            <a:noFill/>
                          </a:ln>
                          <a:solidFill>
                            <a:schemeClr val="tx1"/>
                          </a:solidFill>
                          <a:effectLst/>
                          <a:latin typeface="Arial" charset="0"/>
                        </a:rPr>
                        <a:t>Bronnen</a:t>
                      </a:r>
                      <a:r>
                        <a:rPr kumimoji="0" lang="fr-BE" sz="800" b="0" i="0" u="none" strike="noStrike" cap="none" normalizeH="0" baseline="0" dirty="0" smtClean="0">
                          <a:ln>
                            <a:noFill/>
                          </a:ln>
                          <a:solidFill>
                            <a:schemeClr val="tx1"/>
                          </a:solidFill>
                          <a:effectLst/>
                          <a:latin typeface="Arial" charset="0"/>
                        </a:rPr>
                        <a:t>: Eurostat, INR, NBB.</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pic>
        <p:nvPicPr>
          <p:cNvPr id="7" name="Picture 6" descr="\\Lanprd\dfs\PUB\RES\library\stxnraj\Tekenaars\Duprez Cedric\dir Com mei2012\cd_mei2012_03N.jpg"/>
          <p:cNvPicPr/>
          <p:nvPr/>
        </p:nvPicPr>
        <p:blipFill>
          <a:blip r:embed="rId2" cstate="print"/>
          <a:srcRect/>
          <a:stretch>
            <a:fillRect/>
          </a:stretch>
        </p:blipFill>
        <p:spPr bwMode="auto">
          <a:xfrm>
            <a:off x="867367" y="933895"/>
            <a:ext cx="7512358" cy="4975586"/>
          </a:xfrm>
          <a:prstGeom prst="rect">
            <a:avLst/>
          </a:prstGeom>
          <a:noFill/>
          <a:ln w="9525">
            <a:noFill/>
            <a:miter lim="800000"/>
            <a:headEnd/>
            <a:tailEnd/>
          </a:ln>
        </p:spPr>
      </p:pic>
      <p:sp>
        <p:nvSpPr>
          <p:cNvPr id="8" name="TextBox 7"/>
          <p:cNvSpPr txBox="1"/>
          <p:nvPr/>
        </p:nvSpPr>
        <p:spPr bwMode="auto">
          <a:xfrm>
            <a:off x="1724025" y="4619625"/>
            <a:ext cx="3124200" cy="254172"/>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800" b="1" i="0" u="none" strike="noStrike" kern="0" cap="none" spc="0" normalizeH="0" baseline="0" noProof="0" dirty="0" smtClean="0">
                <a:ln>
                  <a:noFill/>
                </a:ln>
                <a:effectLst/>
                <a:uLnTx/>
                <a:uFillTx/>
                <a:latin typeface="+mn-lt"/>
                <a:ea typeface="+mn-ea"/>
                <a:cs typeface="+mn-cs"/>
              </a:rPr>
              <a:t>Intermediaire </a:t>
            </a:r>
            <a:r>
              <a:rPr kumimoji="0" lang="nl-BE" sz="800" b="1" i="0" u="none" strike="noStrike" kern="0" cap="none" spc="0" normalizeH="0" baseline="0" noProof="0" dirty="0" err="1" smtClean="0">
                <a:ln>
                  <a:noFill/>
                </a:ln>
                <a:effectLst/>
                <a:uLnTx/>
                <a:uFillTx/>
                <a:latin typeface="+mn-lt"/>
                <a:ea typeface="+mn-ea"/>
                <a:cs typeface="+mn-cs"/>
              </a:rPr>
              <a:t>inputs</a:t>
            </a:r>
            <a:r>
              <a:rPr kumimoji="0" lang="nl-BE" sz="800" b="1" i="0" u="none" strike="noStrike" kern="0" cap="none" spc="0" normalizeH="0" baseline="0" noProof="0" dirty="0" smtClean="0">
                <a:ln>
                  <a:noFill/>
                </a:ln>
                <a:effectLst/>
                <a:uLnTx/>
                <a:uFillTx/>
                <a:latin typeface="+mn-lt"/>
                <a:ea typeface="+mn-ea"/>
                <a:cs typeface="+mn-cs"/>
              </a:rPr>
              <a:t> van</a:t>
            </a:r>
            <a:r>
              <a:rPr kumimoji="0" lang="nl-BE" sz="800" b="1" i="0" u="none" strike="noStrike" kern="0" cap="none" spc="0" normalizeH="0" noProof="0" dirty="0" smtClean="0">
                <a:ln>
                  <a:noFill/>
                </a:ln>
                <a:effectLst/>
                <a:uLnTx/>
                <a:uFillTx/>
                <a:latin typeface="+mn-lt"/>
                <a:ea typeface="+mn-ea"/>
                <a:cs typeface="+mn-cs"/>
              </a:rPr>
              <a:t> binnenlandse oorsprong</a:t>
            </a:r>
            <a:endParaRPr kumimoji="0" lang="nl-BE" sz="800" b="1" i="0" u="none" strike="noStrike" kern="0" cap="none" spc="0" normalizeH="0" baseline="0" noProof="0" dirty="0" smtClean="0">
              <a:ln>
                <a:noFill/>
              </a:ln>
              <a:effectLst/>
              <a:uLnTx/>
              <a:uFillTx/>
              <a:latin typeface="+mn-lt"/>
              <a:ea typeface="+mn-ea"/>
              <a:cs typeface="+mn-cs"/>
            </a:endParaRPr>
          </a:p>
        </p:txBody>
      </p:sp>
      <p:sp>
        <p:nvSpPr>
          <p:cNvPr id="9" name="TextBox 8"/>
          <p:cNvSpPr txBox="1"/>
          <p:nvPr/>
        </p:nvSpPr>
        <p:spPr bwMode="auto">
          <a:xfrm>
            <a:off x="1724025" y="4314825"/>
            <a:ext cx="3124200" cy="254172"/>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800" b="1" i="0" u="none" strike="noStrike" kern="0" cap="none" spc="0" normalizeH="0" baseline="0" noProof="0" dirty="0" smtClean="0">
                <a:ln>
                  <a:noFill/>
                </a:ln>
                <a:effectLst/>
                <a:uLnTx/>
                <a:uFillTx/>
                <a:latin typeface="+mn-lt"/>
                <a:ea typeface="+mn-ea"/>
                <a:cs typeface="+mn-cs"/>
              </a:rPr>
              <a:t>Intermediaire invoer</a:t>
            </a:r>
          </a:p>
        </p:txBody>
      </p:sp>
      <p:sp>
        <p:nvSpPr>
          <p:cNvPr id="10" name="TextBox 9"/>
          <p:cNvSpPr txBox="1"/>
          <p:nvPr/>
        </p:nvSpPr>
        <p:spPr bwMode="auto">
          <a:xfrm>
            <a:off x="1724025" y="4914900"/>
            <a:ext cx="3124200" cy="254172"/>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nl-BE" sz="800" b="1" kern="0" dirty="0" err="1" smtClean="0">
                <a:latin typeface="+mn-lt"/>
              </a:rPr>
              <a:t>Verloning</a:t>
            </a:r>
            <a:r>
              <a:rPr lang="nl-BE" sz="800" b="1" kern="0" dirty="0" smtClean="0">
                <a:latin typeface="+mn-lt"/>
              </a:rPr>
              <a:t> van de werknemers</a:t>
            </a:r>
            <a:endParaRPr kumimoji="0" lang="nl-BE" sz="800" b="1" i="0" u="none" strike="noStrike" kern="0" cap="none" spc="0" normalizeH="0" baseline="0" noProof="0" dirty="0" smtClean="0">
              <a:ln>
                <a:noFill/>
              </a:ln>
              <a:effectLst/>
              <a:uLnTx/>
              <a:uFillTx/>
              <a:latin typeface="+mn-lt"/>
              <a:ea typeface="+mn-ea"/>
              <a:cs typeface="+mn-cs"/>
            </a:endParaRPr>
          </a:p>
        </p:txBody>
      </p:sp>
      <p:sp>
        <p:nvSpPr>
          <p:cNvPr id="11" name="TextBox 10"/>
          <p:cNvSpPr txBox="1"/>
          <p:nvPr/>
        </p:nvSpPr>
        <p:spPr bwMode="auto">
          <a:xfrm>
            <a:off x="1724025" y="5210175"/>
            <a:ext cx="3124200" cy="254172"/>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nl-BE" sz="800" b="1" kern="0" dirty="0" err="1" smtClean="0">
                <a:latin typeface="+mn-lt"/>
              </a:rPr>
              <a:t>Bruto-exploitatieoverschot</a:t>
            </a:r>
            <a:r>
              <a:rPr lang="nl-BE" sz="800" b="1" kern="0" dirty="0" smtClean="0">
                <a:latin typeface="+mn-lt"/>
              </a:rPr>
              <a:t> en bruto gemengd inkomen</a:t>
            </a:r>
            <a:endParaRPr kumimoji="0" lang="nl-BE" sz="800" b="1" i="0" u="none" strike="noStrike" kern="0" cap="none" spc="0" normalizeH="0" baseline="0" noProof="0" dirty="0" smtClean="0">
              <a:ln>
                <a:noFill/>
              </a:ln>
              <a:effectLst/>
              <a:uLnTx/>
              <a:uFillTx/>
              <a:latin typeface="+mn-lt"/>
              <a:ea typeface="+mn-ea"/>
              <a:cs typeface="+mn-cs"/>
            </a:endParaRPr>
          </a:p>
        </p:txBody>
      </p:sp>
      <p:sp>
        <p:nvSpPr>
          <p:cNvPr id="12" name="TextBox 11"/>
          <p:cNvSpPr txBox="1"/>
          <p:nvPr/>
        </p:nvSpPr>
        <p:spPr bwMode="auto">
          <a:xfrm>
            <a:off x="1724025" y="5495925"/>
            <a:ext cx="3124200" cy="254172"/>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nl-BE" sz="800" b="1" kern="0" dirty="0" smtClean="0">
                <a:latin typeface="+mn-lt"/>
              </a:rPr>
              <a:t>Belastingen</a:t>
            </a:r>
            <a:endParaRPr kumimoji="0" lang="nl-BE" sz="800" b="1" i="0" u="none" strike="noStrike" kern="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4763"/>
            <a:ext cx="8078788" cy="373062"/>
          </a:xfrm>
        </p:spPr>
        <p:txBody>
          <a:bodyPr/>
          <a:lstStyle/>
          <a:p>
            <a:r>
              <a:rPr lang="nl-BE" dirty="0" smtClean="0"/>
              <a:t>Relatief belang van prijsfactoren: verloop van de reële effectieve wisselkoers en de marktaandelen tijdens de periode 2000-2010</a:t>
            </a:r>
            <a:br>
              <a:rPr lang="nl-BE" dirty="0" smtClean="0"/>
            </a:br>
            <a:r>
              <a:rPr lang="nl-BE" sz="1400" dirty="0" smtClean="0"/>
              <a:t>(gemiddelde jaarlijkse veranderingspercentages)</a:t>
            </a:r>
            <a:endParaRPr lang="nl-BE" dirty="0"/>
          </a:p>
        </p:txBody>
      </p:sp>
      <p:sp>
        <p:nvSpPr>
          <p:cNvPr id="3" name="Text Placeholder 2"/>
          <p:cNvSpPr>
            <a:spLocks noGrp="1"/>
          </p:cNvSpPr>
          <p:nvPr>
            <p:ph type="body" sz="quarter" idx="11"/>
          </p:nvPr>
        </p:nvSpPr>
        <p:spPr>
          <a:xfrm>
            <a:off x="6359236" y="1563770"/>
            <a:ext cx="2632364" cy="3513055"/>
          </a:xfrm>
        </p:spPr>
        <p:txBody>
          <a:bodyPr/>
          <a:lstStyle/>
          <a:p>
            <a:pPr>
              <a:lnSpc>
                <a:spcPct val="100000"/>
              </a:lnSpc>
            </a:pPr>
            <a:r>
              <a:rPr lang="fr-BE" sz="1600" dirty="0" err="1" smtClean="0"/>
              <a:t>Ook</a:t>
            </a:r>
            <a:r>
              <a:rPr lang="fr-BE" sz="1600" dirty="0" smtClean="0"/>
              <a:t> al </a:t>
            </a:r>
            <a:r>
              <a:rPr lang="fr-BE" sz="1600" dirty="0" err="1" smtClean="0"/>
              <a:t>spelen</a:t>
            </a:r>
            <a:r>
              <a:rPr lang="fr-BE" sz="1600" dirty="0" smtClean="0"/>
              <a:t> de niet-</a:t>
            </a:r>
            <a:r>
              <a:rPr lang="fr-BE" sz="1600" dirty="0" err="1" smtClean="0"/>
              <a:t>kostenfactoren</a:t>
            </a:r>
            <a:r>
              <a:rPr lang="fr-BE" sz="1600" dirty="0" smtClean="0"/>
              <a:t> </a:t>
            </a:r>
            <a:r>
              <a:rPr lang="fr-BE" sz="1600" dirty="0" err="1" smtClean="0"/>
              <a:t>een</a:t>
            </a:r>
            <a:r>
              <a:rPr lang="fr-BE" sz="1600" dirty="0" smtClean="0"/>
              <a:t> </a:t>
            </a:r>
            <a:r>
              <a:rPr lang="fr-BE" sz="1600" dirty="0" err="1" smtClean="0"/>
              <a:t>belangrijke</a:t>
            </a:r>
            <a:r>
              <a:rPr lang="fr-BE" sz="1600" dirty="0" smtClean="0"/>
              <a:t> </a:t>
            </a:r>
            <a:r>
              <a:rPr lang="fr-BE" sz="1600" dirty="0" err="1" smtClean="0"/>
              <a:t>rol</a:t>
            </a:r>
            <a:r>
              <a:rPr lang="fr-BE" sz="1600" dirty="0" smtClean="0"/>
              <a:t> ...</a:t>
            </a:r>
          </a:p>
          <a:p>
            <a:pPr>
              <a:lnSpc>
                <a:spcPct val="100000"/>
              </a:lnSpc>
            </a:pPr>
            <a:endParaRPr lang="fr-BE" sz="1600" dirty="0" smtClean="0"/>
          </a:p>
          <a:p>
            <a:pPr>
              <a:lnSpc>
                <a:spcPct val="100000"/>
              </a:lnSpc>
            </a:pPr>
            <a:r>
              <a:rPr lang="fr-BE" sz="1600" dirty="0" err="1" smtClean="0"/>
              <a:t>Het</a:t>
            </a:r>
            <a:r>
              <a:rPr lang="fr-BE" sz="1600" dirty="0" smtClean="0"/>
              <a:t> </a:t>
            </a:r>
            <a:r>
              <a:rPr lang="fr-BE" sz="1600" dirty="0" err="1" smtClean="0"/>
              <a:t>verloop</a:t>
            </a:r>
            <a:r>
              <a:rPr lang="fr-BE" sz="1600" dirty="0" smtClean="0"/>
              <a:t> van de </a:t>
            </a:r>
            <a:r>
              <a:rPr lang="fr-BE" sz="1600" dirty="0" err="1" smtClean="0"/>
              <a:t>loonkosten</a:t>
            </a:r>
            <a:r>
              <a:rPr lang="fr-BE" sz="1600" dirty="0" smtClean="0"/>
              <a:t> per </a:t>
            </a:r>
            <a:r>
              <a:rPr lang="fr-BE" sz="1600" dirty="0" err="1" smtClean="0"/>
              <a:t>eenheid</a:t>
            </a:r>
            <a:r>
              <a:rPr lang="fr-BE" sz="1600" dirty="0" smtClean="0"/>
              <a:t> </a:t>
            </a:r>
            <a:r>
              <a:rPr lang="fr-BE" sz="1600" dirty="0" err="1" smtClean="0"/>
              <a:t>product</a:t>
            </a:r>
            <a:r>
              <a:rPr lang="fr-BE" sz="1600" dirty="0" smtClean="0"/>
              <a:t> </a:t>
            </a:r>
            <a:r>
              <a:rPr lang="fr-BE" sz="1600" dirty="0" err="1" smtClean="0"/>
              <a:t>blijft</a:t>
            </a:r>
            <a:r>
              <a:rPr lang="fr-BE" sz="1600" dirty="0" smtClean="0"/>
              <a:t> </a:t>
            </a:r>
            <a:r>
              <a:rPr lang="fr-BE" sz="1600" dirty="0" err="1" smtClean="0"/>
              <a:t>bepalend</a:t>
            </a:r>
            <a:r>
              <a:rPr lang="fr-BE" sz="1600" dirty="0" smtClean="0"/>
              <a:t> </a:t>
            </a:r>
            <a:r>
              <a:rPr lang="fr-BE" sz="1600" dirty="0" err="1" smtClean="0"/>
              <a:t>voor</a:t>
            </a:r>
            <a:r>
              <a:rPr lang="fr-BE" sz="1600" dirty="0" smtClean="0"/>
              <a:t> </a:t>
            </a:r>
            <a:r>
              <a:rPr lang="fr-BE" sz="1600" dirty="0" err="1" smtClean="0"/>
              <a:t>het</a:t>
            </a:r>
            <a:r>
              <a:rPr lang="fr-BE" sz="1600" dirty="0" smtClean="0"/>
              <a:t> </a:t>
            </a:r>
            <a:r>
              <a:rPr lang="fr-BE" sz="1600" dirty="0" err="1" smtClean="0"/>
              <a:t>concurrentievermogen</a:t>
            </a:r>
            <a:r>
              <a:rPr lang="fr-BE" sz="1600" dirty="0" smtClean="0"/>
              <a:t> van </a:t>
            </a:r>
            <a:r>
              <a:rPr lang="fr-BE" sz="1600" dirty="0" err="1" smtClean="0"/>
              <a:t>een</a:t>
            </a:r>
            <a:r>
              <a:rPr lang="fr-BE" sz="1600" dirty="0" smtClean="0"/>
              <a:t> </a:t>
            </a:r>
            <a:r>
              <a:rPr lang="fr-BE" sz="1600" dirty="0" err="1" smtClean="0"/>
              <a:t>economie</a:t>
            </a:r>
            <a:r>
              <a:rPr lang="fr-BE" sz="1600" dirty="0" smtClean="0"/>
              <a:t>.</a:t>
            </a:r>
          </a:p>
          <a:p>
            <a:pPr>
              <a:lnSpc>
                <a:spcPct val="100000"/>
              </a:lnSpc>
            </a:pPr>
            <a:endParaRPr lang="fr-BE" sz="1600" dirty="0" smtClean="0"/>
          </a:p>
          <a:p>
            <a:pPr>
              <a:lnSpc>
                <a:spcPct val="100000"/>
              </a:lnSpc>
            </a:pPr>
            <a:endParaRPr lang="fr-BE" sz="1600" dirty="0" smtClean="0"/>
          </a:p>
          <a:p>
            <a:pPr>
              <a:lnSpc>
                <a:spcPct val="100000"/>
              </a:lnSpc>
            </a:pPr>
            <a:endParaRPr lang="en-US" dirty="0"/>
          </a:p>
        </p:txBody>
      </p:sp>
      <p:sp>
        <p:nvSpPr>
          <p:cNvPr id="6" name="Text Box 3"/>
          <p:cNvSpPr txBox="1">
            <a:spLocks noChangeArrowheads="1"/>
          </p:cNvSpPr>
          <p:nvPr/>
        </p:nvSpPr>
        <p:spPr bwMode="auto">
          <a:xfrm>
            <a:off x="490916" y="5648405"/>
            <a:ext cx="6814974" cy="830997"/>
          </a:xfrm>
          <a:prstGeom prst="rect">
            <a:avLst/>
          </a:prstGeom>
          <a:noFill/>
          <a:ln w="9525">
            <a:noFill/>
            <a:miter lim="800000"/>
            <a:headEnd/>
            <a:tailEnd/>
          </a:ln>
        </p:spPr>
        <p:txBody>
          <a:bodyPr wrap="square">
            <a:spAutoFit/>
          </a:bodyPr>
          <a:lstStyle/>
          <a:p>
            <a:pPr marL="180000" indent="-180000" algn="just">
              <a:spcBef>
                <a:spcPts val="0"/>
              </a:spcBef>
              <a:buNone/>
            </a:pPr>
            <a:r>
              <a:rPr lang="fr-BE" sz="800" smtClean="0">
                <a:solidFill>
                  <a:schemeClr val="accent6">
                    <a:lumMod val="50000"/>
                  </a:schemeClr>
                </a:solidFill>
              </a:rPr>
              <a:t>B</a:t>
            </a:r>
            <a:r>
              <a:rPr lang="fr-BE" sz="800" smtClean="0"/>
              <a:t>ron: EC.</a:t>
            </a:r>
          </a:p>
          <a:p>
            <a:pPr marL="180000" indent="-180000" algn="just">
              <a:spcBef>
                <a:spcPts val="0"/>
              </a:spcBef>
              <a:buNone/>
            </a:pPr>
            <a:r>
              <a:rPr lang="fr-BE" sz="800" baseline="30000" smtClean="0"/>
              <a:t>1</a:t>
            </a:r>
            <a:r>
              <a:rPr lang="fr-BE" sz="800" smtClean="0"/>
              <a:t> Resultaten inzake de uitvoer van goederen en diensten ten opzichte van de markten. De markten worden berekend op basis van de invoer van goederen en diensten van 35 handelspartners, gewogen op basis van het belang ervan in de uitvoer.</a:t>
            </a:r>
          </a:p>
          <a:p>
            <a:pPr marL="180000" indent="-180000" algn="just">
              <a:spcBef>
                <a:spcPts val="0"/>
              </a:spcBef>
              <a:buNone/>
            </a:pPr>
            <a:r>
              <a:rPr lang="fr-BE" sz="800" baseline="30000" smtClean="0"/>
              <a:t>2</a:t>
            </a:r>
            <a:r>
              <a:rPr lang="fr-BE" sz="800" smtClean="0"/>
              <a:t> De reële effectieve wisselkoers wordt gedefleerd aan de hand van de loonkosten per eenheid product en wordt berekend ten opzichte van een selectie van 35 industrielanden. Een positieve verandering van de reële effectieve wisselkoers weerspiegelt een negatief verloop van het concurrentievermogen.</a:t>
            </a:r>
            <a:endParaRPr lang="fr-BE" sz="800" dirty="0" smtClean="0"/>
          </a:p>
        </p:txBody>
      </p:sp>
      <p:graphicFrame>
        <p:nvGraphicFramePr>
          <p:cNvPr id="7" name="Chart 6"/>
          <p:cNvGraphicFramePr/>
          <p:nvPr/>
        </p:nvGraphicFramePr>
        <p:xfrm>
          <a:off x="571501" y="1247776"/>
          <a:ext cx="5844540" cy="462915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3"/>
          <p:cNvSpPr>
            <a:spLocks noGrp="1"/>
          </p:cNvSpPr>
          <p:nvPr>
            <p:ph type="sldNum" sz="quarter" idx="4294967295"/>
          </p:nvPr>
        </p:nvSpPr>
        <p:spPr>
          <a:xfrm>
            <a:off x="254000" y="6594475"/>
            <a:ext cx="801688" cy="263525"/>
          </a:xfrm>
          <a:prstGeom prst="rect">
            <a:avLst/>
          </a:prstGeom>
          <a:noFill/>
        </p:spPr>
        <p:txBody>
          <a:bodyPr/>
          <a:lstStyle/>
          <a:p>
            <a:fld id="{775E68E3-F725-4C31-A3BD-EB3B406A9D91}" type="slidenum">
              <a:rPr lang="nl-NL" sz="1200" b="1" smtClean="0"/>
              <a:pPr/>
              <a:t>23</a:t>
            </a:fld>
            <a:endParaRPr lang="nl-NL" sz="12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625" y="188641"/>
            <a:ext cx="7991474" cy="432048"/>
          </a:xfrm>
        </p:spPr>
        <p:txBody>
          <a:bodyPr>
            <a:noAutofit/>
          </a:bodyPr>
          <a:lstStyle/>
          <a:p>
            <a:r>
              <a:rPr lang="nl-BE" sz="2000" dirty="0" smtClean="0"/>
              <a:t>Uurloonkosten in de bedrijvensector</a:t>
            </a:r>
            <a:r>
              <a:rPr lang="nl-BE" sz="2000" baseline="30000" dirty="0" smtClean="0"/>
              <a:t>1</a:t>
            </a:r>
            <a:r>
              <a:rPr lang="nl-BE" sz="2000" dirty="0" smtClean="0"/>
              <a:t> in 2011</a:t>
            </a:r>
            <a:r>
              <a:rPr lang="nl-BE" sz="2000" baseline="30000" dirty="0" smtClean="0"/>
              <a:t>2</a:t>
            </a:r>
            <a:r>
              <a:rPr lang="nl-BE" sz="2000" dirty="0" smtClean="0"/>
              <a:t/>
            </a:r>
            <a:br>
              <a:rPr lang="nl-BE" sz="2000" dirty="0" smtClean="0"/>
            </a:br>
            <a:r>
              <a:rPr lang="nl-BE" sz="1200" b="0" dirty="0" smtClean="0"/>
              <a:t>(in euro's)</a:t>
            </a:r>
            <a:endParaRPr lang="fr-BE" sz="2000" dirty="0"/>
          </a:p>
        </p:txBody>
      </p:sp>
      <p:sp>
        <p:nvSpPr>
          <p:cNvPr id="3" name="Subtitle 2"/>
          <p:cNvSpPr>
            <a:spLocks noGrp="1"/>
          </p:cNvSpPr>
          <p:nvPr>
            <p:ph type="subTitle" idx="1"/>
          </p:nvPr>
        </p:nvSpPr>
        <p:spPr>
          <a:xfrm>
            <a:off x="257175" y="5585048"/>
            <a:ext cx="7720533" cy="980728"/>
          </a:xfrm>
        </p:spPr>
        <p:txBody>
          <a:bodyPr>
            <a:normAutofit/>
          </a:bodyPr>
          <a:lstStyle/>
          <a:p>
            <a:pPr algn="l"/>
            <a:r>
              <a:rPr lang="nl-BE" sz="900" dirty="0" smtClean="0">
                <a:solidFill>
                  <a:schemeClr val="tx1"/>
                </a:solidFill>
              </a:rPr>
              <a:t>Bron: </a:t>
            </a:r>
            <a:r>
              <a:rPr lang="nl-BE" sz="900" dirty="0" err="1" smtClean="0">
                <a:solidFill>
                  <a:schemeClr val="tx1"/>
                </a:solidFill>
              </a:rPr>
              <a:t>Eurostat</a:t>
            </a:r>
            <a:r>
              <a:rPr lang="nl-BE" sz="900" dirty="0" smtClean="0">
                <a:solidFill>
                  <a:schemeClr val="tx1"/>
                </a:solidFill>
              </a:rPr>
              <a:t>. </a:t>
            </a:r>
          </a:p>
          <a:p>
            <a:pPr algn="l">
              <a:tabLst>
                <a:tab pos="85725" algn="l"/>
              </a:tabLst>
            </a:pPr>
            <a:r>
              <a:rPr lang="nl-BE" sz="900" baseline="30000" dirty="0" smtClean="0">
                <a:solidFill>
                  <a:schemeClr val="tx1"/>
                </a:solidFill>
              </a:rPr>
              <a:t>1	</a:t>
            </a:r>
            <a:r>
              <a:rPr lang="nl-BE" sz="900" dirty="0" smtClean="0">
                <a:solidFill>
                  <a:schemeClr val="tx1"/>
                </a:solidFill>
              </a:rPr>
              <a:t>Ondernemingen met minstens 10 werknemers. </a:t>
            </a:r>
          </a:p>
          <a:p>
            <a:pPr algn="l">
              <a:tabLst>
                <a:tab pos="85725" algn="l"/>
              </a:tabLst>
            </a:pPr>
            <a:r>
              <a:rPr lang="nl-BE" sz="900" baseline="30000" dirty="0" smtClean="0">
                <a:solidFill>
                  <a:schemeClr val="tx1"/>
                </a:solidFill>
              </a:rPr>
              <a:t>2</a:t>
            </a:r>
            <a:r>
              <a:rPr lang="nl-BE" sz="900" dirty="0" smtClean="0">
                <a:solidFill>
                  <a:schemeClr val="tx1"/>
                </a:solidFill>
              </a:rPr>
              <a:t> 	2010 voor Griekenland.</a:t>
            </a:r>
          </a:p>
          <a:p>
            <a:pPr algn="l">
              <a:tabLst>
                <a:tab pos="85725" algn="l"/>
              </a:tabLst>
            </a:pPr>
            <a:r>
              <a:rPr lang="nl-BE" sz="900" baseline="30000" dirty="0" smtClean="0">
                <a:solidFill>
                  <a:schemeClr val="tx1"/>
                </a:solidFill>
              </a:rPr>
              <a:t>3</a:t>
            </a:r>
            <a:r>
              <a:rPr lang="nl-BE" sz="900" dirty="0" smtClean="0">
                <a:solidFill>
                  <a:schemeClr val="tx1"/>
                </a:solidFill>
              </a:rPr>
              <a:t>	Loonkost exclusief geraamde fiscale en parafiscale lasten.</a:t>
            </a:r>
          </a:p>
          <a:p>
            <a:pPr algn="l">
              <a:tabLst>
                <a:tab pos="85725" algn="l"/>
              </a:tabLst>
            </a:pPr>
            <a:r>
              <a:rPr lang="nl-BE" sz="900" baseline="30000" dirty="0" smtClean="0">
                <a:solidFill>
                  <a:schemeClr val="tx1"/>
                </a:solidFill>
              </a:rPr>
              <a:t>4	</a:t>
            </a:r>
            <a:r>
              <a:rPr lang="nl-BE" sz="900" dirty="0" smtClean="0">
                <a:solidFill>
                  <a:schemeClr val="tx1"/>
                </a:solidFill>
              </a:rPr>
              <a:t>Raming gesteund op de impliciete aanslagvoet op inkomsten uit arbeid (werkgevers- en werknemersbijdragen aan de sociale zekerheid en 	personenbelasting) berekend op basis van de macro-economische gegevens van het jaar 2010 betreffende de uurloonkosten. </a:t>
            </a:r>
            <a:endParaRPr lang="nl-BE" sz="900" dirty="0">
              <a:solidFill>
                <a:schemeClr val="tx1"/>
              </a:solidFill>
            </a:endParaRPr>
          </a:p>
        </p:txBody>
      </p:sp>
      <p:sp>
        <p:nvSpPr>
          <p:cNvPr id="6" name="TextBox 5"/>
          <p:cNvSpPr txBox="1"/>
          <p:nvPr/>
        </p:nvSpPr>
        <p:spPr bwMode="auto">
          <a:xfrm>
            <a:off x="5610224" y="5334000"/>
            <a:ext cx="190501" cy="227178"/>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1000" b="0" i="0" u="none" strike="noStrike" kern="0" cap="none" spc="0" normalizeH="0" baseline="30000" noProof="0" dirty="0" smtClean="0">
                <a:ln>
                  <a:noFill/>
                </a:ln>
                <a:solidFill>
                  <a:schemeClr val="tx1"/>
                </a:solidFill>
                <a:effectLst/>
                <a:uLnTx/>
                <a:uFillTx/>
                <a:latin typeface="+mn-lt"/>
                <a:ea typeface="+mn-ea"/>
                <a:cs typeface="+mn-cs"/>
              </a:rPr>
              <a:t>4</a:t>
            </a:r>
          </a:p>
        </p:txBody>
      </p:sp>
      <p:graphicFrame>
        <p:nvGraphicFramePr>
          <p:cNvPr id="4" name="Chart 3"/>
          <p:cNvGraphicFramePr/>
          <p:nvPr/>
        </p:nvGraphicFramePr>
        <p:xfrm>
          <a:off x="611560" y="908720"/>
          <a:ext cx="7848872" cy="4752528"/>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3"/>
          <p:cNvSpPr>
            <a:spLocks noGrp="1"/>
          </p:cNvSpPr>
          <p:nvPr>
            <p:ph type="sldNum" sz="quarter" idx="4294967295"/>
          </p:nvPr>
        </p:nvSpPr>
        <p:spPr>
          <a:xfrm>
            <a:off x="254000" y="6594475"/>
            <a:ext cx="801688" cy="263525"/>
          </a:xfrm>
          <a:prstGeom prst="rect">
            <a:avLst/>
          </a:prstGeom>
          <a:noFill/>
        </p:spPr>
        <p:txBody>
          <a:bodyPr/>
          <a:lstStyle/>
          <a:p>
            <a:fld id="{775E68E3-F725-4C31-A3BD-EB3B406A9D91}" type="slidenum">
              <a:rPr lang="nl-NL" sz="1200" b="1" smtClean="0"/>
              <a:pPr/>
              <a:t>24</a:t>
            </a:fld>
            <a:endParaRPr lang="nl-NL" sz="1200" b="1" dirty="0" smtClean="0"/>
          </a:p>
        </p:txBody>
      </p:sp>
      <p:sp>
        <p:nvSpPr>
          <p:cNvPr id="8" name="Rectangle 7"/>
          <p:cNvSpPr/>
          <p:nvPr/>
        </p:nvSpPr>
        <p:spPr>
          <a:xfrm>
            <a:off x="1752600" y="1419225"/>
            <a:ext cx="314325" cy="3924300"/>
          </a:xfrm>
          <a:prstGeom prst="rec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Conclusies aangaande concurrentievermogen van de Belgische economie in ruime zin</a:t>
            </a:r>
            <a:endParaRPr lang="nl-BE"/>
          </a:p>
        </p:txBody>
      </p:sp>
      <p:sp>
        <p:nvSpPr>
          <p:cNvPr id="3" name="Text Placeholder 2"/>
          <p:cNvSpPr>
            <a:spLocks noGrp="1"/>
          </p:cNvSpPr>
          <p:nvPr>
            <p:ph type="body" sz="quarter" idx="11"/>
          </p:nvPr>
        </p:nvSpPr>
        <p:spPr/>
        <p:txBody>
          <a:bodyPr/>
          <a:lstStyle/>
          <a:p>
            <a:r>
              <a:rPr lang="nl-BE" dirty="0" smtClean="0"/>
              <a:t>Genuanceerd beeld: behoorlijke prestaties in het verleden; troeven voor de toekomst maar ook uitdagingen</a:t>
            </a:r>
          </a:p>
          <a:p>
            <a:r>
              <a:rPr lang="nl-BE" dirty="0" smtClean="0"/>
              <a:t>Uitdagingen: </a:t>
            </a:r>
          </a:p>
          <a:p>
            <a:pPr lvl="1"/>
            <a:r>
              <a:rPr lang="nl-BE" dirty="0" smtClean="0"/>
              <a:t>overheidsfinanciën</a:t>
            </a:r>
          </a:p>
          <a:p>
            <a:pPr lvl="1"/>
            <a:r>
              <a:rPr lang="nl-BE" dirty="0" smtClean="0"/>
              <a:t>arbeidsmarkt</a:t>
            </a:r>
          </a:p>
          <a:p>
            <a:pPr lvl="1"/>
            <a:r>
              <a:rPr lang="nl-BE" dirty="0" smtClean="0"/>
              <a:t>extern concurrentievermogen</a:t>
            </a:r>
          </a:p>
          <a:p>
            <a:r>
              <a:rPr lang="nl-BE" dirty="0" smtClean="0"/>
              <a:t>Beheerst (loon)kostenverloop blijft van belang zowel vanuit oogpunt extern concurrentievermogen als de benodigde tewerkstellingscreatie</a:t>
            </a:r>
          </a:p>
          <a:p>
            <a:pPr lvl="1"/>
            <a:r>
              <a:rPr lang="nl-BE" dirty="0" smtClean="0"/>
              <a:t>ook al zijn andere elementen eveneens van belang: </a:t>
            </a:r>
            <a:r>
              <a:rPr lang="nl-BE" dirty="0" err="1" smtClean="0"/>
              <a:t>niet-prijsconcurrentievermogen</a:t>
            </a:r>
            <a:r>
              <a:rPr lang="nl-BE" dirty="0" smtClean="0"/>
              <a:t>, verbetering arbeidsaanbod, ...</a:t>
            </a:r>
          </a:p>
          <a:p>
            <a:r>
              <a:rPr lang="nl-BE" dirty="0" smtClean="0"/>
              <a:t>Indexering is een factor die mee het kostenverloop bepaalt</a:t>
            </a:r>
          </a:p>
          <a:p>
            <a:pPr lvl="1"/>
            <a:r>
              <a:rPr lang="nl-BE" dirty="0" smtClean="0"/>
              <a:t>reflectie over indexering is op zijn plaats</a:t>
            </a:r>
          </a:p>
        </p:txBody>
      </p:sp>
      <p:sp>
        <p:nvSpPr>
          <p:cNvPr id="4" name="Slide Number Placeholder 3"/>
          <p:cNvSpPr>
            <a:spLocks noGrp="1"/>
          </p:cNvSpPr>
          <p:nvPr>
            <p:ph type="sldNum" sz="quarter" idx="12"/>
          </p:nvPr>
        </p:nvSpPr>
        <p:spPr/>
        <p:txBody>
          <a:bodyPr/>
          <a:lstStyle/>
          <a:p>
            <a:pPr>
              <a:defRPr/>
            </a:pPr>
            <a:fld id="{FA010CF7-96A6-4C4E-87D2-E52C45C5BC1F}" type="slidenum">
              <a:rPr lang="nl-NL" smtClean="0"/>
              <a:pPr>
                <a:defRPr/>
              </a:pPr>
              <a:t>25</a:t>
            </a:fld>
            <a:endParaRPr lang="nl-N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55939" y="2537300"/>
            <a:ext cx="8757501" cy="900844"/>
          </a:xfrm>
        </p:spPr>
        <p:txBody>
          <a:bodyPr/>
          <a:lstStyle/>
          <a:p>
            <a:r>
              <a:rPr lang="nl-BE" noProof="0" dirty="0" smtClean="0"/>
              <a:t>De unieke positie van België inzake indexering en pleidooien voor hervorming</a:t>
            </a:r>
          </a:p>
          <a:p>
            <a:pPr lvl="1">
              <a:buNone/>
            </a:pPr>
            <a:endParaRPr lang="nl-BE" noProof="0" dirty="0" smtClean="0"/>
          </a:p>
          <a:p>
            <a:endParaRPr lang="nl-BE" noProof="0" dirty="0" smtClean="0"/>
          </a:p>
          <a:p>
            <a:pPr>
              <a:buNone/>
            </a:pPr>
            <a:endParaRPr lang="nl-BE" noProof="0" dirty="0" smtClean="0"/>
          </a:p>
          <a:p>
            <a:pPr lvl="1"/>
            <a:endParaRPr lang="nl-BE" noProof="0" dirty="0" smtClean="0"/>
          </a:p>
          <a:p>
            <a:pPr>
              <a:buNone/>
            </a:pPr>
            <a:endParaRPr lang="nl-BE" noProof="0" dirty="0" smtClean="0"/>
          </a:p>
          <a:p>
            <a:pPr>
              <a:buNone/>
            </a:pPr>
            <a:endParaRPr lang="nl-BE" noProof="0"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nl-NL" smtClean="0"/>
              <a:pPr>
                <a:defRPr/>
              </a:pPr>
              <a:t>26</a:t>
            </a:fld>
            <a:endParaRPr lang="nl-B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4999" y="71438"/>
            <a:ext cx="8509001" cy="373062"/>
          </a:xfrm>
        </p:spPr>
        <p:txBody>
          <a:bodyPr/>
          <a:lstStyle/>
          <a:p>
            <a:r>
              <a:rPr lang="nl-BE" noProof="0" dirty="0" smtClean="0"/>
              <a:t>Zeer hoge graad van automatische loonindexering aan de hand van waargenomen verloop van </a:t>
            </a:r>
            <a:r>
              <a:rPr lang="nl-BE" noProof="0" smtClean="0"/>
              <a:t>de consumptieprijsindex</a:t>
            </a:r>
            <a:endParaRPr lang="nl-BE" sz="1400" b="0" noProof="0" dirty="0">
              <a:solidFill>
                <a:schemeClr val="tx1"/>
              </a:solidFill>
            </a:endParaRPr>
          </a:p>
        </p:txBody>
      </p:sp>
      <p:graphicFrame>
        <p:nvGraphicFramePr>
          <p:cNvPr id="7" name="Table Placeholder 6"/>
          <p:cNvGraphicFramePr>
            <a:graphicFrameLocks noGrp="1"/>
          </p:cNvGraphicFramePr>
          <p:nvPr>
            <p:ph type="tbl" sz="quarter" idx="11"/>
          </p:nvPr>
        </p:nvGraphicFramePr>
        <p:xfrm>
          <a:off x="735238" y="1791145"/>
          <a:ext cx="8021640" cy="3784028"/>
        </p:xfrm>
        <a:graphic>
          <a:graphicData uri="http://schemas.openxmlformats.org/drawingml/2006/table">
            <a:tbl>
              <a:tblPr firstRow="1" bandRow="1">
                <a:tableStyleId>{5C22544A-7EE6-4342-B048-85BDC9FD1C3A}</a:tableStyleId>
              </a:tblPr>
              <a:tblGrid>
                <a:gridCol w="1706021"/>
                <a:gridCol w="948337"/>
                <a:gridCol w="948337"/>
                <a:gridCol w="948337"/>
                <a:gridCol w="948337"/>
                <a:gridCol w="948337"/>
                <a:gridCol w="1573934"/>
              </a:tblGrid>
              <a:tr h="129372">
                <a:tc>
                  <a:txBody>
                    <a:bodyPr/>
                    <a:lstStyle/>
                    <a:p>
                      <a:pPr marL="36000"/>
                      <a:endParaRPr lang="nl-BE" sz="1000" b="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5">
                  <a:txBody>
                    <a:bodyPr/>
                    <a:lstStyle/>
                    <a:p>
                      <a:pPr marL="36000" algn="ctr"/>
                      <a:r>
                        <a:rPr lang="nl-BE" sz="1000" b="0" noProof="0" dirty="0" smtClean="0">
                          <a:solidFill>
                            <a:schemeClr val="tx1"/>
                          </a:solidFill>
                        </a:rPr>
                        <a:t>Ondernemingsspecifieke informatie²</a:t>
                      </a:r>
                      <a:endParaRPr lang="nl-BE" sz="1000" b="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6000"/>
                      <a:endParaRPr lang="nl-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6000"/>
                      <a:endParaRPr lang="nl-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6000"/>
                      <a:endParaRPr lang="nl-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36000"/>
                      <a:endParaRPr lang="nl-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36000" algn="ctr"/>
                      <a:r>
                        <a:rPr lang="nl-BE" sz="1000" b="0" noProof="0" dirty="0" smtClean="0">
                          <a:solidFill>
                            <a:schemeClr val="tx1"/>
                          </a:solidFill>
                        </a:rPr>
                        <a:t>Landenspecifieke informatie: dekkingsgraad van geïnstitutionaliseerde indexeringsclausules³</a:t>
                      </a:r>
                      <a:endParaRPr lang="nl-BE" sz="1000" b="0" noProof="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1088">
                <a:tc>
                  <a:txBody>
                    <a:bodyPr/>
                    <a:lstStyle/>
                    <a:p>
                      <a:pPr marL="36000"/>
                      <a:endParaRPr lang="nl-BE" sz="1000" b="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36000" algn="ctr"/>
                      <a:r>
                        <a:rPr lang="nl-BE" sz="1000" b="0" noProof="0" dirty="0" smtClean="0">
                          <a:solidFill>
                            <a:schemeClr val="tx1"/>
                          </a:solidFill>
                        </a:rPr>
                        <a:t>Automatische koppeling van de lonen aan de inflatie</a:t>
                      </a:r>
                      <a:endParaRPr lang="nl-BE" sz="1000" b="0" noProof="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6000"/>
                      <a:endParaRPr lang="nl-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36000" marR="0" indent="0" algn="ctr" defTabSz="914400" rtl="0" eaLnBrk="1" fontAlgn="auto" latinLnBrk="0" hangingPunct="1">
                        <a:lnSpc>
                          <a:spcPct val="100000"/>
                        </a:lnSpc>
                        <a:spcBef>
                          <a:spcPts val="0"/>
                        </a:spcBef>
                        <a:spcAft>
                          <a:spcPts val="0"/>
                        </a:spcAft>
                        <a:buClrTx/>
                        <a:buSzTx/>
                        <a:buFontTx/>
                        <a:buNone/>
                        <a:tabLst/>
                        <a:defRPr/>
                      </a:pPr>
                      <a:r>
                        <a:rPr lang="nl-BE" sz="1000" b="0" noProof="0" dirty="0" smtClean="0">
                          <a:solidFill>
                            <a:schemeClr val="tx1"/>
                          </a:solidFill>
                        </a:rPr>
                        <a:t>Geen formele regel, maar er wordt rekening  gehouden met de inflatie</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36000"/>
                      <a:endParaRPr lang="nl-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36000" marR="0" indent="0" algn="ctr" defTabSz="914400" rtl="0" eaLnBrk="1" fontAlgn="auto" latinLnBrk="0" hangingPunct="1">
                        <a:lnSpc>
                          <a:spcPct val="100000"/>
                        </a:lnSpc>
                        <a:spcBef>
                          <a:spcPts val="0"/>
                        </a:spcBef>
                        <a:spcAft>
                          <a:spcPts val="0"/>
                        </a:spcAft>
                        <a:buClrTx/>
                        <a:buSzTx/>
                        <a:buFontTx/>
                        <a:buNone/>
                        <a:tabLst/>
                        <a:defRPr/>
                      </a:pPr>
                      <a:r>
                        <a:rPr lang="nl-BE" sz="1000" b="0" noProof="0" dirty="0" smtClean="0">
                          <a:solidFill>
                            <a:schemeClr val="tx1"/>
                          </a:solidFill>
                        </a:rPr>
                        <a:t>Totaal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36000"/>
                      <a:endParaRPr lang="nl-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5774">
                <a:tc>
                  <a:txBody>
                    <a:bodyPr/>
                    <a:lstStyle/>
                    <a:p>
                      <a:pPr marL="36000"/>
                      <a:endParaRPr lang="nl-BE" sz="1000" b="0" noProof="0"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nl-BE" sz="1000" b="0" i="0" u="none" strike="noStrike" noProof="0" dirty="0">
                          <a:solidFill>
                            <a:schemeClr val="tx1"/>
                          </a:solidFill>
                          <a:latin typeface="Arial"/>
                          <a:cs typeface="Arial"/>
                        </a:rPr>
                        <a:t>Waargenomen</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nl-BE" sz="1000" b="0" i="0" u="none" strike="noStrike" noProof="0" dirty="0">
                          <a:solidFill>
                            <a:schemeClr val="tx1"/>
                          </a:solidFill>
                          <a:latin typeface="Arial"/>
                          <a:cs typeface="Arial"/>
                        </a:rPr>
                        <a:t>Verwacht</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nl-BE" sz="1000" b="0" i="0" u="none" strike="noStrike" noProof="0" dirty="0">
                          <a:solidFill>
                            <a:schemeClr val="tx1"/>
                          </a:solidFill>
                          <a:latin typeface="Arial"/>
                          <a:cs typeface="Arial"/>
                        </a:rPr>
                        <a:t>Waargenomen</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nl-BE" sz="1000" b="0" i="0" u="none" strike="noStrike" noProof="0" dirty="0">
                          <a:solidFill>
                            <a:schemeClr val="tx1"/>
                          </a:solidFill>
                          <a:latin typeface="Arial"/>
                          <a:cs typeface="Arial"/>
                        </a:rPr>
                        <a:t>Verwacht</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36000"/>
                      <a:endParaRPr lang="nl-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36000"/>
                      <a:endParaRPr lang="nl-BE" sz="12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3357">
                <a:tc>
                  <a:txBody>
                    <a:bodyPr/>
                    <a:lstStyle/>
                    <a:p>
                      <a:pPr marL="36000" algn="just" fontAlgn="b"/>
                      <a:r>
                        <a:rPr lang="nl-BE" sz="1000" b="0" i="0" u="none" strike="noStrike" noProof="0" dirty="0">
                          <a:solidFill>
                            <a:schemeClr val="tx1"/>
                          </a:solidFill>
                          <a:latin typeface="Arial"/>
                          <a:cs typeface="Arial"/>
                        </a:rPr>
                        <a:t>Luxemburg</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28650" algn="dec"/>
                        </a:tabLst>
                      </a:pPr>
                      <a:r>
                        <a:rPr lang="nl-BE" sz="1000" b="0" i="0" u="none" strike="noStrike" noProof="0" dirty="0" smtClean="0">
                          <a:solidFill>
                            <a:schemeClr val="tx1"/>
                          </a:solidFill>
                          <a:latin typeface="Arial"/>
                          <a:cs typeface="Arial"/>
                        </a:rPr>
                        <a:t>	100</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0" i="0" u="none" strike="noStrike" noProof="0" dirty="0" smtClean="0">
                          <a:solidFill>
                            <a:schemeClr val="tx1"/>
                          </a:solidFill>
                          <a:latin typeface="Arial"/>
                          <a:cs typeface="Arial"/>
                        </a:rPr>
                        <a:t>	0,0</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0" i="0" u="none" strike="noStrike" noProof="0" dirty="0" smtClean="0">
                          <a:solidFill>
                            <a:schemeClr val="tx1"/>
                          </a:solidFill>
                          <a:latin typeface="Arial"/>
                          <a:cs typeface="Arial"/>
                        </a:rPr>
                        <a:t>	0,0</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0" i="0" u="none" strike="noStrike" noProof="0" dirty="0" smtClean="0">
                          <a:solidFill>
                            <a:schemeClr val="tx1"/>
                          </a:solidFill>
                          <a:latin typeface="Arial"/>
                          <a:cs typeface="Arial"/>
                        </a:rPr>
                        <a:t>	0,0</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28650" algn="dec"/>
                        </a:tabLst>
                      </a:pPr>
                      <a:r>
                        <a:rPr lang="nl-BE" sz="1000" b="0" i="0" u="none" strike="noStrike" noProof="0" dirty="0" smtClean="0">
                          <a:solidFill>
                            <a:schemeClr val="tx1"/>
                          </a:solidFill>
                          <a:latin typeface="Arial"/>
                          <a:cs typeface="Arial"/>
                        </a:rPr>
                        <a:t>	100</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nl-BE" sz="1000" b="0" i="0" u="none" strike="noStrike" noProof="0" dirty="0">
                          <a:solidFill>
                            <a:schemeClr val="tx1"/>
                          </a:solidFill>
                          <a:latin typeface="Arial"/>
                          <a:cs typeface="Arial"/>
                        </a:rPr>
                        <a:t>Hoog</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nl-BE" sz="1000" b="1" i="0" u="none" strike="noStrike" noProof="0" dirty="0">
                          <a:solidFill>
                            <a:schemeClr val="tx1"/>
                          </a:solidFill>
                          <a:latin typeface="Arial"/>
                          <a:cs typeface="Arial"/>
                        </a:rPr>
                        <a:t>België</a:t>
                      </a:r>
                      <a:endParaRPr lang="nl-BE" sz="1000" b="1"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0" i="0" u="none" strike="noStrike" noProof="0" dirty="0" smtClean="0">
                          <a:solidFill>
                            <a:schemeClr val="tx1"/>
                          </a:solidFill>
                          <a:latin typeface="Arial"/>
                          <a:cs typeface="Arial"/>
                        </a:rPr>
                        <a:t>	98,2</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0,0</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0,0</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1" i="0" u="none" strike="noStrike" noProof="0" dirty="0" smtClean="0">
                          <a:solidFill>
                            <a:schemeClr val="tx1"/>
                          </a:solidFill>
                          <a:latin typeface="Arial"/>
                          <a:cs typeface="Arial"/>
                        </a:rPr>
                        <a:t>	0,0</a:t>
                      </a:r>
                      <a:endParaRPr lang="nl-BE" sz="1000" b="1"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28650" algn="dec"/>
                        </a:tabLst>
                      </a:pPr>
                      <a:r>
                        <a:rPr lang="nl-BE" sz="1000" b="0" i="0" u="none" strike="noStrike" kern="1200" noProof="0" dirty="0" smtClean="0">
                          <a:solidFill>
                            <a:schemeClr val="tx1"/>
                          </a:solidFill>
                          <a:latin typeface="Arial"/>
                          <a:ea typeface="+mn-ea"/>
                          <a:cs typeface="Arial"/>
                        </a:rPr>
                        <a:t>	98,2</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nl-BE" sz="1000" b="1" i="0" u="none" strike="noStrike" noProof="0" dirty="0">
                          <a:solidFill>
                            <a:schemeClr val="tx1"/>
                          </a:solidFill>
                          <a:latin typeface="Arial"/>
                          <a:cs typeface="Arial"/>
                        </a:rPr>
                        <a:t>Hoog</a:t>
                      </a:r>
                      <a:endParaRPr lang="nl-BE" sz="1000" b="1"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nl-BE" sz="1000" b="0" i="0" u="none" strike="noStrike" noProof="0" dirty="0">
                          <a:solidFill>
                            <a:schemeClr val="tx1"/>
                          </a:solidFill>
                          <a:latin typeface="Arial"/>
                          <a:cs typeface="Arial"/>
                        </a:rPr>
                        <a:t>Spanje</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38,3</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16,2</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10,9</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0" i="0" u="none" strike="noStrike" noProof="0" dirty="0" smtClean="0">
                          <a:solidFill>
                            <a:schemeClr val="tx1"/>
                          </a:solidFill>
                          <a:latin typeface="Arial"/>
                          <a:cs typeface="Arial"/>
                        </a:rPr>
                        <a:t>	5,0</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28650" algn="dec"/>
                        </a:tabLst>
                      </a:pPr>
                      <a:r>
                        <a:rPr lang="nl-BE" sz="1000" b="0" i="0" u="none" strike="noStrike" kern="1200" noProof="0" dirty="0" smtClean="0">
                          <a:solidFill>
                            <a:schemeClr val="tx1"/>
                          </a:solidFill>
                          <a:latin typeface="Arial"/>
                          <a:ea typeface="+mn-ea"/>
                          <a:cs typeface="Arial"/>
                        </a:rPr>
                        <a:t>	70,4</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nl-BE" sz="1000" b="0" i="0" u="none" strike="noStrike" noProof="0" dirty="0">
                          <a:solidFill>
                            <a:schemeClr val="tx1"/>
                          </a:solidFill>
                          <a:latin typeface="Arial"/>
                          <a:cs typeface="Arial"/>
                        </a:rPr>
                        <a:t>Hoog</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nl-BE" sz="1000" b="0" i="0" u="none" strike="noStrike" noProof="0" dirty="0">
                          <a:solidFill>
                            <a:schemeClr val="tx1"/>
                          </a:solidFill>
                          <a:latin typeface="Arial"/>
                          <a:cs typeface="Arial"/>
                        </a:rPr>
                        <a:t>Slovenië</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20,3</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2,7</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32,2</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0" i="0" u="none" strike="noStrike" noProof="0" dirty="0" smtClean="0">
                          <a:solidFill>
                            <a:schemeClr val="tx1"/>
                          </a:solidFill>
                          <a:latin typeface="Arial"/>
                          <a:cs typeface="Arial"/>
                        </a:rPr>
                        <a:t>	5,1</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28650" algn="dec"/>
                        </a:tabLst>
                      </a:pPr>
                      <a:r>
                        <a:rPr lang="nl-BE" sz="1000" b="0" i="0" u="none" strike="noStrike" kern="1200" noProof="0" dirty="0" smtClean="0">
                          <a:solidFill>
                            <a:schemeClr val="tx1"/>
                          </a:solidFill>
                          <a:latin typeface="Arial"/>
                          <a:ea typeface="+mn-ea"/>
                          <a:cs typeface="Arial"/>
                        </a:rPr>
                        <a:t>	60,3</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nl-BE" sz="1000" b="0" i="0" u="none" strike="noStrike" noProof="0" dirty="0">
                          <a:solidFill>
                            <a:schemeClr val="tx1"/>
                          </a:solidFill>
                          <a:latin typeface="Arial"/>
                          <a:cs typeface="Arial"/>
                        </a:rPr>
                        <a:t>Laag</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nl-BE" sz="1000" b="0" i="0" u="none" strike="noStrike" noProof="0" dirty="0">
                          <a:solidFill>
                            <a:schemeClr val="tx1"/>
                          </a:solidFill>
                          <a:latin typeface="Arial"/>
                          <a:cs typeface="Arial"/>
                        </a:rPr>
                        <a:t>Slowakije</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16,1</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4,8</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24,4</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0" i="0" u="none" strike="noStrike" noProof="0" dirty="0" smtClean="0">
                          <a:solidFill>
                            <a:schemeClr val="tx1"/>
                          </a:solidFill>
                          <a:latin typeface="Arial"/>
                          <a:cs typeface="Arial"/>
                        </a:rPr>
                        <a:t>	9,6</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28650" algn="dec"/>
                        </a:tabLst>
                      </a:pPr>
                      <a:r>
                        <a:rPr lang="nl-BE" sz="1000" b="0" i="0" u="none" strike="noStrike" kern="1200" noProof="0" dirty="0" smtClean="0">
                          <a:solidFill>
                            <a:schemeClr val="tx1"/>
                          </a:solidFill>
                          <a:latin typeface="Arial"/>
                          <a:ea typeface="+mn-ea"/>
                          <a:cs typeface="Arial"/>
                        </a:rPr>
                        <a:t>	59,9</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l" fontAlgn="t"/>
                      <a:r>
                        <a:rPr lang="nl-BE" sz="1000" b="0" i="0" u="none" strike="noStrike" noProof="0" dirty="0" smtClean="0">
                          <a:solidFill>
                            <a:schemeClr val="tx1"/>
                          </a:solidFill>
                          <a:latin typeface="Arial"/>
                          <a:cs typeface="Arial"/>
                        </a:rPr>
                        <a:t>n.</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6769">
                <a:tc>
                  <a:txBody>
                    <a:bodyPr/>
                    <a:lstStyle/>
                    <a:p>
                      <a:pPr marL="36000" algn="just" fontAlgn="b"/>
                      <a:r>
                        <a:rPr lang="nl-BE" sz="1000" b="0" i="0" u="none" strike="noStrike" noProof="0" dirty="0">
                          <a:solidFill>
                            <a:schemeClr val="tx1"/>
                          </a:solidFill>
                          <a:latin typeface="Arial"/>
                          <a:cs typeface="Arial"/>
                        </a:rPr>
                        <a:t>Estland</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1,8</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35,4</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0" i="0" u="none" strike="noStrike" noProof="0" dirty="0" smtClean="0">
                          <a:solidFill>
                            <a:schemeClr val="tx1"/>
                          </a:solidFill>
                          <a:latin typeface="Arial"/>
                          <a:cs typeface="Arial"/>
                        </a:rPr>
                        <a:t>	20,8</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28650" algn="dec"/>
                        </a:tabLst>
                      </a:pPr>
                      <a:r>
                        <a:rPr lang="nl-BE" sz="1000" b="0" i="0" u="none" strike="noStrike" kern="1200" noProof="0" dirty="0" smtClean="0">
                          <a:solidFill>
                            <a:schemeClr val="tx1"/>
                          </a:solidFill>
                          <a:latin typeface="Arial"/>
                          <a:ea typeface="+mn-ea"/>
                          <a:cs typeface="Arial"/>
                        </a:rPr>
                        <a:t>	53,8</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nl-BE" sz="1000" b="0" i="0" u="none" strike="noStrike" noProof="0" dirty="0">
                          <a:solidFill>
                            <a:schemeClr val="tx1"/>
                          </a:solidFill>
                          <a:latin typeface="Arial"/>
                          <a:cs typeface="Arial"/>
                        </a:rPr>
                        <a:t>Nul</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nl-BE" sz="1000" b="0" i="0" u="none" strike="noStrike" noProof="0" dirty="0">
                          <a:solidFill>
                            <a:schemeClr val="tx1"/>
                          </a:solidFill>
                          <a:latin typeface="Arial"/>
                          <a:cs typeface="Arial"/>
                        </a:rPr>
                        <a:t>Portugal</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2,7</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6,5</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13,3</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0" i="0" u="none" strike="noStrike" noProof="0" dirty="0" smtClean="0">
                          <a:solidFill>
                            <a:schemeClr val="tx1"/>
                          </a:solidFill>
                          <a:latin typeface="Arial"/>
                          <a:cs typeface="Arial"/>
                        </a:rPr>
                        <a:t>	29,1</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28650" algn="dec"/>
                        </a:tabLst>
                      </a:pPr>
                      <a:r>
                        <a:rPr lang="nl-BE" sz="1000" b="0" i="0" u="none" strike="noStrike" kern="1200" noProof="0" dirty="0" smtClean="0">
                          <a:solidFill>
                            <a:schemeClr val="tx1"/>
                          </a:solidFill>
                          <a:latin typeface="Arial"/>
                          <a:ea typeface="+mn-ea"/>
                          <a:cs typeface="Arial"/>
                        </a:rPr>
                        <a:t>	51,8</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nl-BE" sz="1000" b="0" i="0" u="none" strike="noStrike" noProof="0" dirty="0">
                          <a:solidFill>
                            <a:schemeClr val="tx1"/>
                          </a:solidFill>
                          <a:latin typeface="Arial"/>
                          <a:cs typeface="Arial"/>
                        </a:rPr>
                        <a:t>Nul</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nl-BE" sz="1000" b="0" i="0" u="none" strike="noStrike" noProof="0" dirty="0">
                          <a:solidFill>
                            <a:schemeClr val="tx1"/>
                          </a:solidFill>
                          <a:latin typeface="Arial"/>
                          <a:cs typeface="Arial"/>
                        </a:rPr>
                        <a:t>Cyprus</a:t>
                      </a:r>
                      <a:r>
                        <a:rPr lang="nl-BE" sz="1000" b="0" i="0" u="none" strike="noStrike" baseline="30000" noProof="0" dirty="0">
                          <a:solidFill>
                            <a:schemeClr val="tx1"/>
                          </a:solidFill>
                          <a:latin typeface="Arial"/>
                          <a:cs typeface="Arial"/>
                        </a:rPr>
                        <a:t>4</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38,7</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2,1</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6,4</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0" i="0" u="none" strike="noStrike" noProof="0" dirty="0" smtClean="0">
                          <a:solidFill>
                            <a:schemeClr val="tx1"/>
                          </a:solidFill>
                          <a:latin typeface="Arial"/>
                          <a:cs typeface="Arial"/>
                        </a:rPr>
                        <a:t>	1,8</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28650" algn="dec"/>
                        </a:tabLst>
                      </a:pPr>
                      <a:r>
                        <a:rPr lang="nl-BE" sz="1000" b="0" i="0" u="none" strike="noStrike" kern="1200" noProof="0" dirty="0" smtClean="0">
                          <a:solidFill>
                            <a:schemeClr val="tx1"/>
                          </a:solidFill>
                          <a:latin typeface="Arial"/>
                          <a:ea typeface="+mn-ea"/>
                          <a:cs typeface="Arial"/>
                        </a:rPr>
                        <a:t>	48,5</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nl-BE" sz="1000" b="0" i="0" u="none" strike="noStrike" noProof="0" dirty="0">
                          <a:solidFill>
                            <a:schemeClr val="tx1"/>
                          </a:solidFill>
                          <a:latin typeface="Arial"/>
                          <a:cs typeface="Arial"/>
                        </a:rPr>
                        <a:t>Hoog</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nl-BE" sz="1000" b="0" i="0" u="none" strike="noStrike" noProof="0" dirty="0">
                          <a:solidFill>
                            <a:schemeClr val="tx1"/>
                          </a:solidFill>
                          <a:latin typeface="Arial"/>
                          <a:cs typeface="Arial"/>
                        </a:rPr>
                        <a:t>Griekenland</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14,8</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5,2</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12,1</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0" i="0" u="none" strike="noStrike" noProof="0" dirty="0" smtClean="0">
                          <a:solidFill>
                            <a:schemeClr val="tx1"/>
                          </a:solidFill>
                          <a:latin typeface="Arial"/>
                          <a:cs typeface="Arial"/>
                        </a:rPr>
                        <a:t>	10,6</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28650" algn="dec"/>
                        </a:tabLst>
                      </a:pPr>
                      <a:r>
                        <a:rPr lang="nl-BE" sz="1000" b="0" i="0" u="none" strike="noStrike" kern="1200" noProof="0" dirty="0" smtClean="0">
                          <a:solidFill>
                            <a:schemeClr val="tx1"/>
                          </a:solidFill>
                          <a:latin typeface="Arial"/>
                          <a:ea typeface="+mn-ea"/>
                          <a:cs typeface="Arial"/>
                        </a:rPr>
                        <a:t>	47,1</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nl-BE" sz="1000" b="0" i="0" u="none" strike="noStrike" noProof="0" dirty="0">
                          <a:solidFill>
                            <a:schemeClr val="tx1"/>
                          </a:solidFill>
                          <a:latin typeface="Arial"/>
                          <a:cs typeface="Arial"/>
                        </a:rPr>
                        <a:t>Nul</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nl-BE" sz="1000" b="0" i="0" u="none" strike="noStrike" noProof="0" dirty="0">
                          <a:solidFill>
                            <a:schemeClr val="tx1"/>
                          </a:solidFill>
                          <a:latin typeface="Arial"/>
                          <a:cs typeface="Arial"/>
                        </a:rPr>
                        <a:t>Frankrijk</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8,9</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2,0</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21,2</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0" i="0" u="none" strike="noStrike" noProof="0" dirty="0" smtClean="0">
                          <a:solidFill>
                            <a:schemeClr val="tx1"/>
                          </a:solidFill>
                          <a:latin typeface="Arial"/>
                          <a:cs typeface="Arial"/>
                        </a:rPr>
                        <a:t>	8,0</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28650" algn="dec"/>
                        </a:tabLst>
                      </a:pPr>
                      <a:r>
                        <a:rPr lang="nl-BE" sz="1000" b="0" i="0" u="none" strike="noStrike" kern="1200" noProof="0" dirty="0" smtClean="0">
                          <a:solidFill>
                            <a:schemeClr val="tx1"/>
                          </a:solidFill>
                          <a:latin typeface="Arial"/>
                          <a:ea typeface="+mn-ea"/>
                          <a:cs typeface="Arial"/>
                        </a:rPr>
                        <a:t>	33,1</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nl-BE" sz="1000" b="0" i="0" u="none" strike="noStrike" noProof="0" dirty="0">
                          <a:solidFill>
                            <a:schemeClr val="tx1"/>
                          </a:solidFill>
                          <a:latin typeface="Arial"/>
                          <a:cs typeface="Arial"/>
                        </a:rPr>
                        <a:t>Zeer laag</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nl-BE" sz="1000" b="0" i="0" u="none" strike="noStrike" noProof="0" dirty="0">
                          <a:solidFill>
                            <a:schemeClr val="tx1"/>
                          </a:solidFill>
                          <a:latin typeface="Arial"/>
                          <a:cs typeface="Arial"/>
                        </a:rPr>
                        <a:t>Oostenrijk</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8,6</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1,3</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9,2</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0" i="0" u="none" strike="noStrike" noProof="0" dirty="0" smtClean="0">
                          <a:solidFill>
                            <a:schemeClr val="tx1"/>
                          </a:solidFill>
                          <a:latin typeface="Arial"/>
                          <a:cs typeface="Arial"/>
                        </a:rPr>
                        <a:t>	2,8</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28650" algn="dec"/>
                        </a:tabLst>
                      </a:pPr>
                      <a:r>
                        <a:rPr lang="nl-BE" sz="1000" b="0" i="0" u="none" strike="noStrike" kern="1200" noProof="0" dirty="0" smtClean="0">
                          <a:solidFill>
                            <a:schemeClr val="tx1"/>
                          </a:solidFill>
                          <a:latin typeface="Arial"/>
                          <a:ea typeface="+mn-ea"/>
                          <a:cs typeface="Arial"/>
                        </a:rPr>
                        <a:t>	23,6</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nl-BE" sz="1000" b="0" i="0" u="none" strike="noStrike" noProof="0" dirty="0">
                          <a:solidFill>
                            <a:schemeClr val="tx1"/>
                          </a:solidFill>
                          <a:latin typeface="Arial"/>
                          <a:cs typeface="Arial"/>
                        </a:rPr>
                        <a:t>Zeer laag</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3357">
                <a:tc>
                  <a:txBody>
                    <a:bodyPr/>
                    <a:lstStyle/>
                    <a:p>
                      <a:pPr marL="36000" algn="just" fontAlgn="b"/>
                      <a:r>
                        <a:rPr lang="nl-BE" sz="1000" b="0" i="0" u="none" strike="noStrike" noProof="0" dirty="0">
                          <a:solidFill>
                            <a:schemeClr val="tx1"/>
                          </a:solidFill>
                          <a:latin typeface="Arial"/>
                          <a:cs typeface="Arial"/>
                        </a:rPr>
                        <a:t>Italië</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1,2</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0,5</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2,6</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0" i="0" u="none" strike="noStrike" noProof="0" dirty="0" smtClean="0">
                          <a:solidFill>
                            <a:schemeClr val="tx1"/>
                          </a:solidFill>
                          <a:latin typeface="Arial"/>
                          <a:cs typeface="Arial"/>
                        </a:rPr>
                        <a:t>	1,5</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28650" algn="dec"/>
                        </a:tabLst>
                      </a:pPr>
                      <a:r>
                        <a:rPr lang="nl-BE" sz="1000" b="0" i="0" u="none" strike="noStrike" kern="1200" noProof="0" dirty="0" smtClean="0">
                          <a:solidFill>
                            <a:schemeClr val="tx1"/>
                          </a:solidFill>
                          <a:latin typeface="Arial"/>
                          <a:ea typeface="+mn-ea"/>
                          <a:cs typeface="Arial"/>
                        </a:rPr>
                        <a:t>	6,2</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just" fontAlgn="b"/>
                      <a:r>
                        <a:rPr lang="nl-BE" sz="1000" b="0" i="0" u="none" strike="noStrike" noProof="0" dirty="0">
                          <a:solidFill>
                            <a:schemeClr val="tx1"/>
                          </a:solidFill>
                          <a:latin typeface="Arial"/>
                          <a:cs typeface="Arial"/>
                        </a:rPr>
                        <a:t>Zeer laag</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0145">
                <a:tc>
                  <a:txBody>
                    <a:bodyPr/>
                    <a:lstStyle/>
                    <a:p>
                      <a:pPr marL="36000" algn="just" fontAlgn="b"/>
                      <a:r>
                        <a:rPr lang="nl-BE" sz="1000" b="0" i="0" u="none" strike="noStrike" noProof="0" dirty="0">
                          <a:solidFill>
                            <a:schemeClr val="tx1"/>
                          </a:solidFill>
                          <a:latin typeface="Arial"/>
                          <a:cs typeface="Arial"/>
                        </a:rPr>
                        <a:t>Duitsland</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n.</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n.</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31825" algn="dec"/>
                        </a:tabLst>
                      </a:pPr>
                      <a:r>
                        <a:rPr lang="nl-BE" sz="1000" b="0" i="0" u="none" strike="noStrike" kern="1200" noProof="0" dirty="0" smtClean="0">
                          <a:solidFill>
                            <a:schemeClr val="tx1"/>
                          </a:solidFill>
                          <a:latin typeface="Arial"/>
                          <a:ea typeface="+mn-ea"/>
                          <a:cs typeface="Arial"/>
                        </a:rPr>
                        <a:t>	n.</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ctr" fontAlgn="b">
                        <a:tabLst/>
                      </a:pPr>
                      <a:r>
                        <a:rPr lang="nl-BE" sz="1000" b="0" i="0" u="none" strike="noStrike" noProof="0" dirty="0" smtClean="0">
                          <a:solidFill>
                            <a:schemeClr val="tx1"/>
                          </a:solidFill>
                          <a:latin typeface="Arial"/>
                          <a:cs typeface="Arial"/>
                        </a:rPr>
                        <a:t>n.</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defTabSz="914400" rtl="0" eaLnBrk="1" fontAlgn="b" latinLnBrk="0" hangingPunct="1">
                        <a:tabLst>
                          <a:tab pos="628650" algn="dec"/>
                        </a:tabLst>
                      </a:pPr>
                      <a:r>
                        <a:rPr lang="nl-BE" sz="1000" b="0" i="0" u="none" strike="noStrike" kern="1200" noProof="0" dirty="0" smtClean="0">
                          <a:solidFill>
                            <a:schemeClr val="tx1"/>
                          </a:solidFill>
                          <a:latin typeface="Arial"/>
                          <a:ea typeface="+mn-ea"/>
                          <a:cs typeface="Arial"/>
                        </a:rPr>
                        <a:t>	n.</a:t>
                      </a:r>
                      <a:endParaRPr lang="nl-BE" sz="1000" b="0" i="0" u="none" strike="noStrike" kern="1200" noProof="0" dirty="0">
                        <a:solidFill>
                          <a:schemeClr val="tx1"/>
                        </a:solidFill>
                        <a:latin typeface="Arial"/>
                        <a:ea typeface="+mn-ea"/>
                        <a:cs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l" fontAlgn="t"/>
                      <a:r>
                        <a:rPr lang="nl-BE" sz="1000" b="0" i="0" u="none" strike="noStrike" noProof="0" dirty="0">
                          <a:solidFill>
                            <a:schemeClr val="tx1"/>
                          </a:solidFill>
                          <a:latin typeface="Arial"/>
                          <a:cs typeface="Arial"/>
                        </a:rPr>
                        <a:t>Nul</a:t>
                      </a:r>
                      <a:endParaRPr lang="nl-BE" sz="1000" b="0"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63980">
                <a:tc>
                  <a:txBody>
                    <a:bodyPr/>
                    <a:lstStyle/>
                    <a:p>
                      <a:pPr marL="36000" algn="just" fontAlgn="b"/>
                      <a:r>
                        <a:rPr lang="nl-BE" sz="1000" b="1" i="0" u="none" strike="noStrike" noProof="0" dirty="0">
                          <a:solidFill>
                            <a:schemeClr val="tx1"/>
                          </a:solidFill>
                          <a:latin typeface="Arial"/>
                          <a:cs typeface="Arial"/>
                        </a:rPr>
                        <a:t>Landen van het eurogebied</a:t>
                      </a:r>
                      <a:endParaRPr lang="nl-BE" sz="1000" b="1"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1" i="0" u="none" strike="noStrike" noProof="0" dirty="0" smtClean="0">
                          <a:solidFill>
                            <a:schemeClr val="tx1"/>
                          </a:solidFill>
                          <a:latin typeface="Arial"/>
                          <a:cs typeface="Arial"/>
                        </a:rPr>
                        <a:t>	16,3</a:t>
                      </a:r>
                      <a:endParaRPr lang="nl-BE" sz="1000" b="1"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1" i="0" u="none" strike="noStrike" noProof="0" dirty="0" smtClean="0">
                          <a:solidFill>
                            <a:schemeClr val="tx1"/>
                          </a:solidFill>
                          <a:latin typeface="Arial"/>
                          <a:cs typeface="Arial"/>
                        </a:rPr>
                        <a:t>	4,1</a:t>
                      </a:r>
                      <a:endParaRPr lang="nl-BE" sz="1000" b="1"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1" i="0" u="none" strike="noStrike" noProof="0" dirty="0" smtClean="0">
                          <a:solidFill>
                            <a:schemeClr val="tx1"/>
                          </a:solidFill>
                          <a:latin typeface="Arial"/>
                          <a:cs typeface="Arial"/>
                        </a:rPr>
                        <a:t>	9,7</a:t>
                      </a:r>
                      <a:endParaRPr lang="nl-BE" sz="1000" b="1"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1" i="0" u="none" strike="noStrike" noProof="0" dirty="0" smtClean="0">
                          <a:solidFill>
                            <a:schemeClr val="tx1"/>
                          </a:solidFill>
                          <a:latin typeface="Arial"/>
                          <a:cs typeface="Arial"/>
                        </a:rPr>
                        <a:t>	5,5</a:t>
                      </a:r>
                      <a:endParaRPr lang="nl-BE" sz="1000" b="1"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indent="0" algn="l" fontAlgn="b">
                        <a:tabLst>
                          <a:tab pos="631825" algn="dec"/>
                        </a:tabLst>
                      </a:pPr>
                      <a:r>
                        <a:rPr lang="nl-BE" sz="1000" b="1" i="0" u="none" strike="noStrike" noProof="0" dirty="0" smtClean="0">
                          <a:solidFill>
                            <a:schemeClr val="tx1"/>
                          </a:solidFill>
                          <a:latin typeface="Arial"/>
                          <a:cs typeface="Arial"/>
                        </a:rPr>
                        <a:t>	34,7</a:t>
                      </a:r>
                      <a:endParaRPr lang="nl-BE" sz="1000" b="1"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4138" indent="0" algn="l" fontAlgn="t"/>
                      <a:endParaRPr lang="nl-BE" sz="1000" b="1" i="0" u="none" strike="noStrike" noProof="0" dirty="0">
                        <a:solidFill>
                          <a:schemeClr val="tx1"/>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0">
                <a:tc>
                  <a:txBody>
                    <a:bodyPr/>
                    <a:lstStyle/>
                    <a:p>
                      <a:pPr algn="just" fontAlgn="b"/>
                      <a:endParaRPr lang="nl-BE" sz="1000" b="0" i="0" u="none" strike="noStrike" noProof="0"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nl-BE" sz="1000" b="0" i="0" u="none" strike="noStrike" noProof="0"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tabLst/>
                      </a:pPr>
                      <a:endParaRPr lang="nl-BE" sz="1000" b="0" i="0" u="none" strike="noStrike" noProof="0"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nl-BE" sz="1000" b="0" i="0" u="none" strike="noStrike" noProof="0"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nl-BE" sz="1000" b="0" i="0" u="none" strike="noStrike" noProof="0"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nl-BE" sz="1000" b="0" i="0" u="none" strike="noStrike" noProof="0" dirty="0">
                        <a:solidFill>
                          <a:schemeClr val="tx1"/>
                        </a:solidFill>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t"/>
                      <a:endParaRPr lang="nl-BE" sz="1000" b="0" i="0" u="none" strike="noStrike" noProof="0" dirty="0">
                        <a:solidFill>
                          <a:schemeClr val="tx1"/>
                        </a:solidFill>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 name="Slide Number Placeholder 3"/>
          <p:cNvSpPr>
            <a:spLocks noGrp="1"/>
          </p:cNvSpPr>
          <p:nvPr>
            <p:ph type="sldNum" sz="quarter" idx="12"/>
          </p:nvPr>
        </p:nvSpPr>
        <p:spPr/>
        <p:txBody>
          <a:bodyPr/>
          <a:lstStyle/>
          <a:p>
            <a:pPr>
              <a:defRPr/>
            </a:pPr>
            <a:fld id="{39E29544-7B3E-4E83-A739-755F3A5E9036}" type="slidenum">
              <a:rPr lang="nl-NL" smtClean="0"/>
              <a:pPr>
                <a:defRPr/>
              </a:pPr>
              <a:t>27</a:t>
            </a:fld>
            <a:endParaRPr lang="nl-BE" dirty="0"/>
          </a:p>
        </p:txBody>
      </p:sp>
      <p:graphicFrame>
        <p:nvGraphicFramePr>
          <p:cNvPr id="6" name="Group 153"/>
          <p:cNvGraphicFramePr>
            <a:graphicFrameLocks noGrp="1"/>
          </p:cNvGraphicFramePr>
          <p:nvPr/>
        </p:nvGraphicFramePr>
        <p:xfrm>
          <a:off x="611207" y="5670649"/>
          <a:ext cx="7780338" cy="853440"/>
        </p:xfrm>
        <a:graphic>
          <a:graphicData uri="http://schemas.openxmlformats.org/drawingml/2006/table">
            <a:tbl>
              <a:tblPr/>
              <a:tblGrid>
                <a:gridCol w="7780338"/>
              </a:tblGrid>
              <a:tr h="161925">
                <a:tc>
                  <a:txBody>
                    <a:bodyPr/>
                    <a:lstStyle/>
                    <a:p>
                      <a:pPr algn="just">
                        <a:lnSpc>
                          <a:spcPct val="100000"/>
                        </a:lnSpc>
                        <a:spcAft>
                          <a:spcPts val="0"/>
                        </a:spcAft>
                        <a:tabLst>
                          <a:tab pos="3924300" algn="l"/>
                          <a:tab pos="342900" algn="l"/>
                          <a:tab pos="3924300" algn="l"/>
                        </a:tabLst>
                      </a:pPr>
                      <a:r>
                        <a:rPr lang="nl-BE" sz="800" dirty="0">
                          <a:latin typeface="Arial"/>
                          <a:ea typeface="Times New Roman"/>
                        </a:rPr>
                        <a:t>Bron: Druant et al</a:t>
                      </a:r>
                      <a:r>
                        <a:rPr lang="nl-BE" sz="800" dirty="0" smtClean="0">
                          <a:latin typeface="Arial"/>
                          <a:ea typeface="Times New Roman"/>
                        </a:rPr>
                        <a:t>. (2009),</a:t>
                      </a:r>
                      <a:r>
                        <a:rPr lang="nl-BE" sz="800" baseline="0" dirty="0" smtClean="0">
                          <a:latin typeface="Arial"/>
                          <a:ea typeface="Times New Roman"/>
                        </a:rPr>
                        <a:t> </a:t>
                      </a:r>
                      <a:r>
                        <a:rPr lang="nl-BE" sz="800" dirty="0" smtClean="0">
                          <a:latin typeface="Arial"/>
                          <a:ea typeface="Times New Roman"/>
                        </a:rPr>
                        <a:t>Du </a:t>
                      </a:r>
                      <a:r>
                        <a:rPr lang="nl-BE" sz="800" dirty="0" err="1" smtClean="0">
                          <a:latin typeface="Arial"/>
                          <a:ea typeface="Times New Roman"/>
                        </a:rPr>
                        <a:t>Caju</a:t>
                      </a:r>
                      <a:r>
                        <a:rPr lang="nl-BE" sz="800" dirty="0" smtClean="0">
                          <a:latin typeface="Arial"/>
                          <a:ea typeface="Times New Roman"/>
                        </a:rPr>
                        <a:t> et al. (2009).</a:t>
                      </a:r>
                      <a:endParaRPr lang="nl-BE" sz="800" dirty="0">
                        <a:latin typeface="Times New Roman"/>
                        <a:ea typeface="Times New Roman"/>
                      </a:endParaRPr>
                    </a:p>
                    <a:p>
                      <a:pPr algn="l">
                        <a:lnSpc>
                          <a:spcPct val="100000"/>
                        </a:lnSpc>
                        <a:spcAft>
                          <a:spcPts val="0"/>
                        </a:spcAft>
                        <a:tabLst>
                          <a:tab pos="180340" algn="l"/>
                        </a:tabLst>
                      </a:pPr>
                      <a:r>
                        <a:rPr lang="nl-BE" sz="800" baseline="30000" dirty="0" smtClean="0">
                          <a:latin typeface="Arial"/>
                          <a:ea typeface="Times New Roman"/>
                          <a:cs typeface="Arial"/>
                        </a:rPr>
                        <a:t>1</a:t>
                      </a:r>
                      <a:r>
                        <a:rPr lang="nl-BE" sz="800" dirty="0" smtClean="0">
                          <a:latin typeface="Arial"/>
                          <a:ea typeface="Times New Roman"/>
                          <a:cs typeface="Arial"/>
                        </a:rPr>
                        <a:t>	Resultaten gewogen op basis van de werkgelegenheid en op schaal gebracht door weglating van de ontbrekende antwoorden. </a:t>
                      </a:r>
                      <a:endParaRPr lang="nl-BE" sz="800" dirty="0">
                        <a:latin typeface="Arial"/>
                        <a:ea typeface="Times New Roman"/>
                        <a:cs typeface="Times New Roman"/>
                      </a:endParaRPr>
                    </a:p>
                    <a:p>
                      <a:pPr algn="l">
                        <a:lnSpc>
                          <a:spcPct val="100000"/>
                        </a:lnSpc>
                        <a:spcAft>
                          <a:spcPts val="0"/>
                        </a:spcAft>
                        <a:tabLst>
                          <a:tab pos="180340" algn="l"/>
                        </a:tabLst>
                      </a:pPr>
                      <a:r>
                        <a:rPr lang="nl-BE" sz="800" baseline="30000" dirty="0" smtClean="0">
                          <a:latin typeface="Arial"/>
                          <a:ea typeface="Times New Roman"/>
                          <a:cs typeface="Arial"/>
                        </a:rPr>
                        <a:t>2</a:t>
                      </a:r>
                      <a:r>
                        <a:rPr lang="nl-BE" sz="800" dirty="0" smtClean="0">
                          <a:latin typeface="Arial"/>
                          <a:ea typeface="Times New Roman"/>
                          <a:cs typeface="Arial"/>
                        </a:rPr>
                        <a:t>	Aangezien sommige ondernemingen verschillende methoden van aanpassing aan de inflatie toepassen, is het totaal niet noodzakelijkerwijs gelijk aan de som van </a:t>
                      </a:r>
                    </a:p>
                    <a:p>
                      <a:pPr algn="l">
                        <a:lnSpc>
                          <a:spcPct val="100000"/>
                        </a:lnSpc>
                        <a:spcAft>
                          <a:spcPts val="0"/>
                        </a:spcAft>
                        <a:tabLst>
                          <a:tab pos="180340" algn="l"/>
                        </a:tabLst>
                      </a:pPr>
                      <a:r>
                        <a:rPr lang="nl-BE" sz="800" dirty="0" smtClean="0">
                          <a:latin typeface="Arial"/>
                          <a:ea typeface="Times New Roman"/>
                          <a:cs typeface="Arial"/>
                        </a:rPr>
                        <a:t>	de twee vormen.</a:t>
                      </a:r>
                      <a:endParaRPr lang="nl-BE" sz="800" dirty="0">
                        <a:latin typeface="Arial"/>
                        <a:ea typeface="Times New Roman"/>
                        <a:cs typeface="Times New Roman"/>
                      </a:endParaRPr>
                    </a:p>
                    <a:p>
                      <a:pPr algn="just">
                        <a:lnSpc>
                          <a:spcPct val="100000"/>
                        </a:lnSpc>
                        <a:spcAft>
                          <a:spcPts val="0"/>
                        </a:spcAft>
                        <a:tabLst>
                          <a:tab pos="180340" algn="l"/>
                        </a:tabLst>
                      </a:pPr>
                      <a:r>
                        <a:rPr lang="nl-BE" sz="800" baseline="30000" dirty="0" smtClean="0">
                          <a:latin typeface="Arial"/>
                          <a:ea typeface="Times New Roman"/>
                          <a:cs typeface="Arial"/>
                        </a:rPr>
                        <a:t>3</a:t>
                      </a:r>
                      <a:r>
                        <a:rPr lang="nl-BE" sz="800" dirty="0" smtClean="0">
                          <a:latin typeface="Arial"/>
                          <a:ea typeface="Times New Roman"/>
                          <a:cs typeface="Arial"/>
                        </a:rPr>
                        <a:t>	Zeer laag : 1 – 25 %, laag : 26 – 50 %, middelmatig : 51 – 75 %, hoog : 76 – 100 %.</a:t>
                      </a:r>
                      <a:endParaRPr lang="nl-BE" sz="800" dirty="0">
                        <a:latin typeface="Arial"/>
                        <a:ea typeface="Times New Roman"/>
                        <a:cs typeface="Times New Roman"/>
                      </a:endParaRPr>
                    </a:p>
                    <a:p>
                      <a:pPr algn="just">
                        <a:lnSpc>
                          <a:spcPct val="100000"/>
                        </a:lnSpc>
                        <a:spcAft>
                          <a:spcPts val="0"/>
                        </a:spcAft>
                        <a:tabLst>
                          <a:tab pos="180340" algn="l"/>
                        </a:tabLst>
                      </a:pPr>
                      <a:r>
                        <a:rPr lang="nl-BE" sz="800" baseline="30000" dirty="0" smtClean="0">
                          <a:latin typeface="Arial"/>
                          <a:ea typeface="Times New Roman"/>
                          <a:cs typeface="Arial"/>
                        </a:rPr>
                        <a:t>4</a:t>
                      </a:r>
                      <a:r>
                        <a:rPr lang="nl-BE" sz="800" dirty="0" smtClean="0">
                          <a:latin typeface="Arial"/>
                          <a:ea typeface="Times New Roman"/>
                          <a:cs typeface="Arial"/>
                        </a:rPr>
                        <a:t>	Cyprus is niet opgenomen in de berekening van het totaal van de landen omdat de enquête er in een later stadium werden</a:t>
                      </a:r>
                    </a:p>
                    <a:p>
                      <a:pPr algn="just">
                        <a:lnSpc>
                          <a:spcPct val="100000"/>
                        </a:lnSpc>
                        <a:spcAft>
                          <a:spcPts val="0"/>
                        </a:spcAft>
                        <a:tabLst>
                          <a:tab pos="180340" algn="l"/>
                        </a:tabLst>
                      </a:pPr>
                      <a:r>
                        <a:rPr lang="nl-BE" sz="800" dirty="0" smtClean="0">
                          <a:latin typeface="Arial"/>
                          <a:ea typeface="Times New Roman"/>
                          <a:cs typeface="Arial"/>
                        </a:rPr>
                        <a:t>	gehouden en de resultaten niet volledig vergelijkbaar zijn. </a:t>
                      </a:r>
                      <a:endParaRPr lang="nl-BE" sz="800" dirty="0">
                        <a:latin typeface="Arial"/>
                        <a:ea typeface="Times New Roman"/>
                        <a:cs typeface="Times New Roman"/>
                      </a:endParaRPr>
                    </a:p>
                  </a:txBody>
                  <a:tcPr marL="114300" marR="114300" marT="0" marB="0">
                    <a:lnL cap="flat">
                      <a:noFill/>
                    </a:lnL>
                    <a:lnR>
                      <a:noFill/>
                    </a:lnR>
                    <a:lnT cap="flat">
                      <a:noFill/>
                    </a:lnT>
                    <a:lnB cap="flat">
                      <a:noFill/>
                    </a:lnB>
                    <a:lnTlToBr>
                      <a:noFill/>
                    </a:lnTlToBr>
                    <a:lnBlToTr>
                      <a:noFill/>
                    </a:lnBlToTr>
                    <a:noFill/>
                  </a:tcPr>
                </a:tc>
              </a:tr>
            </a:tbl>
          </a:graphicData>
        </a:graphic>
      </p:graphicFrame>
      <p:sp>
        <p:nvSpPr>
          <p:cNvPr id="8" name="TextBox 7"/>
          <p:cNvSpPr txBox="1"/>
          <p:nvPr/>
        </p:nvSpPr>
        <p:spPr bwMode="auto">
          <a:xfrm>
            <a:off x="714375" y="1381125"/>
            <a:ext cx="8001000" cy="39241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lang="nl-BE" sz="1050" b="1" smtClean="0"/>
              <a:t>Bedrijven die een beleid voeren waarbij de lonen worden aangepast aan de inflatie</a:t>
            </a:r>
            <a:r>
              <a:rPr lang="nl-BE" sz="1050" b="1" baseline="30000" smtClean="0"/>
              <a:t>1</a:t>
            </a:r>
            <a:r>
              <a:rPr lang="nl-BE" sz="1050" b="1" smtClean="0"/>
              <a:t/>
            </a:r>
            <a:br>
              <a:rPr lang="nl-BE" sz="1050" b="1" smtClean="0"/>
            </a:br>
            <a:r>
              <a:rPr lang="nl-BE" sz="900" smtClean="0"/>
              <a:t>(procenten van het totale aantal bedrijven)</a:t>
            </a:r>
            <a:endParaRPr kumimoji="0" lang="nl-BE" sz="10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775E68E3-F725-4C31-A3BD-EB3B406A9D91}" type="slidenum">
              <a:rPr lang="nl-NL" smtClean="0"/>
              <a:pPr/>
              <a:t>28</a:t>
            </a:fld>
            <a:endParaRPr lang="nl-BE" dirty="0" smtClean="0"/>
          </a:p>
        </p:txBody>
      </p:sp>
      <p:sp>
        <p:nvSpPr>
          <p:cNvPr id="11" name="Title 1"/>
          <p:cNvSpPr txBox="1">
            <a:spLocks/>
          </p:cNvSpPr>
          <p:nvPr/>
        </p:nvSpPr>
        <p:spPr bwMode="auto">
          <a:xfrm>
            <a:off x="635000" y="71438"/>
            <a:ext cx="8078788"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nl-BE" sz="2200" b="1" kern="0" noProof="0" dirty="0" smtClean="0">
                <a:solidFill>
                  <a:srgbClr val="003366"/>
                </a:solidFill>
                <a:latin typeface="+mj-lt"/>
                <a:ea typeface="+mj-ea"/>
                <a:cs typeface="+mj-cs"/>
              </a:rPr>
              <a:t>Afzwakking van de ongewenste effecten van het algemeen stelsel van automatische loonindexering</a:t>
            </a:r>
            <a:r>
              <a:rPr lang="nl-BE" dirty="0" smtClean="0"/>
              <a:t> </a:t>
            </a:r>
            <a:r>
              <a:rPr lang="nl-BE" sz="2200" b="1" kern="0" noProof="0" dirty="0" smtClean="0">
                <a:solidFill>
                  <a:srgbClr val="003366"/>
                </a:solidFill>
                <a:latin typeface="+mj-lt"/>
                <a:ea typeface="+mj-ea"/>
                <a:cs typeface="+mj-cs"/>
              </a:rPr>
              <a:t>sedert medio jaren negentig in België</a:t>
            </a:r>
            <a:endParaRPr kumimoji="0" lang="nl-BE" sz="2200" b="1" i="0" u="none" strike="noStrike" kern="0" cap="none" spc="0" normalizeH="0" baseline="0" noProof="0" dirty="0">
              <a:ln>
                <a:noFill/>
              </a:ln>
              <a:solidFill>
                <a:srgbClr val="003366"/>
              </a:solidFill>
              <a:effectLst/>
              <a:uLnTx/>
              <a:uFillTx/>
              <a:latin typeface="+mj-lt"/>
              <a:ea typeface="+mj-ea"/>
              <a:cs typeface="+mj-cs"/>
            </a:endParaRPr>
          </a:p>
        </p:txBody>
      </p:sp>
      <p:sp>
        <p:nvSpPr>
          <p:cNvPr id="17" name="Text Placeholder 2"/>
          <p:cNvSpPr txBox="1">
            <a:spLocks/>
          </p:cNvSpPr>
          <p:nvPr/>
        </p:nvSpPr>
        <p:spPr>
          <a:xfrm>
            <a:off x="204225" y="1292934"/>
            <a:ext cx="8546964" cy="3679116"/>
          </a:xfrm>
          <a:prstGeom prst="rect">
            <a:avLst/>
          </a:prstGeom>
        </p:spPr>
        <p:txBody>
          <a:bodyPr/>
          <a:lstStyle/>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endParaRPr lang="nl-BE" kern="0" noProof="0" dirty="0" smtClean="0">
              <a:latin typeface="+mn-lt"/>
            </a:endParaRPr>
          </a:p>
          <a:p>
            <a:pPr marL="449263" indent="-449263" eaLnBrk="0" hangingPunct="0">
              <a:spcBef>
                <a:spcPct val="20000"/>
              </a:spcBef>
              <a:buClr>
                <a:srgbClr val="CC3300"/>
              </a:buClr>
              <a:buSzPct val="90000"/>
              <a:buFont typeface="Wingdings" pitchFamily="2" charset="2"/>
              <a:buChar char="q"/>
            </a:pPr>
            <a:r>
              <a:rPr lang="nl-BE" b="1" kern="0" dirty="0" smtClean="0"/>
              <a:t>Koppeling van de consumptieprijzen aan de gezondheidsindex</a:t>
            </a:r>
            <a:r>
              <a:rPr lang="nl-BE" dirty="0" smtClean="0"/>
              <a:t> </a:t>
            </a:r>
            <a:r>
              <a:rPr lang="nl-BE" b="1" kern="0" dirty="0" smtClean="0"/>
              <a:t>in plaats van aan</a:t>
            </a:r>
            <a:r>
              <a:rPr lang="nl-BE" dirty="0" smtClean="0"/>
              <a:t> </a:t>
            </a:r>
            <a:r>
              <a:rPr lang="nl-BE" b="1" kern="0" dirty="0" smtClean="0"/>
              <a:t>de gewone index</a:t>
            </a:r>
            <a:r>
              <a:rPr lang="nl-BE" kern="0" dirty="0" smtClean="0"/>
              <a:t>: beperking van het effect van de schokken in de aardolieprijs (uitsluiting van brandstoffen voor</a:t>
            </a:r>
            <a:r>
              <a:rPr lang="nl-BE" dirty="0" smtClean="0"/>
              <a:t> </a:t>
            </a:r>
            <a:r>
              <a:rPr lang="nl-BE" kern="0" dirty="0" smtClean="0"/>
              <a:t>voertuigen) en in de indirecte belastingen voor producten die de gezondheid schaden (alcohol + tabak)</a:t>
            </a:r>
          </a:p>
          <a:p>
            <a:pPr marL="449263" indent="-449263" eaLnBrk="0" hangingPunct="0">
              <a:spcBef>
                <a:spcPct val="20000"/>
              </a:spcBef>
              <a:buClr>
                <a:srgbClr val="CC3300"/>
              </a:buClr>
              <a:buSzPct val="90000"/>
              <a:buFont typeface="Wingdings" pitchFamily="2" charset="2"/>
              <a:buChar char="q"/>
            </a:pPr>
            <a:endParaRPr lang="nl-BE" kern="0" dirty="0" smtClean="0"/>
          </a:p>
          <a:p>
            <a:pPr marL="449263" indent="-449263" eaLnBrk="0" hangingPunct="0">
              <a:spcBef>
                <a:spcPct val="20000"/>
              </a:spcBef>
              <a:buClr>
                <a:srgbClr val="CC3300"/>
              </a:buClr>
              <a:buSzPct val="90000"/>
              <a:buFont typeface="Wingdings" pitchFamily="2" charset="2"/>
              <a:buChar char="q"/>
            </a:pPr>
            <a:r>
              <a:rPr lang="nl-BE" b="1" kern="0" dirty="0" smtClean="0"/>
              <a:t>Wet van 26 juli 1996 tot bevordering van de werkgelegenheid en de preventieve vrijwaring van het concurrentievermogen</a:t>
            </a:r>
            <a:r>
              <a:rPr lang="nl-BE" kern="0" dirty="0" smtClean="0"/>
              <a:t>: marge voor reële loonsverhoging wordt vastgesteld op basis van de verwachte indexering en, in principe, van ontsporingen in het verleden</a:t>
            </a:r>
            <a:r>
              <a:rPr lang="nl-BE" dirty="0" smtClean="0"/>
              <a:t>    </a:t>
            </a:r>
            <a:endParaRPr lang="nl-BE" kern="0" dirty="0" smtClean="0"/>
          </a:p>
          <a:p>
            <a:pPr marL="449263" indent="-449263" eaLnBrk="0" hangingPunct="0">
              <a:spcBef>
                <a:spcPct val="20000"/>
              </a:spcBef>
              <a:buClr>
                <a:srgbClr val="CC3300"/>
              </a:buClr>
              <a:buSzPct val="90000"/>
              <a:buFont typeface="Wingdings" pitchFamily="2" charset="2"/>
              <a:buChar char="q"/>
            </a:pPr>
            <a:endParaRPr lang="nl-BE" kern="0" dirty="0" smtClean="0"/>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endParaRPr kumimoji="0" lang="nl-BE" sz="1800" b="0" i="0" u="none" strike="noStrike" kern="0" cap="none" spc="0" normalizeH="0" baseline="0" noProof="0" dirty="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nl-BE"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775E68E3-F725-4C31-A3BD-EB3B406A9D91}" type="slidenum">
              <a:rPr lang="nl-BE" smtClean="0"/>
              <a:pPr/>
              <a:t>29</a:t>
            </a:fld>
            <a:endParaRPr lang="nl-BE" dirty="0" smtClean="0"/>
          </a:p>
        </p:txBody>
      </p:sp>
      <p:sp>
        <p:nvSpPr>
          <p:cNvPr id="8" name="Rectangle 2"/>
          <p:cNvSpPr txBox="1">
            <a:spLocks noChangeArrowheads="1"/>
          </p:cNvSpPr>
          <p:nvPr/>
        </p:nvSpPr>
        <p:spPr bwMode="auto">
          <a:xfrm>
            <a:off x="219456" y="2736410"/>
            <a:ext cx="8686800"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400" b="1" i="0" u="none" strike="noStrike" kern="0" cap="none" spc="0" normalizeH="0" baseline="0" noProof="0" dirty="0" smtClean="0">
                <a:ln>
                  <a:noFill/>
                </a:ln>
                <a:effectLst/>
                <a:uLnTx/>
                <a:uFillTx/>
                <a:latin typeface="+mj-lt"/>
                <a:ea typeface="+mj-ea"/>
                <a:cs typeface="+mj-cs"/>
              </a:rPr>
              <a:t>Belgische</a:t>
            </a:r>
            <a:r>
              <a:rPr kumimoji="0" lang="nl-BE" sz="1400" b="1" i="0" u="none" strike="noStrike" kern="0" cap="none" spc="0" normalizeH="0" noProof="0" dirty="0" smtClean="0">
                <a:ln>
                  <a:noFill/>
                </a:ln>
                <a:effectLst/>
                <a:uLnTx/>
                <a:uFillTx/>
                <a:latin typeface="+mj-lt"/>
                <a:ea typeface="+mj-ea"/>
                <a:cs typeface="+mj-cs"/>
              </a:rPr>
              <a:t> prijszettingsenquête - hoe hebt u de laatste keer de prijs van uw belangrijkste product herberekend?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0" cap="none" spc="0" normalizeH="0" baseline="0" noProof="0" dirty="0" smtClean="0">
                <a:ln>
                  <a:noFill/>
                </a:ln>
                <a:effectLst/>
                <a:uLnTx/>
                <a:uFillTx/>
                <a:latin typeface="+mj-lt"/>
                <a:ea typeface="+mj-ea"/>
                <a:cs typeface="+mj-cs"/>
              </a:rPr>
              <a:t>(procenten)</a:t>
            </a:r>
          </a:p>
        </p:txBody>
      </p:sp>
      <p:graphicFrame>
        <p:nvGraphicFramePr>
          <p:cNvPr id="9" name="Table Placeholder 6"/>
          <p:cNvGraphicFramePr>
            <a:graphicFrameLocks/>
          </p:cNvGraphicFramePr>
          <p:nvPr/>
        </p:nvGraphicFramePr>
        <p:xfrm>
          <a:off x="315701" y="3403930"/>
          <a:ext cx="8430916" cy="1737360"/>
        </p:xfrm>
        <a:graphic>
          <a:graphicData uri="http://schemas.openxmlformats.org/drawingml/2006/table">
            <a:tbl>
              <a:tblPr firstRow="1" bandRow="1">
                <a:tableStyleId>{5C22544A-7EE6-4342-B048-85BDC9FD1C3A}</a:tableStyleId>
              </a:tblPr>
              <a:tblGrid>
                <a:gridCol w="3043164"/>
                <a:gridCol w="1176134"/>
                <a:gridCol w="1110793"/>
                <a:gridCol w="1080575"/>
                <a:gridCol w="972993"/>
                <a:gridCol w="1047257"/>
              </a:tblGrid>
              <a:tr h="311755">
                <a:tc>
                  <a:txBody>
                    <a:bodyPr/>
                    <a:lstStyle/>
                    <a:p>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noProof="0" dirty="0" smtClean="0">
                          <a:solidFill>
                            <a:schemeClr val="tx1"/>
                          </a:solidFill>
                        </a:rPr>
                        <a:t>Verwerkende nijverheid</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noProof="0" dirty="0" smtClean="0">
                          <a:solidFill>
                            <a:schemeClr val="tx1"/>
                          </a:solidFill>
                        </a:rPr>
                        <a:t>Bouw-</a:t>
                      </a:r>
                    </a:p>
                    <a:p>
                      <a:pPr algn="ctr"/>
                      <a:r>
                        <a:rPr lang="nl-BE" sz="1200" noProof="0" dirty="0" smtClean="0">
                          <a:solidFill>
                            <a:schemeClr val="tx1"/>
                          </a:solidFill>
                        </a:rPr>
                        <a:t>nijverheid</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noProof="0" dirty="0" smtClean="0">
                          <a:solidFill>
                            <a:schemeClr val="tx1"/>
                          </a:solidFill>
                        </a:rPr>
                        <a:t>Handel</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noProof="0" dirty="0" smtClean="0">
                          <a:solidFill>
                            <a:schemeClr val="tx1"/>
                          </a:solidFill>
                        </a:rPr>
                        <a:t>Diensten aan bedrijven</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noProof="0" dirty="0" smtClean="0">
                          <a:solidFill>
                            <a:schemeClr val="tx1"/>
                          </a:solidFill>
                        </a:rPr>
                        <a:t>Totaal</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7947">
                <a:tc>
                  <a:txBody>
                    <a:bodyPr/>
                    <a:lstStyle/>
                    <a:p>
                      <a:r>
                        <a:rPr lang="nl-BE" sz="1200" b="1" noProof="0" dirty="0" smtClean="0">
                          <a:solidFill>
                            <a:schemeClr val="tx1"/>
                          </a:solidFill>
                        </a:rPr>
                        <a:t>Vuistregel (waaronder indexering)</a:t>
                      </a:r>
                      <a:endParaRPr lang="nl-BE"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b="1" noProof="0" dirty="0" smtClean="0">
                          <a:solidFill>
                            <a:schemeClr val="tx1"/>
                          </a:solidFill>
                        </a:rPr>
                        <a:t>29</a:t>
                      </a:r>
                      <a:endParaRPr lang="nl-BE"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b="1" noProof="0" dirty="0" smtClean="0">
                          <a:solidFill>
                            <a:schemeClr val="tx1"/>
                          </a:solidFill>
                        </a:rPr>
                        <a:t>36</a:t>
                      </a:r>
                      <a:endParaRPr lang="nl-BE"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b="1" noProof="0" dirty="0" smtClean="0">
                          <a:solidFill>
                            <a:schemeClr val="tx1"/>
                          </a:solidFill>
                        </a:rPr>
                        <a:t>35</a:t>
                      </a:r>
                      <a:endParaRPr lang="nl-BE"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b="1" noProof="0" dirty="0" smtClean="0">
                          <a:solidFill>
                            <a:schemeClr val="tx1"/>
                          </a:solidFill>
                        </a:rPr>
                        <a:t>46</a:t>
                      </a:r>
                      <a:endParaRPr lang="nl-BE"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b="1" noProof="0" dirty="0" smtClean="0">
                          <a:solidFill>
                            <a:schemeClr val="tx1"/>
                          </a:solidFill>
                        </a:rPr>
                        <a:t>37</a:t>
                      </a:r>
                      <a:endParaRPr lang="nl-BE" sz="1200" b="1"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7947">
                <a:tc>
                  <a:txBody>
                    <a:bodyPr/>
                    <a:lstStyle/>
                    <a:p>
                      <a:r>
                        <a:rPr lang="nl-BE" sz="1200" noProof="0" dirty="0" smtClean="0">
                          <a:solidFill>
                            <a:schemeClr val="tx1"/>
                          </a:solidFill>
                        </a:rPr>
                        <a:t>Ruime waaier van informatie</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7947">
                <a:tc>
                  <a:txBody>
                    <a:bodyPr/>
                    <a:lstStyle/>
                    <a:p>
                      <a:pPr>
                        <a:tabLst>
                          <a:tab pos="179388" algn="l"/>
                        </a:tabLst>
                      </a:pPr>
                      <a:r>
                        <a:rPr lang="nl-BE" sz="1200" noProof="0" dirty="0" smtClean="0">
                          <a:solidFill>
                            <a:schemeClr val="tx1"/>
                          </a:solidFill>
                        </a:rPr>
                        <a:t>	m.b.t. huidige context</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noProof="0" dirty="0" smtClean="0">
                          <a:solidFill>
                            <a:schemeClr val="tx1"/>
                          </a:solidFill>
                        </a:rPr>
                        <a:t>27</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noProof="0" dirty="0" smtClean="0">
                          <a:solidFill>
                            <a:schemeClr val="tx1"/>
                          </a:solidFill>
                        </a:rPr>
                        <a:t>39</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noProof="0" dirty="0" smtClean="0">
                          <a:solidFill>
                            <a:schemeClr val="tx1"/>
                          </a:solidFill>
                        </a:rPr>
                        <a:t>35</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noProof="0" dirty="0" smtClean="0">
                          <a:solidFill>
                            <a:schemeClr val="tx1"/>
                          </a:solidFill>
                        </a:rPr>
                        <a:t>23</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noProof="0" dirty="0" smtClean="0">
                          <a:solidFill>
                            <a:schemeClr val="tx1"/>
                          </a:solidFill>
                        </a:rPr>
                        <a:t>30</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7947">
                <a:tc>
                  <a:txBody>
                    <a:bodyPr/>
                    <a:lstStyle/>
                    <a:p>
                      <a:pPr>
                        <a:tabLst>
                          <a:tab pos="179388" algn="l"/>
                        </a:tabLst>
                      </a:pPr>
                      <a:r>
                        <a:rPr lang="nl-BE" sz="1200" noProof="0" dirty="0" smtClean="0">
                          <a:solidFill>
                            <a:schemeClr val="tx1"/>
                          </a:solidFill>
                        </a:rPr>
                        <a:t>	m.b.t. huidige en toekomstige context</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noProof="0" dirty="0" smtClean="0">
                          <a:solidFill>
                            <a:schemeClr val="tx1"/>
                          </a:solidFill>
                        </a:rPr>
                        <a:t>45</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noProof="0" dirty="0" smtClean="0">
                          <a:solidFill>
                            <a:schemeClr val="tx1"/>
                          </a:solidFill>
                        </a:rPr>
                        <a:t>26</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noProof="0" dirty="0" smtClean="0">
                          <a:solidFill>
                            <a:schemeClr val="tx1"/>
                          </a:solidFill>
                        </a:rPr>
                        <a:t>30</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noProof="0" dirty="0" smtClean="0">
                          <a:solidFill>
                            <a:schemeClr val="tx1"/>
                          </a:solidFill>
                        </a:rPr>
                        <a:t>31</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200" noProof="0" dirty="0" smtClean="0">
                          <a:solidFill>
                            <a:schemeClr val="tx1"/>
                          </a:solidFill>
                        </a:rPr>
                        <a:t>34</a:t>
                      </a:r>
                      <a:endParaRPr lang="nl-BE" sz="12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1" name="Title 1"/>
          <p:cNvSpPr txBox="1">
            <a:spLocks/>
          </p:cNvSpPr>
          <p:nvPr/>
        </p:nvSpPr>
        <p:spPr bwMode="auto">
          <a:xfrm>
            <a:off x="234950" y="71438"/>
            <a:ext cx="8737600"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BE" sz="2200" b="1" i="0" u="none" strike="noStrike" kern="0" cap="none" spc="0" normalizeH="0" baseline="0" noProof="0" dirty="0" smtClean="0">
                <a:ln>
                  <a:noFill/>
                </a:ln>
                <a:solidFill>
                  <a:srgbClr val="003366"/>
                </a:solidFill>
                <a:effectLst/>
                <a:uLnTx/>
                <a:uFillTx/>
                <a:latin typeface="+mj-lt"/>
                <a:ea typeface="+mj-ea"/>
                <a:cs typeface="+mj-cs"/>
              </a:rPr>
              <a:t>Maar ook relatief hoge graad van prijsindexering, vooral in de minder concurrentiële sectoren</a:t>
            </a:r>
            <a:endParaRPr kumimoji="0" lang="nl-BE" sz="2200" b="1" i="0" u="none" strike="noStrike" kern="0" cap="none" spc="0" normalizeH="0" baseline="0" noProof="0" dirty="0">
              <a:ln>
                <a:noFill/>
              </a:ln>
              <a:solidFill>
                <a:srgbClr val="003366"/>
              </a:solidFill>
              <a:effectLst/>
              <a:uLnTx/>
              <a:uFillTx/>
              <a:latin typeface="+mj-lt"/>
              <a:ea typeface="+mj-ea"/>
              <a:cs typeface="+mj-cs"/>
            </a:endParaRPr>
          </a:p>
        </p:txBody>
      </p:sp>
      <p:graphicFrame>
        <p:nvGraphicFramePr>
          <p:cNvPr id="12" name="Table 11"/>
          <p:cNvGraphicFramePr>
            <a:graphicFrameLocks noGrp="1"/>
          </p:cNvGraphicFramePr>
          <p:nvPr/>
        </p:nvGraphicFramePr>
        <p:xfrm>
          <a:off x="315089" y="5715000"/>
          <a:ext cx="7514462" cy="736600"/>
        </p:xfrm>
        <a:graphic>
          <a:graphicData uri="http://schemas.openxmlformats.org/drawingml/2006/table">
            <a:tbl>
              <a:tblPr firstRow="1" bandRow="1">
                <a:tableStyleId>{00A15C55-8517-42AA-B614-E9B94910E393}</a:tableStyleId>
              </a:tblPr>
              <a:tblGrid>
                <a:gridCol w="3794270"/>
                <a:gridCol w="1020584"/>
                <a:gridCol w="938279"/>
                <a:gridCol w="849983"/>
                <a:gridCol w="911346"/>
              </a:tblGrid>
              <a:tr h="338328">
                <a:tc>
                  <a:txBody>
                    <a:bodyPr/>
                    <a:lstStyle/>
                    <a:p>
                      <a:endParaRPr lang="nl-B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200" dirty="0" smtClean="0">
                          <a:solidFill>
                            <a:schemeClr val="tx1"/>
                          </a:solidFill>
                        </a:rPr>
                        <a:t>BE</a:t>
                      </a:r>
                      <a:endParaRPr lang="nl-B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200" dirty="0" smtClean="0">
                          <a:solidFill>
                            <a:schemeClr val="tx1"/>
                          </a:solidFill>
                        </a:rPr>
                        <a:t>LU</a:t>
                      </a:r>
                      <a:endParaRPr lang="nl-B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200" dirty="0" smtClean="0">
                          <a:solidFill>
                            <a:schemeClr val="tx1"/>
                          </a:solidFill>
                        </a:rPr>
                        <a:t>PT</a:t>
                      </a:r>
                      <a:endParaRPr lang="nl-B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200" dirty="0" smtClean="0">
                          <a:solidFill>
                            <a:schemeClr val="tx1"/>
                          </a:solidFill>
                        </a:rPr>
                        <a:t>ES</a:t>
                      </a:r>
                      <a:endParaRPr lang="nl-B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nl-BE" sz="1200" b="1" dirty="0" smtClean="0">
                          <a:solidFill>
                            <a:schemeClr val="tx1"/>
                          </a:solidFill>
                        </a:rPr>
                        <a:t>Vuistregel (waaronder indexering)</a:t>
                      </a:r>
                      <a:endParaRPr lang="nl-B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200" dirty="0" smtClean="0">
                          <a:solidFill>
                            <a:schemeClr val="tx1"/>
                          </a:solidFill>
                        </a:rPr>
                        <a:t>37</a:t>
                      </a:r>
                      <a:endParaRPr lang="nl-B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200" dirty="0" smtClean="0">
                          <a:solidFill>
                            <a:schemeClr val="tx1"/>
                          </a:solidFill>
                        </a:rPr>
                        <a:t>30</a:t>
                      </a:r>
                      <a:endParaRPr lang="nl-B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200" dirty="0" smtClean="0">
                          <a:solidFill>
                            <a:schemeClr val="tx1"/>
                          </a:solidFill>
                        </a:rPr>
                        <a:t>23</a:t>
                      </a:r>
                      <a:endParaRPr lang="nl-B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200" dirty="0" smtClean="0">
                          <a:solidFill>
                            <a:schemeClr val="tx1"/>
                          </a:solidFill>
                        </a:rPr>
                        <a:t>33</a:t>
                      </a:r>
                      <a:endParaRPr lang="nl-BE"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Rectangle 2"/>
          <p:cNvSpPr txBox="1">
            <a:spLocks noChangeArrowheads="1"/>
          </p:cNvSpPr>
          <p:nvPr/>
        </p:nvSpPr>
        <p:spPr bwMode="auto">
          <a:xfrm>
            <a:off x="235839" y="5240342"/>
            <a:ext cx="8686800"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400" b="1" i="0" u="none" strike="noStrike" kern="0" cap="none" spc="0" normalizeH="0" baseline="0" noProof="0" dirty="0" smtClean="0">
                <a:ln>
                  <a:noFill/>
                </a:ln>
                <a:effectLst/>
                <a:uLnTx/>
                <a:uFillTx/>
                <a:latin typeface="+mj-lt"/>
                <a:ea typeface="+mj-ea"/>
                <a:cs typeface="+mj-cs"/>
              </a:rPr>
              <a:t>Vergelijking met een (beperkt)</a:t>
            </a:r>
            <a:r>
              <a:rPr kumimoji="0" lang="nl-BE" sz="1400" b="1" i="0" u="none" strike="noStrike" kern="0" cap="none" spc="0" normalizeH="0" noProof="0" dirty="0" smtClean="0">
                <a:ln>
                  <a:noFill/>
                </a:ln>
                <a:effectLst/>
                <a:uLnTx/>
                <a:uFillTx/>
                <a:latin typeface="+mj-lt"/>
                <a:ea typeface="+mj-ea"/>
                <a:cs typeface="+mj-cs"/>
              </a:rPr>
              <a:t> aantal landen uit het eurogebied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BE" sz="1200" b="0" i="0" u="none" strike="noStrike" kern="0" cap="none" spc="0" normalizeH="0" baseline="0" noProof="0" dirty="0" smtClean="0">
                <a:ln>
                  <a:noFill/>
                </a:ln>
                <a:effectLst/>
                <a:uLnTx/>
                <a:uFillTx/>
                <a:latin typeface="+mj-lt"/>
                <a:ea typeface="+mj-ea"/>
                <a:cs typeface="+mj-cs"/>
              </a:rPr>
              <a:t>(procenten)</a:t>
            </a:r>
          </a:p>
        </p:txBody>
      </p:sp>
      <p:sp>
        <p:nvSpPr>
          <p:cNvPr id="17" name="Text Placeholder 2"/>
          <p:cNvSpPr txBox="1">
            <a:spLocks/>
          </p:cNvSpPr>
          <p:nvPr/>
        </p:nvSpPr>
        <p:spPr>
          <a:xfrm>
            <a:off x="196986" y="483511"/>
            <a:ext cx="8546964" cy="899340"/>
          </a:xfrm>
          <a:prstGeom prst="rect">
            <a:avLst/>
          </a:prstGeom>
        </p:spPr>
        <p:txBody>
          <a:bodyPr/>
          <a:lstStyle/>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endParaRPr lang="nl-BE" kern="0" noProof="0" dirty="0" smtClean="0">
              <a:latin typeface="+mn-lt"/>
            </a:endParaRPr>
          </a:p>
          <a:p>
            <a:pPr marL="449263" indent="-449263" eaLnBrk="0" hangingPunct="0">
              <a:spcBef>
                <a:spcPct val="20000"/>
              </a:spcBef>
              <a:buClr>
                <a:srgbClr val="CC3300"/>
              </a:buClr>
              <a:buSzPct val="90000"/>
              <a:buFont typeface="Wingdings" pitchFamily="2" charset="2"/>
              <a:buChar char="q"/>
            </a:pPr>
            <a:r>
              <a:rPr lang="nl-BE" kern="0" dirty="0" smtClean="0"/>
              <a:t>Indexeringsformules voor consumptieprijzen van energiedragers</a:t>
            </a:r>
          </a:p>
          <a:p>
            <a:pPr marL="449263" indent="-449263" eaLnBrk="0" hangingPunct="0">
              <a:spcBef>
                <a:spcPct val="20000"/>
              </a:spcBef>
              <a:buClr>
                <a:srgbClr val="CC3300"/>
              </a:buClr>
              <a:buSzPct val="90000"/>
              <a:buFont typeface="Wingdings" pitchFamily="2" charset="2"/>
              <a:buChar char="q"/>
            </a:pPr>
            <a:endParaRPr lang="nl-BE" kern="0" dirty="0" smtClean="0"/>
          </a:p>
          <a:p>
            <a:pPr marL="449263" lvl="0" indent="-449263" eaLnBrk="0" hangingPunct="0">
              <a:spcBef>
                <a:spcPct val="20000"/>
              </a:spcBef>
              <a:buClr>
                <a:srgbClr val="CC3300"/>
              </a:buClr>
              <a:buSzPct val="90000"/>
              <a:buFont typeface="Wingdings" pitchFamily="2" charset="2"/>
              <a:buChar char="q"/>
            </a:pPr>
            <a:r>
              <a:rPr lang="nl-BE" kern="0" dirty="0" smtClean="0"/>
              <a:t>Min of meer formele indexering voor bijna 25 % van de diensten in de CPI </a:t>
            </a:r>
            <a:br>
              <a:rPr lang="nl-BE" kern="0" dirty="0" smtClean="0"/>
            </a:br>
            <a:r>
              <a:rPr lang="nl-BE" kern="0" dirty="0" smtClean="0"/>
              <a:t>of 9 % van de totale CPI</a:t>
            </a:r>
          </a:p>
          <a:p>
            <a:pPr marL="449263" indent="-449263" eaLnBrk="0" hangingPunct="0">
              <a:spcBef>
                <a:spcPct val="20000"/>
              </a:spcBef>
              <a:buClr>
                <a:srgbClr val="CC3300"/>
              </a:buClr>
              <a:buSzPct val="90000"/>
              <a:buFont typeface="Wingdings" pitchFamily="2" charset="2"/>
              <a:buChar char="q"/>
            </a:pPr>
            <a:endParaRPr lang="nl-BE" kern="0" dirty="0" smtClean="0"/>
          </a:p>
          <a:p>
            <a:pPr marL="449263" indent="-449263" eaLnBrk="0" hangingPunct="0">
              <a:spcBef>
                <a:spcPct val="20000"/>
              </a:spcBef>
              <a:buClr>
                <a:srgbClr val="CC3300"/>
              </a:buClr>
              <a:buSzPct val="90000"/>
              <a:buFont typeface="Wingdings" pitchFamily="2" charset="2"/>
              <a:buChar char="q"/>
            </a:pPr>
            <a:r>
              <a:rPr lang="nl-BE" kern="0" dirty="0" smtClean="0"/>
              <a:t>Informele indexering:</a:t>
            </a: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endParaRPr kumimoji="0" lang="nl-BE" sz="1800" b="0" i="0" u="none" strike="noStrike" kern="0" cap="none" spc="0" normalizeH="0" baseline="0" noProof="0" dirty="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nl-BE"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Structuur</a:t>
            </a:r>
            <a:endParaRPr lang="nl-BE" noProof="0" dirty="0"/>
          </a:p>
        </p:txBody>
      </p:sp>
      <p:sp>
        <p:nvSpPr>
          <p:cNvPr id="3" name="Text Placeholder 2"/>
          <p:cNvSpPr>
            <a:spLocks noGrp="1"/>
          </p:cNvSpPr>
          <p:nvPr>
            <p:ph type="body" sz="quarter" idx="11"/>
          </p:nvPr>
        </p:nvSpPr>
        <p:spPr>
          <a:xfrm>
            <a:off x="201169" y="781652"/>
            <a:ext cx="8942831" cy="4701948"/>
          </a:xfrm>
        </p:spPr>
        <p:txBody>
          <a:bodyPr/>
          <a:lstStyle/>
          <a:p>
            <a:r>
              <a:rPr lang="nl-BE" noProof="0" smtClean="0"/>
              <a:t>De indexeringsproblematiek in het ruimere debat over het concurrentievermogen</a:t>
            </a:r>
          </a:p>
          <a:p>
            <a:endParaRPr lang="nl-BE" noProof="0" smtClean="0"/>
          </a:p>
          <a:p>
            <a:r>
              <a:rPr lang="nl-BE" noProof="0" smtClean="0"/>
              <a:t>De unieke positie van België inzake indexering en pleidooien voor hervorming</a:t>
            </a:r>
          </a:p>
          <a:p>
            <a:endParaRPr lang="nl-BE" noProof="0" dirty="0" smtClean="0"/>
          </a:p>
          <a:p>
            <a:r>
              <a:rPr lang="nl-BE" noProof="0" dirty="0" smtClean="0"/>
              <a:t>Macro-economische gevolgen van indexering: afhankelijk </a:t>
            </a:r>
            <a:r>
              <a:rPr lang="nl-BE" noProof="0" smtClean="0"/>
              <a:t>van aard </a:t>
            </a:r>
            <a:r>
              <a:rPr lang="nl-BE" noProof="0" dirty="0" smtClean="0"/>
              <a:t>van de schok</a:t>
            </a:r>
          </a:p>
          <a:p>
            <a:pPr lvl="1"/>
            <a:r>
              <a:rPr lang="nl-BE" noProof="0" dirty="0" smtClean="0"/>
              <a:t>Illustratie aan de hand van een DSGE model</a:t>
            </a:r>
          </a:p>
          <a:p>
            <a:pPr lvl="1"/>
            <a:r>
              <a:rPr lang="nl-BE" noProof="0" dirty="0" smtClean="0"/>
              <a:t>en ... weerspiegeld in het indexeringsdebat in België</a:t>
            </a:r>
          </a:p>
          <a:p>
            <a:pPr lvl="1"/>
            <a:endParaRPr lang="nl-BE" noProof="0" dirty="0" smtClean="0"/>
          </a:p>
          <a:p>
            <a:r>
              <a:rPr lang="nl-BE" noProof="0" dirty="0" smtClean="0"/>
              <a:t>Inflatie-analyse</a:t>
            </a:r>
          </a:p>
          <a:p>
            <a:pPr lvl="1"/>
            <a:r>
              <a:rPr lang="nl-BE" noProof="0" dirty="0" smtClean="0"/>
              <a:t>Recentelijk vooral eersteronde-effecten, maar gevolgd door tweederonde-effecten</a:t>
            </a:r>
          </a:p>
          <a:p>
            <a:pPr lvl="1"/>
            <a:r>
              <a:rPr lang="nl-BE" noProof="0" dirty="0" smtClean="0"/>
              <a:t>Waarom meer uitgesproken eersteronde-effecten en toegenomen olieprijsgevoeligheid?</a:t>
            </a:r>
          </a:p>
          <a:p>
            <a:pPr lvl="1"/>
            <a:r>
              <a:rPr lang="nl-BE" noProof="0" dirty="0" smtClean="0"/>
              <a:t>Een meer concurrentiële prijsvorming voor energiedragers: een absolute beleidsprioriteit</a:t>
            </a:r>
          </a:p>
          <a:p>
            <a:endParaRPr lang="nl-BE" noProof="0" dirty="0" smtClean="0"/>
          </a:p>
          <a:p>
            <a:pPr>
              <a:buNone/>
            </a:pPr>
            <a:endParaRPr lang="nl-BE" noProof="0" dirty="0" smtClean="0"/>
          </a:p>
          <a:p>
            <a:pPr lvl="1"/>
            <a:endParaRPr lang="nl-BE" noProof="0" dirty="0" smtClean="0"/>
          </a:p>
          <a:p>
            <a:pPr>
              <a:buNone/>
            </a:pPr>
            <a:endParaRPr lang="nl-BE" noProof="0" dirty="0" smtClean="0"/>
          </a:p>
          <a:p>
            <a:pPr>
              <a:buNone/>
            </a:pPr>
            <a:endParaRPr lang="nl-BE" noProof="0"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nl-NL" smtClean="0"/>
              <a:pPr>
                <a:defRPr/>
              </a:pPr>
              <a:t>3</a:t>
            </a:fld>
            <a:endParaRPr lang="nl-B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0898" y="647510"/>
            <a:ext cx="8078788" cy="373062"/>
          </a:xfrm>
        </p:spPr>
        <p:txBody>
          <a:bodyPr/>
          <a:lstStyle/>
          <a:p>
            <a:r>
              <a:rPr lang="nl-BE" sz="1400" noProof="0" dirty="0" smtClean="0">
                <a:solidFill>
                  <a:schemeClr val="tx1"/>
                </a:solidFill>
              </a:rPr>
              <a:t>Loonkostenhandicap van de Belgische bedrijven</a:t>
            </a:r>
            <a:r>
              <a:rPr lang="nl-BE" sz="2000" noProof="0" dirty="0" smtClean="0">
                <a:solidFill>
                  <a:schemeClr val="tx1"/>
                </a:solidFill>
              </a:rPr>
              <a:t/>
            </a:r>
            <a:br>
              <a:rPr lang="nl-BE" sz="2000" noProof="0" dirty="0" smtClean="0">
                <a:solidFill>
                  <a:schemeClr val="tx1"/>
                </a:solidFill>
              </a:rPr>
            </a:br>
            <a:r>
              <a:rPr lang="nl-BE" sz="1200" b="0" noProof="0" dirty="0" smtClean="0">
                <a:solidFill>
                  <a:schemeClr val="tx1"/>
                </a:solidFill>
              </a:rPr>
              <a:t> (gecumuleerde afwijking sinds basisjaar 1996 ten opzichte van drie buurlanden, in procenten)  </a:t>
            </a:r>
            <a:r>
              <a:rPr lang="nl-BE" sz="2000" noProof="0" dirty="0" smtClean="0">
                <a:solidFill>
                  <a:schemeClr val="tx1"/>
                </a:solidFill>
              </a:rPr>
              <a:t/>
            </a:r>
            <a:br>
              <a:rPr lang="nl-BE" sz="2000" noProof="0" dirty="0" smtClean="0">
                <a:solidFill>
                  <a:schemeClr val="tx1"/>
                </a:solidFill>
              </a:rPr>
            </a:br>
            <a:r>
              <a:rPr lang="nl-BE" sz="2000" noProof="0" dirty="0" smtClean="0">
                <a:solidFill>
                  <a:schemeClr val="tx1"/>
                </a:solidFill>
              </a:rPr>
              <a:t/>
            </a:r>
            <a:br>
              <a:rPr lang="nl-BE" sz="2000" noProof="0" dirty="0" smtClean="0">
                <a:solidFill>
                  <a:schemeClr val="tx1"/>
                </a:solidFill>
              </a:rPr>
            </a:br>
            <a:endParaRPr lang="nl-BE" sz="2000" noProof="0" dirty="0">
              <a:solidFill>
                <a:schemeClr val="tx1"/>
              </a:solidFill>
            </a:endParaRPr>
          </a:p>
        </p:txBody>
      </p:sp>
      <p:sp>
        <p:nvSpPr>
          <p:cNvPr id="4" name="Slide Number Placeholder 3"/>
          <p:cNvSpPr>
            <a:spLocks noGrp="1"/>
          </p:cNvSpPr>
          <p:nvPr>
            <p:ph type="sldNum" sz="quarter" idx="10"/>
          </p:nvPr>
        </p:nvSpPr>
        <p:spPr/>
        <p:txBody>
          <a:bodyPr/>
          <a:lstStyle/>
          <a:p>
            <a:pPr>
              <a:defRPr/>
            </a:pPr>
            <a:fld id="{E0DF6DE2-118B-4DDF-A830-71B270CABE79}" type="slidenum">
              <a:rPr lang="nl-NL" smtClean="0"/>
              <a:pPr>
                <a:defRPr/>
              </a:pPr>
              <a:t>30</a:t>
            </a:fld>
            <a:endParaRPr lang="nl-BE" dirty="0"/>
          </a:p>
        </p:txBody>
      </p:sp>
      <p:sp>
        <p:nvSpPr>
          <p:cNvPr id="8" name="Rectangle 7"/>
          <p:cNvSpPr/>
          <p:nvPr/>
        </p:nvSpPr>
        <p:spPr>
          <a:xfrm>
            <a:off x="617128" y="6305828"/>
            <a:ext cx="1893467" cy="215444"/>
          </a:xfrm>
          <a:prstGeom prst="rect">
            <a:avLst/>
          </a:prstGeom>
        </p:spPr>
        <p:txBody>
          <a:bodyPr wrap="none">
            <a:spAutoFit/>
          </a:bodyPr>
          <a:lstStyle/>
          <a:p>
            <a:r>
              <a:rPr lang="nl-BE" sz="800" dirty="0" smtClean="0"/>
              <a:t>Bronnen: CRB (november 2011), EC.</a:t>
            </a:r>
            <a:endParaRPr lang="nl-BE" sz="800" dirty="0"/>
          </a:p>
        </p:txBody>
      </p:sp>
      <p:graphicFrame>
        <p:nvGraphicFramePr>
          <p:cNvPr id="13" name="Content Placeholder 8"/>
          <p:cNvGraphicFramePr>
            <a:graphicFrameLocks noGrp="1"/>
          </p:cNvGraphicFramePr>
          <p:nvPr>
            <p:ph sz="half" idx="1"/>
          </p:nvPr>
        </p:nvGraphicFramePr>
        <p:xfrm>
          <a:off x="429449" y="1426463"/>
          <a:ext cx="7244687" cy="45341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ontent Placeholder 8"/>
          <p:cNvGraphicFramePr>
            <a:graphicFrameLocks noGrp="1"/>
          </p:cNvGraphicFramePr>
          <p:nvPr>
            <p:ph sz="half" idx="1"/>
          </p:nvPr>
        </p:nvGraphicFramePr>
        <p:xfrm>
          <a:off x="4781220" y="1426464"/>
          <a:ext cx="4154014" cy="454102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0" y="0"/>
            <a:ext cx="9144000"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r>
              <a:rPr kumimoji="0" lang="nl-BE" sz="2200" b="1" i="0" u="none" strike="noStrike" kern="0" cap="none" spc="0" normalizeH="0" baseline="0" noProof="0" smtClean="0">
                <a:ln>
                  <a:noFill/>
                </a:ln>
                <a:solidFill>
                  <a:srgbClr val="003366"/>
                </a:solidFill>
                <a:effectLst/>
                <a:uLnTx/>
                <a:uFillTx/>
                <a:latin typeface="+mj-lt"/>
                <a:ea typeface="+mj-ea"/>
                <a:cs typeface="+mj-cs"/>
              </a:rPr>
              <a:t>Indexering vaak in verband gebracht met </a:t>
            </a:r>
            <a:r>
              <a:rPr lang="nl-BE" sz="2200" b="1" kern="0" smtClean="0">
                <a:solidFill>
                  <a:srgbClr val="003366"/>
                </a:solidFill>
              </a:rPr>
              <a:t>concurrentiekracht</a:t>
            </a:r>
            <a:r>
              <a:rPr kumimoji="0" lang="nl-BE" sz="2200" b="1" i="0" u="none" strike="noStrike" kern="0" cap="none" spc="0" normalizeH="0" baseline="0" noProof="0" smtClean="0">
                <a:ln>
                  <a:noFill/>
                </a:ln>
                <a:solidFill>
                  <a:srgbClr val="003366"/>
                </a:solidFill>
                <a:effectLst/>
                <a:uLnTx/>
                <a:uFillTx/>
                <a:latin typeface="+mj-lt"/>
                <a:ea typeface="+mj-ea"/>
                <a:cs typeface="+mj-cs"/>
              </a:rPr>
              <a:t>verlies</a:t>
            </a:r>
            <a:endParaRPr kumimoji="0" lang="nl-BE" sz="2200" b="1" i="0" u="none" strike="noStrike" kern="0" cap="none" spc="0" normalizeH="0" baseline="0" noProof="0">
              <a:ln>
                <a:noFill/>
              </a:ln>
              <a:solidFill>
                <a:srgbClr val="003366"/>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BE" dirty="0" smtClean="0"/>
              <a:t>Loonkosten per eenheid product (totaal van de economie): vergelijking met voornaamste landen van het eurogebied</a:t>
            </a:r>
            <a:r>
              <a:rPr lang="nl-BE" baseline="30000" dirty="0" smtClean="0"/>
              <a:t>1</a:t>
            </a:r>
            <a:br>
              <a:rPr lang="nl-BE" baseline="30000" dirty="0" smtClean="0"/>
            </a:br>
            <a:r>
              <a:rPr lang="nl-BE" sz="1400" b="0" dirty="0" smtClean="0"/>
              <a:t>(gecumuleerde afwijking sinds basisjaar 1999</a:t>
            </a:r>
            <a:r>
              <a:rPr lang="nl-BE" sz="1400" b="0" baseline="30000" dirty="0" smtClean="0"/>
              <a:t>2</a:t>
            </a:r>
            <a:r>
              <a:rPr lang="nl-BE" sz="1400" b="0" dirty="0" smtClean="0"/>
              <a:t> ten opzichte van het eurogebied, in procenten)</a:t>
            </a:r>
            <a:endParaRPr lang="nl-BE" sz="1400" b="0" baseline="30000" dirty="0"/>
          </a:p>
        </p:txBody>
      </p:sp>
      <p:sp>
        <p:nvSpPr>
          <p:cNvPr id="5" name="Slide Number Placeholder 4"/>
          <p:cNvSpPr>
            <a:spLocks noGrp="1"/>
          </p:cNvSpPr>
          <p:nvPr>
            <p:ph type="sldNum" sz="quarter" idx="12"/>
          </p:nvPr>
        </p:nvSpPr>
        <p:spPr/>
        <p:txBody>
          <a:bodyPr/>
          <a:lstStyle/>
          <a:p>
            <a:pPr>
              <a:defRPr/>
            </a:pPr>
            <a:fld id="{40DB8976-7B60-42AE-8D28-9776D0B6BF71}" type="slidenum">
              <a:rPr lang="nl-NL" smtClean="0"/>
              <a:pPr>
                <a:defRPr/>
              </a:pPr>
              <a:t>31</a:t>
            </a:fld>
            <a:endParaRPr lang="nl-NL"/>
          </a:p>
        </p:txBody>
      </p:sp>
      <p:sp>
        <p:nvSpPr>
          <p:cNvPr id="9" name="Rectangle 8"/>
          <p:cNvSpPr/>
          <p:nvPr/>
        </p:nvSpPr>
        <p:spPr>
          <a:xfrm>
            <a:off x="569503" y="6134100"/>
            <a:ext cx="5955122" cy="461665"/>
          </a:xfrm>
          <a:prstGeom prst="rect">
            <a:avLst/>
          </a:prstGeom>
        </p:spPr>
        <p:txBody>
          <a:bodyPr wrap="square">
            <a:spAutoFit/>
          </a:bodyPr>
          <a:lstStyle/>
          <a:p>
            <a:pPr>
              <a:tabLst>
                <a:tab pos="85725" algn="l"/>
              </a:tabLst>
            </a:pPr>
            <a:r>
              <a:rPr lang="nl-BE" sz="800" dirty="0" smtClean="0"/>
              <a:t>Bron</a:t>
            </a:r>
            <a:r>
              <a:rPr lang="nl-BE" sz="800" smtClean="0"/>
              <a:t>: EC (AMECO).</a:t>
            </a:r>
            <a:endParaRPr lang="nl-BE" sz="800" dirty="0" smtClean="0"/>
          </a:p>
          <a:p>
            <a:pPr>
              <a:tabLst>
                <a:tab pos="85725" algn="l"/>
              </a:tabLst>
            </a:pPr>
            <a:r>
              <a:rPr lang="nl-BE" sz="800" baseline="30000" dirty="0" smtClean="0"/>
              <a:t>1</a:t>
            </a:r>
            <a:r>
              <a:rPr lang="nl-BE" sz="800" dirty="0" smtClean="0"/>
              <a:t>	De 11 landen die vanaf het begin de euro hebben ingevoerd.</a:t>
            </a:r>
            <a:br>
              <a:rPr lang="nl-BE" sz="800" dirty="0" smtClean="0"/>
            </a:br>
            <a:r>
              <a:rPr lang="nl-BE" sz="800" baseline="30000" dirty="0" smtClean="0"/>
              <a:t>2</a:t>
            </a:r>
            <a:r>
              <a:rPr lang="nl-BE" sz="800" dirty="0" smtClean="0"/>
              <a:t>	De keuze van het jaar 1999 als basisjaar is ingegeven door het feit dat de monetaire unie dan van start is gegaan.</a:t>
            </a:r>
            <a:endParaRPr lang="nl-BE" sz="800" dirty="0"/>
          </a:p>
        </p:txBody>
      </p:sp>
      <p:graphicFrame>
        <p:nvGraphicFramePr>
          <p:cNvPr id="10" name="Chart Placeholder 9"/>
          <p:cNvGraphicFramePr>
            <a:graphicFrameLocks noGrp="1"/>
          </p:cNvGraphicFramePr>
          <p:nvPr>
            <p:ph type="chart" sz="quarter" idx="11"/>
          </p:nvPr>
        </p:nvGraphicFramePr>
        <p:xfrm>
          <a:off x="550068" y="1209675"/>
          <a:ext cx="8043863" cy="47355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32</a:t>
            </a:fld>
            <a:endParaRPr lang="nl-BE" smtClean="0"/>
          </a:p>
        </p:txBody>
      </p:sp>
      <p:sp>
        <p:nvSpPr>
          <p:cNvPr id="5123" name="Rectangle 2"/>
          <p:cNvSpPr>
            <a:spLocks noGrp="1" noChangeArrowheads="1"/>
          </p:cNvSpPr>
          <p:nvPr>
            <p:ph type="title"/>
          </p:nvPr>
        </p:nvSpPr>
        <p:spPr>
          <a:xfrm>
            <a:off x="374904" y="80582"/>
            <a:ext cx="8622792" cy="373062"/>
          </a:xfrm>
        </p:spPr>
        <p:txBody>
          <a:bodyPr/>
          <a:lstStyle/>
          <a:p>
            <a:pPr eaLnBrk="1" hangingPunct="1"/>
            <a:r>
              <a:rPr lang="nl-BE" noProof="0" dirty="0" smtClean="0"/>
              <a:t>Beleidsaanbevelingen voornaamste internationale instellingen</a:t>
            </a:r>
          </a:p>
        </p:txBody>
      </p:sp>
      <p:sp>
        <p:nvSpPr>
          <p:cNvPr id="6" name="TextBox 5"/>
          <p:cNvSpPr txBox="1"/>
          <p:nvPr/>
        </p:nvSpPr>
        <p:spPr bwMode="auto">
          <a:xfrm>
            <a:off x="647700" y="1028700"/>
            <a:ext cx="6200775" cy="3231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endParaRPr kumimoji="0" lang="nl-BE" sz="1000" b="0" i="0" u="none" strike="noStrike" kern="0" cap="none" spc="0" normalizeH="0" baseline="0" noProof="0" smtClean="0">
              <a:ln>
                <a:noFill/>
              </a:ln>
              <a:solidFill>
                <a:schemeClr val="tx1"/>
              </a:solidFill>
              <a:effectLst/>
              <a:uLnTx/>
              <a:uFillTx/>
              <a:latin typeface="+mn-lt"/>
              <a:ea typeface="+mn-ea"/>
              <a:cs typeface="+mn-cs"/>
            </a:endParaRPr>
          </a:p>
        </p:txBody>
      </p:sp>
      <p:sp>
        <p:nvSpPr>
          <p:cNvPr id="7" name="TextBox 6"/>
          <p:cNvSpPr txBox="1"/>
          <p:nvPr/>
        </p:nvSpPr>
        <p:spPr bwMode="auto">
          <a:xfrm>
            <a:off x="604266" y="789672"/>
            <a:ext cx="8273034" cy="632480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66700" indent="-266700">
              <a:lnSpc>
                <a:spcPts val="1600"/>
              </a:lnSpc>
              <a:spcBef>
                <a:spcPts val="0"/>
              </a:spcBef>
              <a:spcAft>
                <a:spcPts val="400"/>
              </a:spcAft>
              <a:buClr>
                <a:srgbClr val="CC3300"/>
              </a:buClr>
              <a:buSzPct val="135000"/>
              <a:tabLst>
                <a:tab pos="266700" algn="l"/>
              </a:tabLst>
            </a:pPr>
            <a:endParaRPr kumimoji="0" lang="nl-BE" b="0" i="0" u="none" strike="noStrike" kern="0" cap="none" spc="0" normalizeH="0" baseline="0" noProof="0" dirty="0" smtClean="0">
              <a:ln>
                <a:noFill/>
              </a:ln>
              <a:solidFill>
                <a:schemeClr val="tx1"/>
              </a:solidFill>
              <a:effectLst/>
              <a:uLnTx/>
              <a:uFillTx/>
              <a:latin typeface="+mn-lt"/>
              <a:ea typeface="+mn-ea"/>
              <a:cs typeface="+mn-cs"/>
            </a:endParaRPr>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r>
              <a:rPr lang="nl-BE" dirty="0" smtClean="0"/>
              <a:t>OESO (landenstudie 2011):</a:t>
            </a:r>
            <a:endParaRPr lang="nl-BE" kern="0" dirty="0" smtClean="0"/>
          </a:p>
          <a:p>
            <a:pPr marL="542925" indent="-266700">
              <a:lnSpc>
                <a:spcPts val="2000"/>
              </a:lnSpc>
              <a:spcBef>
                <a:spcPts val="0"/>
              </a:spcBef>
              <a:spcAft>
                <a:spcPts val="900"/>
              </a:spcAft>
              <a:buClr>
                <a:srgbClr val="CC3300"/>
              </a:buClr>
              <a:buSzPct val="100000"/>
              <a:buFont typeface="Courier New" pitchFamily="49" charset="0"/>
              <a:buChar char="o"/>
              <a:tabLst>
                <a:tab pos="542925" algn="l"/>
              </a:tabLst>
            </a:pPr>
            <a:r>
              <a:rPr lang="nl-BE" sz="1600" kern="0" dirty="0" smtClean="0"/>
              <a:t>In eerste instantie: alle energiecomponenten en invloeden van hogere indirecte belastingen uitsluiten uit de gezondheidsindex</a:t>
            </a:r>
          </a:p>
          <a:p>
            <a:pPr marL="542925" indent="-266700">
              <a:lnSpc>
                <a:spcPts val="2000"/>
              </a:lnSpc>
              <a:spcBef>
                <a:spcPts val="0"/>
              </a:spcBef>
              <a:spcAft>
                <a:spcPts val="900"/>
              </a:spcAft>
              <a:buClr>
                <a:srgbClr val="CC3300"/>
              </a:buClr>
              <a:buSzPct val="100000"/>
              <a:buFont typeface="Courier New" pitchFamily="49" charset="0"/>
              <a:buChar char="o"/>
              <a:tabLst>
                <a:tab pos="542925" algn="l"/>
              </a:tabLst>
            </a:pPr>
            <a:r>
              <a:rPr lang="nl-BE" sz="1600" kern="0" dirty="0" smtClean="0"/>
              <a:t>Finaal: loonindexering laten verdwijnen en loonontwikkeling baseren op het productiviteitsverloop </a:t>
            </a:r>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endParaRPr kumimoji="0" lang="nl-BE" b="0" i="0" u="none" strike="noStrike" kern="0" cap="none" spc="0" normalizeH="0" baseline="0" noProof="0" dirty="0" smtClean="0">
              <a:ln>
                <a:noFill/>
              </a:ln>
              <a:solidFill>
                <a:schemeClr val="tx1"/>
              </a:solidFill>
              <a:effectLst/>
              <a:uLnTx/>
              <a:uFillTx/>
              <a:latin typeface="+mn-lt"/>
              <a:ea typeface="+mn-ea"/>
              <a:cs typeface="+mn-cs"/>
            </a:endParaRPr>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r>
              <a:rPr kumimoji="0" lang="nl-BE" b="0" i="0" u="none" strike="noStrike" kern="0" cap="none" spc="0" normalizeH="0" baseline="0" noProof="0" dirty="0" smtClean="0">
                <a:ln>
                  <a:noFill/>
                </a:ln>
                <a:solidFill>
                  <a:schemeClr val="tx1"/>
                </a:solidFill>
                <a:effectLst/>
                <a:uLnTx/>
                <a:uFillTx/>
                <a:latin typeface="+mn-lt"/>
                <a:ea typeface="+mn-ea"/>
                <a:cs typeface="+mn-cs"/>
              </a:rPr>
              <a:t>EC (Aanbevelingen 2011 en 2012):</a:t>
            </a:r>
            <a:endParaRPr kumimoji="0" lang="nl-BE" sz="1600" b="0" i="0" u="none" strike="noStrike" kern="0" cap="none" spc="0" normalizeH="0" noProof="0" dirty="0" smtClean="0">
              <a:ln>
                <a:noFill/>
              </a:ln>
              <a:solidFill>
                <a:schemeClr val="tx1"/>
              </a:solidFill>
              <a:effectLst/>
              <a:uLnTx/>
              <a:uFillTx/>
              <a:latin typeface="+mn-lt"/>
              <a:ea typeface="+mn-ea"/>
              <a:cs typeface="+mn-cs"/>
            </a:endParaRPr>
          </a:p>
          <a:p>
            <a:pPr marL="542925" indent="-266700">
              <a:lnSpc>
                <a:spcPts val="2000"/>
              </a:lnSpc>
              <a:spcBef>
                <a:spcPts val="0"/>
              </a:spcBef>
              <a:spcAft>
                <a:spcPts val="1200"/>
              </a:spcAft>
              <a:buClr>
                <a:srgbClr val="CC3300"/>
              </a:buClr>
              <a:buSzPct val="100000"/>
              <a:buFont typeface="Courier New" pitchFamily="49" charset="0"/>
              <a:buChar char="o"/>
              <a:tabLst>
                <a:tab pos="542925" algn="l"/>
              </a:tabLst>
            </a:pPr>
            <a:r>
              <a:rPr lang="nl-BE" sz="1600" kern="0" dirty="0" smtClean="0">
                <a:latin typeface="+mn-lt"/>
              </a:rPr>
              <a:t>Hervorming van het </a:t>
            </a:r>
            <a:r>
              <a:rPr lang="nl-BE" sz="1600" kern="0" dirty="0" err="1" smtClean="0">
                <a:latin typeface="+mn-lt"/>
              </a:rPr>
              <a:t>loonvormings</a:t>
            </a:r>
            <a:r>
              <a:rPr lang="nl-BE" sz="1600" kern="0" dirty="0" smtClean="0">
                <a:latin typeface="+mn-lt"/>
              </a:rPr>
              <a:t>- en indexeringssysteem, opdat beter rekening wordt gehouden met productiviteit en concurrentiekracht</a:t>
            </a:r>
            <a:endParaRPr lang="nl-BE" kern="0" dirty="0" smtClean="0">
              <a:latin typeface="+mn-lt"/>
            </a:endParaRPr>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endParaRPr lang="nl-BE" dirty="0" smtClean="0"/>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r>
              <a:rPr kumimoji="0" lang="nl-BE" b="0" i="0" u="none" strike="noStrike" kern="0" cap="none" spc="0" normalizeH="0" baseline="0" noProof="0" dirty="0" smtClean="0">
                <a:ln>
                  <a:noFill/>
                </a:ln>
                <a:solidFill>
                  <a:schemeClr val="tx1"/>
                </a:solidFill>
                <a:effectLst/>
                <a:uLnTx/>
                <a:uFillTx/>
                <a:latin typeface="+mn-lt"/>
                <a:ea typeface="+mn-ea"/>
                <a:cs typeface="+mn-cs"/>
              </a:rPr>
              <a:t>IMF (</a:t>
            </a:r>
            <a:r>
              <a:rPr kumimoji="0" lang="nl-BE" b="0" i="0" u="none" strike="noStrike" kern="0" cap="none" spc="0" normalizeH="0" baseline="0" noProof="0" dirty="0" err="1" smtClean="0">
                <a:ln>
                  <a:noFill/>
                </a:ln>
                <a:solidFill>
                  <a:schemeClr val="tx1"/>
                </a:solidFill>
                <a:effectLst/>
                <a:uLnTx/>
                <a:uFillTx/>
                <a:latin typeface="+mn-lt"/>
                <a:ea typeface="+mn-ea"/>
                <a:cs typeface="+mn-cs"/>
              </a:rPr>
              <a:t>article</a:t>
            </a:r>
            <a:r>
              <a:rPr kumimoji="0" lang="nl-BE" b="0" i="0" u="none" strike="noStrike" kern="0" cap="none" spc="0" normalizeH="0" baseline="0" noProof="0" dirty="0" smtClean="0">
                <a:ln>
                  <a:noFill/>
                </a:ln>
                <a:solidFill>
                  <a:schemeClr val="tx1"/>
                </a:solidFill>
                <a:effectLst/>
                <a:uLnTx/>
                <a:uFillTx/>
                <a:latin typeface="+mn-lt"/>
                <a:ea typeface="+mn-ea"/>
                <a:cs typeface="+mn-cs"/>
              </a:rPr>
              <a:t> IV 2011):</a:t>
            </a:r>
            <a:endParaRPr lang="nl-BE" sz="1600" kern="0" dirty="0" smtClean="0">
              <a:latin typeface="+mn-lt"/>
            </a:endParaRPr>
          </a:p>
          <a:p>
            <a:pPr marL="542925" indent="-266700">
              <a:lnSpc>
                <a:spcPts val="2000"/>
              </a:lnSpc>
              <a:spcBef>
                <a:spcPts val="0"/>
              </a:spcBef>
              <a:spcAft>
                <a:spcPts val="1200"/>
              </a:spcAft>
              <a:buClr>
                <a:srgbClr val="CC3300"/>
              </a:buClr>
              <a:buSzPct val="100000"/>
              <a:buFont typeface="Courier New" pitchFamily="49" charset="0"/>
              <a:buChar char="o"/>
              <a:tabLst>
                <a:tab pos="542925" algn="l"/>
              </a:tabLst>
            </a:pPr>
            <a:r>
              <a:rPr lang="nl-BE" sz="1600" kern="0" dirty="0" smtClean="0">
                <a:latin typeface="+mn-lt"/>
              </a:rPr>
              <a:t>Aanbeveling het systeem van automatische loonindexering op zijn minst significant aan te passen: grotere flexibiliteit bij de sectorale loononderhandelingen, kostencompetitiviteit verbeteren en </a:t>
            </a:r>
            <a:r>
              <a:rPr lang="nl-BE" sz="1600" kern="0" dirty="0" err="1" smtClean="0">
                <a:latin typeface="+mn-lt"/>
              </a:rPr>
              <a:t>tweederonde-effecten</a:t>
            </a:r>
            <a:r>
              <a:rPr lang="nl-BE" sz="1600" kern="0" dirty="0" smtClean="0">
                <a:latin typeface="+mn-lt"/>
              </a:rPr>
              <a:t> vermijden</a:t>
            </a:r>
            <a:endParaRPr lang="nl-BE" sz="1600" kern="0" dirty="0" smtClean="0"/>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endParaRPr lang="nl-BE" sz="1600" dirty="0" smtClean="0"/>
          </a:p>
          <a:p>
            <a:pPr marL="723900" lvl="1" indent="-266700">
              <a:lnSpc>
                <a:spcPts val="2000"/>
              </a:lnSpc>
              <a:spcBef>
                <a:spcPts val="0"/>
              </a:spcBef>
              <a:spcAft>
                <a:spcPts val="1200"/>
              </a:spcAft>
              <a:buClr>
                <a:srgbClr val="CC3300"/>
              </a:buClr>
              <a:buSzPct val="135000"/>
              <a:tabLst>
                <a:tab pos="266700" algn="l"/>
              </a:tabLst>
            </a:pPr>
            <a:endParaRPr lang="nl-BE" sz="1600" kern="0" dirty="0" smtClean="0"/>
          </a:p>
          <a:p>
            <a:pPr marL="542925" indent="-266700">
              <a:lnSpc>
                <a:spcPts val="2000"/>
              </a:lnSpc>
              <a:spcBef>
                <a:spcPts val="0"/>
              </a:spcBef>
              <a:spcAft>
                <a:spcPts val="1200"/>
              </a:spcAft>
              <a:buClr>
                <a:srgbClr val="CC3300"/>
              </a:buClr>
              <a:buSzPct val="120000"/>
              <a:buFont typeface="Courier New" pitchFamily="49" charset="0"/>
              <a:buChar char="o"/>
              <a:tabLst>
                <a:tab pos="542925" algn="l"/>
              </a:tabLst>
            </a:pPr>
            <a:endParaRPr lang="nl-BE" sz="1600" kern="0" dirty="0" smtClean="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33</a:t>
            </a:fld>
            <a:endParaRPr lang="nl-BE" smtClean="0"/>
          </a:p>
        </p:txBody>
      </p:sp>
      <p:sp>
        <p:nvSpPr>
          <p:cNvPr id="5123" name="Rectangle 2"/>
          <p:cNvSpPr>
            <a:spLocks noGrp="1" noChangeArrowheads="1"/>
          </p:cNvSpPr>
          <p:nvPr>
            <p:ph type="title"/>
          </p:nvPr>
        </p:nvSpPr>
        <p:spPr>
          <a:xfrm>
            <a:off x="374904" y="80582"/>
            <a:ext cx="8622792" cy="373062"/>
          </a:xfrm>
        </p:spPr>
        <p:txBody>
          <a:bodyPr/>
          <a:lstStyle/>
          <a:p>
            <a:pPr eaLnBrk="1" hangingPunct="1"/>
            <a:r>
              <a:rPr lang="nl-BE" noProof="0" dirty="0" smtClean="0"/>
              <a:t>Beleidsaanbevelingen voornaamste internationale instellingen</a:t>
            </a:r>
          </a:p>
        </p:txBody>
      </p:sp>
      <p:sp>
        <p:nvSpPr>
          <p:cNvPr id="6" name="TextBox 5"/>
          <p:cNvSpPr txBox="1"/>
          <p:nvPr/>
        </p:nvSpPr>
        <p:spPr bwMode="auto">
          <a:xfrm>
            <a:off x="647700" y="1028700"/>
            <a:ext cx="6200775" cy="3231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endParaRPr kumimoji="0" lang="nl-BE" sz="1000" b="0" i="0" u="none" strike="noStrike" kern="0" cap="none" spc="0" normalizeH="0" baseline="0" noProof="0" smtClean="0">
              <a:ln>
                <a:noFill/>
              </a:ln>
              <a:solidFill>
                <a:schemeClr val="tx1"/>
              </a:solidFill>
              <a:effectLst/>
              <a:uLnTx/>
              <a:uFillTx/>
              <a:latin typeface="+mn-lt"/>
              <a:ea typeface="+mn-ea"/>
              <a:cs typeface="+mn-cs"/>
            </a:endParaRPr>
          </a:p>
        </p:txBody>
      </p:sp>
      <p:sp>
        <p:nvSpPr>
          <p:cNvPr id="7" name="TextBox 6"/>
          <p:cNvSpPr txBox="1"/>
          <p:nvPr/>
        </p:nvSpPr>
        <p:spPr bwMode="auto">
          <a:xfrm>
            <a:off x="623316" y="473583"/>
            <a:ext cx="8100060" cy="69660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66700" indent="-266700">
              <a:lnSpc>
                <a:spcPts val="2000"/>
              </a:lnSpc>
              <a:spcBef>
                <a:spcPts val="0"/>
              </a:spcBef>
              <a:spcAft>
                <a:spcPts val="1200"/>
              </a:spcAft>
              <a:buClr>
                <a:srgbClr val="CC3300"/>
              </a:buClr>
              <a:buSzPct val="135000"/>
              <a:tabLst>
                <a:tab pos="266700" algn="l"/>
              </a:tabLst>
            </a:pPr>
            <a:endParaRPr lang="nl-BE" sz="1600" smtClean="0"/>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r>
              <a:rPr lang="nl-BE" sz="1600" kern="0" smtClean="0"/>
              <a:t>MAAR ALLE DRIE OOK: versterking mededinging in productmarkten, in het bijzonder detailhandel en energiesector (gas en elektriciteit)</a:t>
            </a:r>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endParaRPr lang="nl-BE" sz="1600" kern="0" smtClean="0"/>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r>
              <a:rPr lang="nl-BE" sz="1600" kern="0" smtClean="0"/>
              <a:t>Actiedomeinen</a:t>
            </a:r>
            <a:endParaRPr lang="nl-BE" sz="1600" smtClean="0"/>
          </a:p>
          <a:p>
            <a:pPr marL="542925" indent="-266700">
              <a:lnSpc>
                <a:spcPts val="2000"/>
              </a:lnSpc>
              <a:spcBef>
                <a:spcPts val="0"/>
              </a:spcBef>
              <a:spcAft>
                <a:spcPts val="1200"/>
              </a:spcAft>
              <a:buClr>
                <a:srgbClr val="CC3300"/>
              </a:buClr>
              <a:buSzPct val="100000"/>
              <a:buFont typeface="Courier New" pitchFamily="49" charset="0"/>
              <a:buChar char="o"/>
              <a:tabLst>
                <a:tab pos="542925" algn="l"/>
              </a:tabLst>
            </a:pPr>
            <a:r>
              <a:rPr lang="nl-BE" sz="1600" smtClean="0"/>
              <a:t>toegangsbelemmeringen en de operationele beperkingen reduceren in detailhandel</a:t>
            </a:r>
          </a:p>
          <a:p>
            <a:pPr marL="542925" indent="-266700">
              <a:lnSpc>
                <a:spcPts val="2000"/>
              </a:lnSpc>
              <a:spcBef>
                <a:spcPts val="0"/>
              </a:spcBef>
              <a:spcAft>
                <a:spcPts val="1200"/>
              </a:spcAft>
              <a:buClr>
                <a:srgbClr val="CC3300"/>
              </a:buClr>
              <a:buSzPct val="100000"/>
              <a:buFont typeface="Courier New" pitchFamily="49" charset="0"/>
              <a:buChar char="o"/>
              <a:tabLst>
                <a:tab pos="542925" algn="l"/>
              </a:tabLst>
            </a:pPr>
            <a:r>
              <a:rPr lang="nl-BE" sz="1600" smtClean="0"/>
              <a:t>concurrentie, transparantie en regulering op de elektriciteits- en de gasmarkt verbeteren</a:t>
            </a:r>
          </a:p>
          <a:p>
            <a:pPr marL="542925" indent="-266700">
              <a:lnSpc>
                <a:spcPts val="2000"/>
              </a:lnSpc>
              <a:spcBef>
                <a:spcPts val="0"/>
              </a:spcBef>
              <a:spcAft>
                <a:spcPts val="1200"/>
              </a:spcAft>
              <a:buClr>
                <a:srgbClr val="CC3300"/>
              </a:buClr>
              <a:buSzPct val="100000"/>
              <a:buFont typeface="Courier New" pitchFamily="49" charset="0"/>
              <a:buChar char="o"/>
              <a:tabLst>
                <a:tab pos="542925" algn="l"/>
              </a:tabLst>
            </a:pPr>
            <a:r>
              <a:rPr lang="nl-BE" sz="1600" smtClean="0"/>
              <a:t>versterking mededingingsautoriteit</a:t>
            </a:r>
          </a:p>
          <a:p>
            <a:pPr marL="542925" indent="-266700">
              <a:lnSpc>
                <a:spcPts val="2000"/>
              </a:lnSpc>
              <a:spcBef>
                <a:spcPts val="0"/>
              </a:spcBef>
              <a:spcAft>
                <a:spcPts val="1200"/>
              </a:spcAft>
              <a:buClr>
                <a:srgbClr val="CC3300"/>
              </a:buClr>
              <a:buSzPct val="100000"/>
              <a:buFont typeface="Courier New" pitchFamily="49" charset="0"/>
              <a:buChar char="o"/>
              <a:tabLst>
                <a:tab pos="542925" algn="l"/>
              </a:tabLst>
            </a:pPr>
            <a:r>
              <a:rPr lang="nl-BE" sz="1600" smtClean="0"/>
              <a:t>versterking sectorale regulatoren</a:t>
            </a:r>
          </a:p>
          <a:p>
            <a:pPr marL="542925" lvl="1" indent="-266700">
              <a:lnSpc>
                <a:spcPts val="2000"/>
              </a:lnSpc>
              <a:spcBef>
                <a:spcPts val="0"/>
              </a:spcBef>
              <a:spcAft>
                <a:spcPts val="1200"/>
              </a:spcAft>
              <a:buClr>
                <a:srgbClr val="CC3300"/>
              </a:buClr>
              <a:buSzPct val="100000"/>
              <a:buFont typeface="Courier New" pitchFamily="49" charset="0"/>
              <a:buChar char="o"/>
              <a:tabLst>
                <a:tab pos="542925" algn="l"/>
              </a:tabLst>
            </a:pPr>
            <a:r>
              <a:rPr lang="nl-BE" sz="1600" smtClean="0"/>
              <a:t>efficiënte samenwerking tussen sectorale regulatoren en algemene mededingingsautoriteit</a:t>
            </a:r>
            <a:endParaRPr lang="nl-BE" sz="1600" kern="0" smtClean="0"/>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endParaRPr lang="nl-BE" sz="1600" kern="0" smtClean="0"/>
          </a:p>
          <a:p>
            <a:pPr marL="266700" indent="-266700">
              <a:lnSpc>
                <a:spcPts val="2000"/>
              </a:lnSpc>
              <a:spcBef>
                <a:spcPts val="0"/>
              </a:spcBef>
              <a:spcAft>
                <a:spcPts val="1200"/>
              </a:spcAft>
              <a:buClr>
                <a:srgbClr val="CC3300"/>
              </a:buClr>
              <a:buSzPct val="135000"/>
              <a:buFont typeface="Wingdings" pitchFamily="2" charset="2"/>
              <a:buChar char="§"/>
              <a:tabLst>
                <a:tab pos="266700" algn="l"/>
              </a:tabLst>
            </a:pPr>
            <a:r>
              <a:rPr lang="nl-BE" sz="1600" kern="0" smtClean="0"/>
              <a:t>Beleidsaanbevelingen inzake loonvorming (indexering) en prijsvorming (detailhandel en energiesector) zijn complementair; geen substituten</a:t>
            </a:r>
          </a:p>
          <a:p>
            <a:pPr marL="266700" indent="-266700">
              <a:lnSpc>
                <a:spcPts val="2000"/>
              </a:lnSpc>
              <a:spcBef>
                <a:spcPts val="0"/>
              </a:spcBef>
              <a:spcAft>
                <a:spcPts val="1200"/>
              </a:spcAft>
              <a:buClr>
                <a:srgbClr val="CC3300"/>
              </a:buClr>
              <a:buSzPct val="135000"/>
              <a:tabLst>
                <a:tab pos="266700" algn="l"/>
              </a:tabLst>
            </a:pPr>
            <a:endParaRPr lang="nl-BE" sz="1600" kern="0" smtClean="0"/>
          </a:p>
          <a:p>
            <a:pPr marL="723900" lvl="1" indent="-266700">
              <a:lnSpc>
                <a:spcPts val="2000"/>
              </a:lnSpc>
              <a:spcBef>
                <a:spcPts val="0"/>
              </a:spcBef>
              <a:spcAft>
                <a:spcPts val="1200"/>
              </a:spcAft>
              <a:buClr>
                <a:srgbClr val="CC3300"/>
              </a:buClr>
              <a:buSzPct val="135000"/>
              <a:tabLst>
                <a:tab pos="266700" algn="l"/>
              </a:tabLst>
            </a:pPr>
            <a:endParaRPr lang="nl-BE" sz="1600" kern="0" smtClean="0"/>
          </a:p>
          <a:p>
            <a:pPr marL="542925" indent="-266700">
              <a:lnSpc>
                <a:spcPts val="2000"/>
              </a:lnSpc>
              <a:spcBef>
                <a:spcPts val="0"/>
              </a:spcBef>
              <a:spcAft>
                <a:spcPts val="1200"/>
              </a:spcAft>
              <a:buClr>
                <a:srgbClr val="CC3300"/>
              </a:buClr>
              <a:buSzPct val="120000"/>
              <a:buFont typeface="Courier New" pitchFamily="49" charset="0"/>
              <a:buChar char="o"/>
              <a:tabLst>
                <a:tab pos="542925" algn="l"/>
              </a:tabLst>
            </a:pPr>
            <a:endParaRPr lang="nl-BE" sz="1600" kern="0" smtClean="0">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74227" y="2171540"/>
            <a:ext cx="8757501" cy="1860964"/>
          </a:xfrm>
        </p:spPr>
        <p:txBody>
          <a:bodyPr/>
          <a:lstStyle/>
          <a:p>
            <a:endParaRPr lang="nl-BE" noProof="0" dirty="0" smtClean="0"/>
          </a:p>
          <a:p>
            <a:r>
              <a:rPr lang="nl-BE" noProof="0" dirty="0" smtClean="0"/>
              <a:t>Macro-economische gevolgen van indexering: afhankelijk van de aard van de schok</a:t>
            </a:r>
          </a:p>
          <a:p>
            <a:pPr lvl="1"/>
            <a:r>
              <a:rPr lang="nl-BE" noProof="0" dirty="0" smtClean="0"/>
              <a:t>Illustraties aan de hand van DSGE modellen</a:t>
            </a:r>
          </a:p>
          <a:p>
            <a:pPr lvl="1"/>
            <a:r>
              <a:rPr lang="nl-BE" noProof="0" dirty="0" smtClean="0"/>
              <a:t>en ... weerspiegeld in het indexeringsdebat in België</a:t>
            </a:r>
          </a:p>
          <a:p>
            <a:pPr lvl="1"/>
            <a:endParaRPr lang="nl-BE" noProof="0" dirty="0" smtClean="0"/>
          </a:p>
          <a:p>
            <a:pPr lvl="1"/>
            <a:endParaRPr lang="nl-BE" noProof="0" dirty="0" smtClean="0"/>
          </a:p>
          <a:p>
            <a:endParaRPr lang="nl-BE" noProof="0" dirty="0" smtClean="0"/>
          </a:p>
          <a:p>
            <a:pPr>
              <a:buNone/>
            </a:pPr>
            <a:endParaRPr lang="nl-BE" noProof="0" dirty="0" smtClean="0"/>
          </a:p>
          <a:p>
            <a:pPr lvl="1"/>
            <a:endParaRPr lang="nl-BE" noProof="0" dirty="0" smtClean="0"/>
          </a:p>
          <a:p>
            <a:pPr>
              <a:buNone/>
            </a:pPr>
            <a:endParaRPr lang="nl-BE" noProof="0" dirty="0" smtClean="0"/>
          </a:p>
          <a:p>
            <a:pPr>
              <a:buNone/>
            </a:pPr>
            <a:endParaRPr lang="nl-BE" noProof="0"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nl-NL" smtClean="0"/>
              <a:pPr>
                <a:defRPr/>
              </a:pPr>
              <a:t>34</a:t>
            </a:fld>
            <a:endParaRPr lang="nl-B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35</a:t>
            </a:fld>
            <a:endParaRPr lang="nl-BE" smtClean="0"/>
          </a:p>
        </p:txBody>
      </p:sp>
      <p:sp>
        <p:nvSpPr>
          <p:cNvPr id="5123" name="Rectangle 2"/>
          <p:cNvSpPr>
            <a:spLocks noGrp="1" noChangeArrowheads="1"/>
          </p:cNvSpPr>
          <p:nvPr>
            <p:ph type="title"/>
          </p:nvPr>
        </p:nvSpPr>
        <p:spPr/>
        <p:txBody>
          <a:bodyPr/>
          <a:lstStyle/>
          <a:p>
            <a:pPr eaLnBrk="1" hangingPunct="1"/>
            <a:r>
              <a:rPr lang="nl-BE" sz="2400" noProof="0" dirty="0" smtClean="0"/>
              <a:t>Eerste literatuur en intuïties</a:t>
            </a:r>
            <a:endParaRPr lang="nl-BE" noProof="0" dirty="0" smtClean="0"/>
          </a:p>
        </p:txBody>
      </p:sp>
      <p:sp>
        <p:nvSpPr>
          <p:cNvPr id="6" name="TextBox 5"/>
          <p:cNvSpPr txBox="1"/>
          <p:nvPr/>
        </p:nvSpPr>
        <p:spPr bwMode="auto">
          <a:xfrm>
            <a:off x="647700" y="1028700"/>
            <a:ext cx="6200775" cy="3231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endParaRPr kumimoji="0" lang="nl-BE" sz="1000" b="0" i="0" u="none" strike="noStrike" kern="0" cap="none" spc="0" normalizeH="0" baseline="0" noProof="0" smtClean="0">
              <a:ln>
                <a:noFill/>
              </a:ln>
              <a:solidFill>
                <a:schemeClr val="tx1"/>
              </a:solidFill>
              <a:effectLst/>
              <a:uLnTx/>
              <a:uFillTx/>
              <a:latin typeface="+mn-lt"/>
              <a:ea typeface="+mn-ea"/>
              <a:cs typeface="+mn-cs"/>
            </a:endParaRPr>
          </a:p>
        </p:txBody>
      </p:sp>
      <p:sp>
        <p:nvSpPr>
          <p:cNvPr id="7" name="TextBox 6"/>
          <p:cNvSpPr txBox="1"/>
          <p:nvPr/>
        </p:nvSpPr>
        <p:spPr bwMode="auto">
          <a:xfrm>
            <a:off x="723900" y="949071"/>
            <a:ext cx="7991475" cy="5401479"/>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nl-BE" kern="0" smtClean="0">
                <a:latin typeface="+mn-lt"/>
              </a:rPr>
              <a:t>Door de loonindexering heeft</a:t>
            </a:r>
            <a:r>
              <a:rPr lang="nl-BE" smtClean="0"/>
              <a:t> </a:t>
            </a:r>
            <a:r>
              <a:rPr lang="nl-BE" dirty="0" smtClean="0"/>
              <a:t>de niet-verwachte </a:t>
            </a:r>
            <a:r>
              <a:rPr lang="nl-BE" smtClean="0"/>
              <a:t>inflatie geen invloed op de reële lonen</a:t>
            </a:r>
            <a:endParaRPr lang="nl-BE" kern="0" smtClean="0"/>
          </a:p>
          <a:p>
            <a:pPr marL="542925" lvl="1" indent="-266700">
              <a:lnSpc>
                <a:spcPts val="2100"/>
              </a:lnSpc>
              <a:spcBef>
                <a:spcPts val="0"/>
              </a:spcBef>
              <a:spcAft>
                <a:spcPts val="900"/>
              </a:spcAft>
              <a:buClr>
                <a:srgbClr val="CC3300"/>
              </a:buClr>
              <a:buSzPct val="100000"/>
              <a:buFont typeface="Courier New" pitchFamily="49" charset="0"/>
              <a:buChar char="o"/>
              <a:tabLst>
                <a:tab pos="542925" algn="l"/>
              </a:tabLst>
            </a:pPr>
            <a:r>
              <a:rPr lang="nl-BE" sz="1600" smtClean="0"/>
              <a:t>Monetaire schok of vraagschok: rigiditeit van het reële loon laat toe de reële economie af te schermen van de schok</a:t>
            </a:r>
          </a:p>
          <a:p>
            <a:pPr marL="542925" lvl="1" indent="-266700">
              <a:lnSpc>
                <a:spcPts val="2100"/>
              </a:lnSpc>
              <a:spcBef>
                <a:spcPts val="0"/>
              </a:spcBef>
              <a:spcAft>
                <a:spcPts val="900"/>
              </a:spcAft>
              <a:buClr>
                <a:srgbClr val="CC3300"/>
              </a:buClr>
              <a:buSzPct val="100000"/>
              <a:buFont typeface="Courier New" pitchFamily="49" charset="0"/>
              <a:buChar char="o"/>
              <a:tabLst>
                <a:tab pos="542925" algn="l"/>
              </a:tabLst>
            </a:pPr>
            <a:r>
              <a:rPr lang="nl-BE" sz="1600" smtClean="0"/>
              <a:t>Schokken in de productiekosten of de productiviteit: het reële loon past zich niet aan de productiviteit aan en dit versterkt het effect van de schok op de reële economie</a:t>
            </a: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nl-BE" sz="1600" kern="0" smtClean="0"/>
              <a:t>D</a:t>
            </a:r>
            <a:r>
              <a:rPr lang="nl-BE" sz="1600" dirty="0" smtClean="0"/>
              <a:t>it laatste verschijnsel </a:t>
            </a:r>
            <a:r>
              <a:rPr lang="nl-BE" sz="1600" smtClean="0"/>
              <a:t>neemt toe </a:t>
            </a:r>
            <a:r>
              <a:rPr lang="nl-BE" sz="1600" dirty="0" smtClean="0"/>
              <a:t>als het monetair beleid sterker reageert op de inflatie</a:t>
            </a: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endParaRPr lang="nl-BE" smtClean="0"/>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kumimoji="0" lang="nl-BE" b="0" i="0" u="none" strike="noStrike" kern="0" cap="none" spc="0" normalizeH="0" baseline="0" noProof="0" smtClean="0">
                <a:ln>
                  <a:noFill/>
                </a:ln>
                <a:solidFill>
                  <a:schemeClr val="tx1"/>
                </a:solidFill>
                <a:effectLst/>
                <a:uLnTx/>
                <a:uFillTx/>
                <a:latin typeface="+mn-lt"/>
                <a:ea typeface="+mn-ea"/>
                <a:cs typeface="+mn-cs"/>
              </a:rPr>
              <a:t>Conclusies:</a:t>
            </a:r>
            <a:endParaRPr lang="nl-BE" sz="1600" kern="0" smtClean="0">
              <a:latin typeface="+mn-lt"/>
            </a:endParaRP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nl-BE" sz="1600" kern="0" smtClean="0">
                <a:latin typeface="+mn-lt"/>
              </a:rPr>
              <a:t>De optimale indexeringsgraad hangt af van de stochastische structuur van de economie</a:t>
            </a: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nl-BE" sz="1600" kern="0" smtClean="0">
                <a:latin typeface="+mn-lt"/>
              </a:rPr>
              <a:t>Rechtstreeks indexeren aan de hand van de schokken zou een 'first best' zijn</a:t>
            </a: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nl-BE" sz="1600" kern="0" smtClean="0">
                <a:latin typeface="+mn-lt"/>
              </a:rPr>
              <a:t>Het weren van producten die zeer sterk worden getroffen door kostenschokken uit de referentie-prijsindex is een stap in deze richting</a:t>
            </a:r>
            <a:r>
              <a:rPr lang="nl-BE" dirty="0" smtClean="0"/>
              <a:t>	</a:t>
            </a:r>
            <a:endParaRPr kumimoji="0" lang="nl-BE" sz="14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3"/>
          <p:cNvSpPr>
            <a:spLocks noGrp="1"/>
          </p:cNvSpPr>
          <p:nvPr>
            <p:ph type="sldNum" sz="quarter" idx="10"/>
          </p:nvPr>
        </p:nvSpPr>
        <p:spPr>
          <a:noFill/>
        </p:spPr>
        <p:txBody>
          <a:bodyPr/>
          <a:lstStyle/>
          <a:p>
            <a:fld id="{FB884CE1-89CF-42F1-980B-066FDCD1F8D4}" type="slidenum">
              <a:rPr lang="nl-NL" smtClean="0"/>
              <a:pPr/>
              <a:t>36</a:t>
            </a:fld>
            <a:r>
              <a:rPr lang="nl-BE" dirty="0" smtClean="0"/>
              <a:t> </a:t>
            </a:r>
          </a:p>
        </p:txBody>
      </p:sp>
      <p:sp>
        <p:nvSpPr>
          <p:cNvPr id="2056" name="Rectangle 5"/>
          <p:cNvSpPr>
            <a:spLocks noGrp="1" noChangeArrowheads="1"/>
          </p:cNvSpPr>
          <p:nvPr>
            <p:ph type="body" idx="1"/>
          </p:nvPr>
        </p:nvSpPr>
        <p:spPr>
          <a:xfrm>
            <a:off x="649288" y="695325"/>
            <a:ext cx="8089900" cy="4995863"/>
          </a:xfrm>
        </p:spPr>
        <p:txBody>
          <a:bodyPr/>
          <a:lstStyle/>
          <a:p>
            <a:pPr marL="4763" indent="-4763" eaLnBrk="1" hangingPunct="1">
              <a:tabLst>
                <a:tab pos="177800" algn="l"/>
                <a:tab pos="533400" algn="l"/>
                <a:tab pos="901700" algn="l"/>
                <a:tab pos="1257300" algn="l"/>
              </a:tabLst>
            </a:pPr>
            <a:endParaRPr lang="nl-BE" sz="2400" noProof="0" dirty="0" smtClean="0">
              <a:solidFill>
                <a:srgbClr val="1E2AC4"/>
              </a:solidFill>
            </a:endParaRPr>
          </a:p>
          <a:p>
            <a:pPr marL="4763" indent="-4763" eaLnBrk="1" hangingPunct="1">
              <a:tabLst>
                <a:tab pos="177800" algn="l"/>
                <a:tab pos="533400" algn="l"/>
                <a:tab pos="901700" algn="l"/>
                <a:tab pos="1257300" algn="l"/>
              </a:tabLst>
            </a:pPr>
            <a:endParaRPr lang="nl-BE" sz="2800" b="1" noProof="0" dirty="0" smtClean="0"/>
          </a:p>
          <a:p>
            <a:pPr marL="4763" indent="-4763" eaLnBrk="1" hangingPunct="1">
              <a:tabLst>
                <a:tab pos="177800" algn="l"/>
                <a:tab pos="533400" algn="l"/>
                <a:tab pos="901700" algn="l"/>
                <a:tab pos="1257300" algn="l"/>
              </a:tabLst>
            </a:pPr>
            <a:r>
              <a:rPr lang="nl-BE" noProof="0" dirty="0" smtClean="0"/>
              <a:t> </a:t>
            </a:r>
            <a:endParaRPr lang="nl-BE" sz="2400" noProof="0" dirty="0" smtClean="0"/>
          </a:p>
        </p:txBody>
      </p:sp>
      <p:sp>
        <p:nvSpPr>
          <p:cNvPr id="2057" name="Rectangle 8"/>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nl-BE"/>
          </a:p>
        </p:txBody>
      </p:sp>
      <p:sp>
        <p:nvSpPr>
          <p:cNvPr id="205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l-BE"/>
          </a:p>
        </p:txBody>
      </p:sp>
      <p:sp>
        <p:nvSpPr>
          <p:cNvPr id="205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l-BE"/>
          </a:p>
        </p:txBody>
      </p:sp>
      <p:sp>
        <p:nvSpPr>
          <p:cNvPr id="2099"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t/>
            </a:r>
            <a:br/>
            <a:endParaRPr lang="nl-BE" sz="1100"/>
          </a:p>
          <a:p>
            <a:pPr eaLnBrk="0" hangingPunct="0"/>
            <a:endParaRPr lang="nl-BE"/>
          </a:p>
        </p:txBody>
      </p:sp>
      <p:sp>
        <p:nvSpPr>
          <p:cNvPr id="210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l-BE"/>
          </a:p>
        </p:txBody>
      </p:sp>
      <p:sp>
        <p:nvSpPr>
          <p:cNvPr id="2101"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l-BE"/>
          </a:p>
        </p:txBody>
      </p:sp>
      <p:sp>
        <p:nvSpPr>
          <p:cNvPr id="210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l-BE"/>
          </a:p>
        </p:txBody>
      </p:sp>
      <p:sp>
        <p:nvSpPr>
          <p:cNvPr id="2103"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nl-BE"/>
          </a:p>
        </p:txBody>
      </p:sp>
      <p:graphicFrame>
        <p:nvGraphicFramePr>
          <p:cNvPr id="20" name="Table 19"/>
          <p:cNvGraphicFramePr>
            <a:graphicFrameLocks noGrp="1"/>
          </p:cNvGraphicFramePr>
          <p:nvPr/>
        </p:nvGraphicFramePr>
        <p:xfrm>
          <a:off x="314326" y="776172"/>
          <a:ext cx="8620126" cy="5272201"/>
        </p:xfrm>
        <a:graphic>
          <a:graphicData uri="http://schemas.openxmlformats.org/drawingml/2006/table">
            <a:tbl>
              <a:tblPr firstRow="1" bandRow="1">
                <a:tableStyleId>{5C22544A-7EE6-4342-B048-85BDC9FD1C3A}</a:tableStyleId>
              </a:tblPr>
              <a:tblGrid>
                <a:gridCol w="4251878"/>
                <a:gridCol w="2184124"/>
                <a:gridCol w="2184124"/>
              </a:tblGrid>
              <a:tr h="744448">
                <a:tc>
                  <a:txBody>
                    <a:bodyPr/>
                    <a:lstStyle/>
                    <a:p>
                      <a:endParaRPr lang="nl-BE">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a:solidFill>
                            <a:schemeClr val="tx1"/>
                          </a:solidFill>
                        </a:rPr>
                        <a:t>Volatiliteit van de inflatie</a:t>
                      </a:r>
                      <a:endParaRPr lang="nl-BE">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a:solidFill>
                            <a:schemeClr val="tx1"/>
                          </a:solidFill>
                        </a:rPr>
                        <a:t>Volatiliteit van de reële economie</a:t>
                      </a:r>
                      <a:endParaRPr lang="nl-BE">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5399">
                <a:tc>
                  <a:txBody>
                    <a:bodyPr/>
                    <a:lstStyle/>
                    <a:p>
                      <a:r>
                        <a:rPr lang="nl-BE" sz="1600" smtClean="0"/>
                        <a:t>Productiviteitsschok</a:t>
                      </a:r>
                      <a:endParaRPr lang="nl-BE" sz="16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t>+</a:t>
                      </a:r>
                      <a:endParaRPr lang="nl-B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t>+</a:t>
                      </a:r>
                      <a:endParaRPr lang="nl-BE"/>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5399">
                <a:tc>
                  <a:txBody>
                    <a:bodyPr/>
                    <a:lstStyle/>
                    <a:p>
                      <a:r>
                        <a:rPr lang="nl-BE" sz="1600" smtClean="0"/>
                        <a:t>Schok in de productiekosten</a:t>
                      </a:r>
                      <a:endParaRPr lang="nl-BE" sz="16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t>+</a:t>
                      </a:r>
                      <a:endParaRPr lang="nl-B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t>+</a:t>
                      </a:r>
                      <a:endParaRPr lang="nl-BE"/>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5399">
                <a:tc>
                  <a:txBody>
                    <a:bodyPr/>
                    <a:lstStyle/>
                    <a:p>
                      <a:r>
                        <a:rPr lang="nl-BE" sz="1600" smtClean="0"/>
                        <a:t>Schok in de loon-markup</a:t>
                      </a:r>
                      <a:endParaRPr lang="nl-BE" sz="16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t>+</a:t>
                      </a:r>
                      <a:endParaRPr lang="nl-B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t>+</a:t>
                      </a:r>
                      <a:endParaRPr lang="nl-BE"/>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5399">
                <a:tc>
                  <a:txBody>
                    <a:bodyPr/>
                    <a:lstStyle/>
                    <a:p>
                      <a:r>
                        <a:rPr lang="nl-BE" sz="1600" smtClean="0"/>
                        <a:t>Monetaire schok</a:t>
                      </a:r>
                      <a:endParaRPr lang="nl-BE" sz="16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t>+</a:t>
                      </a:r>
                      <a:endParaRPr lang="nl-B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t>-</a:t>
                      </a:r>
                      <a:endParaRPr lang="nl-BE"/>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51013">
                <a:tc>
                  <a:txBody>
                    <a:bodyPr/>
                    <a:lstStyle/>
                    <a:p>
                      <a:r>
                        <a:rPr lang="nl-BE" sz="1600" smtClean="0"/>
                        <a:t>Vraagschok</a:t>
                      </a:r>
                      <a:endParaRPr lang="nl-BE" sz="16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t>+</a:t>
                      </a:r>
                      <a:endParaRPr lang="nl-B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t>-</a:t>
                      </a:r>
                      <a:endParaRPr lang="nl-BE"/>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5399">
                <a:tc>
                  <a:txBody>
                    <a:bodyPr/>
                    <a:lstStyle/>
                    <a:p>
                      <a:endParaRPr lang="nl-BE" sz="16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B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BE"/>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73548">
                <a:tc>
                  <a:txBody>
                    <a:bodyPr/>
                    <a:lstStyle/>
                    <a:p>
                      <a:r>
                        <a:rPr lang="nl-BE" sz="1600" smtClean="0"/>
                        <a:t>Indexeringsgraad die de volatiliteit voor het geheel van schokken minimaliseert</a:t>
                      </a:r>
                      <a:endParaRPr lang="nl-BE" sz="160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t>0</a:t>
                      </a:r>
                      <a:endParaRPr lang="nl-B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t>0</a:t>
                      </a:r>
                      <a:endParaRPr lang="nl-BE"/>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425399">
                <a:tc>
                  <a:txBody>
                    <a:bodyPr/>
                    <a:lstStyle/>
                    <a:p>
                      <a:endParaRPr lang="nl-BE"/>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B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nl-BE"/>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50798">
                <a:tc>
                  <a:txBody>
                    <a:bodyPr/>
                    <a:lstStyle/>
                    <a:p>
                      <a:pPr marL="0" algn="ctr" defTabSz="914400" rtl="0" eaLnBrk="1" latinLnBrk="0" hangingPunct="1"/>
                      <a:r>
                        <a:rPr lang="nl-BE" sz="1400" kern="1200" smtClean="0">
                          <a:solidFill>
                            <a:srgbClr val="FF0000"/>
                          </a:solidFill>
                          <a:latin typeface="+mn-lt"/>
                          <a:ea typeface="+mn-ea"/>
                          <a:cs typeface="+mn-cs"/>
                        </a:rPr>
                        <a:t>Stochastische structuur van de economie, geraamd door Smets-Wouters (JEEA, 2003) voor het eurogebied</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400" smtClean="0">
                          <a:solidFill>
                            <a:srgbClr val="FF0000"/>
                          </a:solidFill>
                        </a:rPr>
                        <a:t>Resultaat onafhankelijk van de aard van de schokken</a:t>
                      </a:r>
                      <a:endParaRPr lang="nl-BE" sz="1400">
                        <a:solidFill>
                          <a:srgbClr val="FF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BE" sz="1400" smtClean="0">
                          <a:solidFill>
                            <a:srgbClr val="FF0000"/>
                          </a:solidFill>
                        </a:rPr>
                        <a:t>Resultaat als gevolg van de dominantie van de aanbodschokken</a:t>
                      </a:r>
                      <a:endParaRPr lang="nl-BE" sz="1400">
                        <a:solidFill>
                          <a:srgbClr val="FF000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2" name="Rectangle 2"/>
          <p:cNvSpPr>
            <a:spLocks noGrp="1" noChangeArrowheads="1"/>
          </p:cNvSpPr>
          <p:nvPr>
            <p:ph type="title"/>
          </p:nvPr>
        </p:nvSpPr>
        <p:spPr>
          <a:xfrm>
            <a:off x="209549" y="71437"/>
            <a:ext cx="8934451" cy="700087"/>
          </a:xfrm>
        </p:spPr>
        <p:txBody>
          <a:bodyPr/>
          <a:lstStyle/>
          <a:p>
            <a:pPr eaLnBrk="1" hangingPunct="1"/>
            <a:r>
              <a:rPr lang="nl-BE" noProof="0" dirty="0" smtClean="0"/>
              <a:t>Dynamisch </a:t>
            </a:r>
            <a:r>
              <a:rPr lang="nl-BE" noProof="0" smtClean="0"/>
              <a:t>neo-keynesiaans model </a:t>
            </a:r>
            <a:r>
              <a:rPr lang="nl-BE" noProof="0" dirty="0" smtClean="0"/>
              <a:t>- effect van de indexering op:</a:t>
            </a:r>
            <a:br>
              <a:rPr lang="nl-BE" noProof="0" dirty="0" smtClean="0"/>
            </a:br>
            <a:r>
              <a:rPr lang="nl-BE" noProof="0" dirty="0" smtClean="0"/>
              <a:t/>
            </a:r>
            <a:br>
              <a:rPr lang="nl-BE" noProof="0" dirty="0" smtClean="0"/>
            </a:br>
            <a:r>
              <a:rPr lang="nl-BE" noProof="0" dirty="0" smtClean="0"/>
              <a:t>	</a:t>
            </a:r>
            <a:endParaRPr lang="nl-BE" sz="2000" noProof="0" dirty="0" smtClean="0"/>
          </a:p>
        </p:txBody>
      </p:sp>
      <p:sp>
        <p:nvSpPr>
          <p:cNvPr id="23" name="Right Brace 22"/>
          <p:cNvSpPr/>
          <p:nvPr/>
        </p:nvSpPr>
        <p:spPr>
          <a:xfrm>
            <a:off x="3019045" y="1523999"/>
            <a:ext cx="174498" cy="1190625"/>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29" name="TextBox 28"/>
          <p:cNvSpPr txBox="1"/>
          <p:nvPr/>
        </p:nvSpPr>
        <p:spPr bwMode="auto">
          <a:xfrm>
            <a:off x="3238880" y="1934718"/>
            <a:ext cx="1857375" cy="33515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1200" b="1" i="0" u="none" strike="noStrike" kern="0" cap="none" spc="0" normalizeH="0" baseline="0" noProof="0" smtClean="0">
                <a:ln>
                  <a:noFill/>
                </a:ln>
                <a:solidFill>
                  <a:schemeClr val="tx1"/>
                </a:solidFill>
                <a:effectLst/>
                <a:uLnTx/>
                <a:uFillTx/>
                <a:latin typeface="+mn-lt"/>
                <a:ea typeface="+mn-ea"/>
                <a:cs typeface="+mn-cs"/>
              </a:rPr>
              <a:t>'Aanbodschokken'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37</a:t>
            </a:fld>
            <a:endParaRPr lang="nl-BE" smtClean="0"/>
          </a:p>
        </p:txBody>
      </p:sp>
      <p:sp>
        <p:nvSpPr>
          <p:cNvPr id="5123" name="Rectangle 2"/>
          <p:cNvSpPr>
            <a:spLocks noGrp="1" noChangeArrowheads="1"/>
          </p:cNvSpPr>
          <p:nvPr>
            <p:ph type="title"/>
          </p:nvPr>
        </p:nvSpPr>
        <p:spPr/>
        <p:txBody>
          <a:bodyPr/>
          <a:lstStyle/>
          <a:p>
            <a:pPr eaLnBrk="1" hangingPunct="1"/>
            <a:r>
              <a:rPr lang="nl-BE" sz="2400" noProof="0" dirty="0" smtClean="0"/>
              <a:t>Indexering aan de hand van de langetermijninflatie in het neo-keynesiaans model</a:t>
            </a:r>
            <a:endParaRPr lang="nl-BE" noProof="0" dirty="0" smtClean="0"/>
          </a:p>
        </p:txBody>
      </p:sp>
      <p:sp>
        <p:nvSpPr>
          <p:cNvPr id="6" name="TextBox 5"/>
          <p:cNvSpPr txBox="1"/>
          <p:nvPr/>
        </p:nvSpPr>
        <p:spPr bwMode="auto">
          <a:xfrm>
            <a:off x="647700" y="1028700"/>
            <a:ext cx="6200775" cy="3231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endParaRPr kumimoji="0" lang="nl-BE" sz="1000" b="0" i="0" u="none" strike="noStrike" kern="0" cap="none" spc="0" normalizeH="0" baseline="0" noProof="0" smtClean="0">
              <a:ln>
                <a:noFill/>
              </a:ln>
              <a:solidFill>
                <a:schemeClr val="tx1"/>
              </a:solidFill>
              <a:effectLst/>
              <a:uLnTx/>
              <a:uFillTx/>
              <a:latin typeface="+mn-lt"/>
              <a:ea typeface="+mn-ea"/>
              <a:cs typeface="+mn-cs"/>
            </a:endParaRPr>
          </a:p>
        </p:txBody>
      </p:sp>
      <p:sp>
        <p:nvSpPr>
          <p:cNvPr id="7" name="TextBox 6"/>
          <p:cNvSpPr txBox="1"/>
          <p:nvPr/>
        </p:nvSpPr>
        <p:spPr bwMode="auto">
          <a:xfrm>
            <a:off x="676275" y="844296"/>
            <a:ext cx="7915275" cy="32624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nl-BE" sz="1600" dirty="0" smtClean="0"/>
              <a:t>Bij gebrek aan indexering van prijzen en lonen aan de hand van de inflatie van de voorgaande periode, worden deze laatste standaard geïndexeerd op basis van de inflatie op lange termijn</a:t>
            </a:r>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nl-BE" sz="1600" dirty="0" smtClean="0"/>
              <a:t>In geval van gedeeltelijke dynamische indexering, wordt het aanvullende gedeelte geïndexeerd aan de hand van de </a:t>
            </a:r>
            <a:r>
              <a:rPr lang="nl-BE" sz="1600" dirty="0" err="1" smtClean="0"/>
              <a:t>langetermijninflatie</a:t>
            </a:r>
            <a:r>
              <a:rPr lang="nl-BE" sz="1600" dirty="0" smtClean="0"/>
              <a:t>, zodat het stationair evenwicht efficiënt is</a:t>
            </a:r>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nl-BE" sz="1600" dirty="0" smtClean="0"/>
              <a:t>Zonder indexering aan de hand van de </a:t>
            </a:r>
            <a:r>
              <a:rPr lang="nl-BE" sz="1600" dirty="0" err="1" smtClean="0"/>
              <a:t>langetermijninflatie</a:t>
            </a:r>
            <a:r>
              <a:rPr lang="nl-BE" sz="1600" dirty="0" smtClean="0"/>
              <a:t>, zou de permanente spreiding van de prijzen en de lonen leiden tot duurzame verliezen aan bbp </a:t>
            </a:r>
          </a:p>
          <a:p>
            <a:pPr marL="4763" indent="-4763" algn="ctr" eaLnBrk="1" hangingPunct="1">
              <a:tabLst>
                <a:tab pos="177800" algn="l"/>
                <a:tab pos="533400" algn="l"/>
                <a:tab pos="901700" algn="l"/>
                <a:tab pos="1257300" algn="l"/>
              </a:tabLst>
              <a:defRPr/>
            </a:pPr>
            <a:endParaRPr lang="nl-BE" sz="1200" b="1" smtClean="0"/>
          </a:p>
          <a:p>
            <a:pPr marL="4763" indent="-4763" algn="ctr" eaLnBrk="1" hangingPunct="1">
              <a:tabLst>
                <a:tab pos="177800" algn="l"/>
                <a:tab pos="533400" algn="l"/>
                <a:tab pos="901700" algn="l"/>
                <a:tab pos="1257300" algn="l"/>
              </a:tabLst>
              <a:defRPr/>
            </a:pPr>
            <a:r>
              <a:rPr lang="nl-BE" sz="1200" b="1" smtClean="0"/>
              <a:t>Verlies </a:t>
            </a:r>
            <a:r>
              <a:rPr lang="nl-BE" sz="1200" b="1" dirty="0" smtClean="0"/>
              <a:t>aan </a:t>
            </a:r>
            <a:r>
              <a:rPr lang="nl-BE" sz="1200" b="1" dirty="0" err="1" smtClean="0"/>
              <a:t>bbp</a:t>
            </a:r>
            <a:r>
              <a:rPr lang="nl-BE" sz="1200" b="1" dirty="0" smtClean="0"/>
              <a:t> in % </a:t>
            </a:r>
            <a:r>
              <a:rPr lang="nl-BE" sz="1200" b="1" dirty="0" err="1" smtClean="0"/>
              <a:t>tov</a:t>
            </a:r>
            <a:r>
              <a:rPr lang="nl-BE" sz="1200" b="1" dirty="0" smtClean="0"/>
              <a:t>. een situatie met volledige indexering aan de hand van de </a:t>
            </a:r>
            <a:r>
              <a:rPr lang="nl-BE" sz="1200" b="1" dirty="0" err="1" smtClean="0"/>
              <a:t>langetermijninflatie</a:t>
            </a:r>
            <a:r>
              <a:rPr lang="nl-BE" sz="1200" b="1" dirty="0" smtClean="0"/>
              <a:t>	</a:t>
            </a:r>
          </a:p>
        </p:txBody>
      </p:sp>
      <p:pic>
        <p:nvPicPr>
          <p:cNvPr id="8" name="Picture 11"/>
          <p:cNvPicPr>
            <a:picLocks noChangeAspect="1" noChangeArrowheads="1"/>
          </p:cNvPicPr>
          <p:nvPr/>
        </p:nvPicPr>
        <p:blipFill>
          <a:blip r:embed="rId2" cstate="print"/>
          <a:srcRect b="7385"/>
          <a:stretch>
            <a:fillRect/>
          </a:stretch>
        </p:blipFill>
        <p:spPr bwMode="auto">
          <a:xfrm>
            <a:off x="2566064" y="3909128"/>
            <a:ext cx="4171950" cy="2255109"/>
          </a:xfrm>
          <a:prstGeom prst="rect">
            <a:avLst/>
          </a:prstGeom>
          <a:noFill/>
          <a:ln w="9525">
            <a:noFill/>
            <a:miter lim="800000"/>
            <a:headEnd/>
            <a:tailEnd/>
          </a:ln>
        </p:spPr>
      </p:pic>
      <p:sp>
        <p:nvSpPr>
          <p:cNvPr id="9" name="TextBox 8"/>
          <p:cNvSpPr txBox="1"/>
          <p:nvPr/>
        </p:nvSpPr>
        <p:spPr bwMode="auto">
          <a:xfrm>
            <a:off x="2933700" y="6115050"/>
            <a:ext cx="3838575" cy="33515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nl-BE" sz="1200" b="1" i="0" u="none" strike="noStrike" kern="0" cap="none" spc="0" normalizeH="0" baseline="0" noProof="0" smtClean="0">
                <a:ln>
                  <a:noFill/>
                </a:ln>
                <a:solidFill>
                  <a:schemeClr val="tx1"/>
                </a:solidFill>
                <a:effectLst/>
                <a:uLnTx/>
                <a:uFillTx/>
                <a:latin typeface="+mn-lt"/>
                <a:ea typeface="+mn-ea"/>
                <a:cs typeface="+mn-cs"/>
              </a:rPr>
              <a:t>Langetermijninflatiefactor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fld id="{97085C53-8392-4651-958F-4ABD685AE183}" type="slidenum">
              <a:rPr lang="nl-NL" smtClean="0"/>
              <a:pPr/>
              <a:t>38</a:t>
            </a:fld>
            <a:r>
              <a:rPr lang="nl-BE" dirty="0" smtClean="0"/>
              <a:t> </a:t>
            </a:r>
          </a:p>
        </p:txBody>
      </p:sp>
      <p:sp>
        <p:nvSpPr>
          <p:cNvPr id="10243" name="Rectangle 2"/>
          <p:cNvSpPr>
            <a:spLocks noGrp="1" noChangeArrowheads="1"/>
          </p:cNvSpPr>
          <p:nvPr>
            <p:ph type="title"/>
          </p:nvPr>
        </p:nvSpPr>
        <p:spPr>
          <a:xfrm>
            <a:off x="520700" y="71438"/>
            <a:ext cx="8078788" cy="373062"/>
          </a:xfrm>
        </p:spPr>
        <p:txBody>
          <a:bodyPr/>
          <a:lstStyle/>
          <a:p>
            <a:pPr eaLnBrk="1" hangingPunct="1"/>
            <a:r>
              <a:rPr lang="nl-BE" sz="2400" noProof="0" dirty="0" smtClean="0"/>
              <a:t>Een neo-keynesiaans model met frictiewerkloosheid… </a:t>
            </a:r>
          </a:p>
        </p:txBody>
      </p:sp>
      <p:sp>
        <p:nvSpPr>
          <p:cNvPr id="10245" name="Rectangle 4"/>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nl-BE"/>
          </a:p>
        </p:txBody>
      </p:sp>
      <p:sp>
        <p:nvSpPr>
          <p:cNvPr id="6" name="TextBox 5"/>
          <p:cNvSpPr txBox="1"/>
          <p:nvPr/>
        </p:nvSpPr>
        <p:spPr bwMode="auto">
          <a:xfrm>
            <a:off x="514350" y="577596"/>
            <a:ext cx="7915275" cy="255454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nl-BE" dirty="0" smtClean="0"/>
              <a:t>... dat een onderscheid maakt tussen nominale rigiditeit van de lonen van nieuwkomers en van reeds in dienst zijnde werknemers, toont aan dat</a:t>
            </a:r>
            <a:r>
              <a:rPr lang="nl-BE" kern="0" dirty="0" smtClean="0"/>
              <a:t> </a:t>
            </a:r>
            <a:endParaRPr lang="nl-BE" dirty="0" smtClean="0"/>
          </a:p>
          <a:p>
            <a:pPr marL="723900" lvl="1" indent="-266700">
              <a:lnSpc>
                <a:spcPts val="2100"/>
              </a:lnSpc>
              <a:spcBef>
                <a:spcPts val="0"/>
              </a:spcBef>
              <a:spcAft>
                <a:spcPts val="1200"/>
              </a:spcAft>
              <a:buClr>
                <a:srgbClr val="CC3300"/>
              </a:buClr>
              <a:buSzPct val="135000"/>
              <a:buFont typeface="Arial" pitchFamily="34" charset="0"/>
              <a:buChar char="•"/>
              <a:tabLst>
                <a:tab pos="266700" algn="l"/>
              </a:tabLst>
            </a:pPr>
            <a:r>
              <a:rPr lang="nl-BE" sz="1600" kern="0" dirty="0" smtClean="0">
                <a:latin typeface="+mn-lt"/>
              </a:rPr>
              <a:t>de loonrigiditeit voor nieuwkomers (nadelig voor de outsiders) een veel grotere bron van rigiditeit van de reële lonen vormt dan de indexering. Een zekere vorm van indexering leidt tot een efficiëntere risico verdeling, maar mag niet ten koste gaan van productieve efficiëntie (</a:t>
            </a:r>
            <a:r>
              <a:rPr lang="nl-BE" sz="1600" kern="0" dirty="0" err="1" smtClean="0">
                <a:latin typeface="+mn-lt"/>
              </a:rPr>
              <a:t>Drèze</a:t>
            </a:r>
            <a:r>
              <a:rPr lang="nl-BE" sz="1600" kern="0" dirty="0" smtClean="0">
                <a:latin typeface="+mn-lt"/>
              </a:rPr>
              <a:t>, 1993)</a:t>
            </a:r>
          </a:p>
          <a:p>
            <a:pPr marL="723900" lvl="1" indent="-266700">
              <a:lnSpc>
                <a:spcPts val="2100"/>
              </a:lnSpc>
              <a:spcBef>
                <a:spcPts val="0"/>
              </a:spcBef>
              <a:spcAft>
                <a:spcPts val="1200"/>
              </a:spcAft>
              <a:buClr>
                <a:srgbClr val="CC3300"/>
              </a:buClr>
              <a:buSzPct val="135000"/>
              <a:buFont typeface="Arial" pitchFamily="34" charset="0"/>
              <a:buChar char="•"/>
              <a:tabLst>
                <a:tab pos="266700" algn="l"/>
              </a:tabLst>
            </a:pPr>
            <a:r>
              <a:rPr lang="nl-BE" sz="1600" kern="0" dirty="0" smtClean="0">
                <a:latin typeface="+mn-lt"/>
              </a:rPr>
              <a:t>het wegwerken van deze bron van rigiditeit maakt de macro-economische effecten van de loonindexering volledig en voor alle schokken ongedaan</a:t>
            </a:r>
          </a:p>
        </p:txBody>
      </p:sp>
      <p:pic>
        <p:nvPicPr>
          <p:cNvPr id="7" name="Picture 5"/>
          <p:cNvPicPr>
            <a:picLocks noChangeAspect="1" noChangeArrowheads="1"/>
          </p:cNvPicPr>
          <p:nvPr/>
        </p:nvPicPr>
        <p:blipFill>
          <a:blip r:embed="rId2" cstate="print"/>
          <a:srcRect/>
          <a:stretch>
            <a:fillRect/>
          </a:stretch>
        </p:blipFill>
        <p:spPr bwMode="auto">
          <a:xfrm>
            <a:off x="1029208" y="3209240"/>
            <a:ext cx="6832479" cy="3072700"/>
          </a:xfrm>
          <a:prstGeom prst="rect">
            <a:avLst/>
          </a:prstGeom>
          <a:noFill/>
          <a:ln w="9525">
            <a:noFill/>
            <a:miter lim="800000"/>
            <a:headEnd/>
            <a:tailEnd/>
          </a:ln>
        </p:spPr>
      </p:pic>
      <p:sp>
        <p:nvSpPr>
          <p:cNvPr id="8" name="Rectangle 8"/>
          <p:cNvSpPr>
            <a:spLocks noChangeArrowheads="1"/>
          </p:cNvSpPr>
          <p:nvPr/>
        </p:nvSpPr>
        <p:spPr bwMode="auto">
          <a:xfrm>
            <a:off x="4416933" y="5151882"/>
            <a:ext cx="3264408" cy="238125"/>
          </a:xfrm>
          <a:prstGeom prst="rect">
            <a:avLst/>
          </a:prstGeom>
          <a:noFill/>
          <a:ln w="22225">
            <a:solidFill>
              <a:srgbClr val="FF0000"/>
            </a:solidFill>
            <a:miter lim="800000"/>
            <a:headEnd/>
            <a:tailEnd/>
          </a:ln>
        </p:spPr>
        <p:txBody>
          <a:bodyPr wrap="none" anchor="ctr"/>
          <a:lstStyle/>
          <a:p>
            <a:endParaRPr lang="nl-BE"/>
          </a:p>
        </p:txBody>
      </p:sp>
      <p:sp>
        <p:nvSpPr>
          <p:cNvPr id="9" name="TextBox 8"/>
          <p:cNvSpPr txBox="1"/>
          <p:nvPr/>
        </p:nvSpPr>
        <p:spPr bwMode="auto">
          <a:xfrm>
            <a:off x="1543050" y="3204300"/>
            <a:ext cx="5772150" cy="356444"/>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fr-BE" sz="1300" b="1" i="0" u="none" strike="noStrike" kern="0" cap="none" spc="0" normalizeH="0" baseline="0" noProof="0" dirty="0" err="1" smtClean="0">
                <a:ln>
                  <a:noFill/>
                </a:ln>
                <a:solidFill>
                  <a:schemeClr val="tx1"/>
                </a:solidFill>
                <a:effectLst/>
                <a:uLnTx/>
                <a:uFillTx/>
                <a:latin typeface="Times New Roman" pitchFamily="18" charset="0"/>
                <a:cs typeface="Times New Roman" pitchFamily="18" charset="0"/>
              </a:rPr>
              <a:t>Standaardafwijkingen</a:t>
            </a:r>
            <a:r>
              <a:rPr kumimoji="0" lang="fr-BE" sz="13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en </a:t>
            </a:r>
            <a:r>
              <a:rPr kumimoji="0" lang="fr-BE" sz="1300" b="1" i="0" u="none" strike="noStrike" kern="0" cap="none" spc="0" normalizeH="0" baseline="0" noProof="0" dirty="0" err="1" smtClean="0">
                <a:ln>
                  <a:noFill/>
                </a:ln>
                <a:solidFill>
                  <a:schemeClr val="tx1"/>
                </a:solidFill>
                <a:effectLst/>
                <a:uLnTx/>
                <a:uFillTx/>
                <a:latin typeface="Times New Roman" pitchFamily="18" charset="0"/>
                <a:cs typeface="Times New Roman" pitchFamily="18" charset="0"/>
              </a:rPr>
              <a:t>autocorrelaties</a:t>
            </a:r>
            <a:r>
              <a:rPr kumimoji="0" lang="fr-BE" sz="13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a:t>
            </a:r>
            <a:r>
              <a:rPr lang="fr-BE" sz="1300" b="1" kern="0" dirty="0" smtClean="0">
                <a:latin typeface="Times New Roman" pitchFamily="18" charset="0"/>
                <a:cs typeface="Times New Roman" pitchFamily="18" charset="0"/>
              </a:rPr>
              <a:t>e</a:t>
            </a:r>
            <a:r>
              <a:rPr kumimoji="0" lang="fr-BE" sz="1300" b="1" i="0" u="none" strike="noStrike" kern="0" cap="none" spc="0" normalizeH="0" baseline="0" noProof="0" dirty="0" err="1" smtClean="0">
                <a:ln>
                  <a:noFill/>
                </a:ln>
                <a:solidFill>
                  <a:schemeClr val="tx1"/>
                </a:solidFill>
                <a:effectLst/>
                <a:uLnTx/>
                <a:uFillTx/>
                <a:latin typeface="Times New Roman" pitchFamily="18" charset="0"/>
                <a:cs typeface="Times New Roman" pitchFamily="18" charset="0"/>
              </a:rPr>
              <a:t>urogebied</a:t>
            </a:r>
            <a:r>
              <a:rPr kumimoji="0" lang="fr-BE" sz="13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1990K2</a:t>
            </a:r>
            <a:r>
              <a:rPr kumimoji="0" lang="fr-BE" sz="1300" b="1" i="0" u="none" strike="noStrike" kern="0" cap="none" spc="0" normalizeH="0" noProof="0" dirty="0" smtClean="0">
                <a:ln>
                  <a:noFill/>
                </a:ln>
                <a:solidFill>
                  <a:schemeClr val="tx1"/>
                </a:solidFill>
                <a:effectLst/>
                <a:uLnTx/>
                <a:uFillTx/>
                <a:latin typeface="Times New Roman" pitchFamily="18" charset="0"/>
                <a:cs typeface="Times New Roman" pitchFamily="18" charset="0"/>
              </a:rPr>
              <a:t> - 2007K4)</a:t>
            </a:r>
            <a:endParaRPr kumimoji="0" lang="en-US" sz="13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1" name="TextBox 10"/>
          <p:cNvSpPr txBox="1"/>
          <p:nvPr/>
        </p:nvSpPr>
        <p:spPr bwMode="auto">
          <a:xfrm>
            <a:off x="1009816" y="4191991"/>
            <a:ext cx="2568271" cy="1952887"/>
          </a:xfrm>
          <a:prstGeom prst="rect">
            <a:avLst/>
          </a:prstGeom>
          <a:solidFill>
            <a:schemeClr val="bg1"/>
          </a:solidFill>
          <a:ln w="9525">
            <a:noFill/>
            <a:miter lim="800000"/>
            <a:headEnd/>
            <a:tailEnd/>
          </a:ln>
          <a:effectLst/>
        </p:spPr>
        <p:txBody>
          <a:bodyPr vert="horz" wrap="square" lIns="91440" tIns="45720" rIns="91440" bIns="3600" numCol="1" rtlCol="0" anchor="t" anchorCtr="0" compatLnSpc="1">
            <a:prstTxWarp prst="textNoShape">
              <a:avLst/>
            </a:prstTxWarp>
            <a:spAutoFit/>
          </a:bodyPr>
          <a:lstStyle/>
          <a:p>
            <a:pPr>
              <a:spcBef>
                <a:spcPts val="0"/>
              </a:spcBef>
              <a:spcAft>
                <a:spcPts val="200"/>
              </a:spcAft>
              <a:buClr>
                <a:srgbClr val="CC3300"/>
              </a:buClr>
              <a:buSzPct val="135000"/>
              <a:tabLst>
                <a:tab pos="1698625" algn="l"/>
              </a:tabLst>
            </a:pPr>
            <a:r>
              <a:rPr kumimoji="0" lang="fr-BE" sz="1400" b="0" i="0" u="none" strike="noStrike" kern="0" cap="none" spc="0" normalizeH="0" baseline="0" noProof="0" dirty="0" err="1" smtClean="0">
                <a:ln>
                  <a:noFill/>
                </a:ln>
                <a:solidFill>
                  <a:schemeClr val="tx1"/>
                </a:solidFill>
                <a:effectLst/>
                <a:uLnTx/>
                <a:uFillTx/>
                <a:latin typeface="Times New Roman" pitchFamily="18" charset="0"/>
                <a:cs typeface="Times New Roman" pitchFamily="18" charset="0"/>
              </a:rPr>
              <a:t>Bbp</a:t>
            </a:r>
            <a:r>
              <a:rPr kumimoji="0" lang="fr-BE" sz="14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fr-BE" sz="1400" b="0" i="0" u="none" strike="noStrike" kern="0" cap="none" spc="0" normalizeH="0" baseline="0" noProof="0" dirty="0" err="1" smtClean="0">
                <a:ln>
                  <a:noFill/>
                </a:ln>
                <a:solidFill>
                  <a:schemeClr val="tx1"/>
                </a:solidFill>
                <a:effectLst/>
                <a:uLnTx/>
                <a:uFillTx/>
                <a:latin typeface="Times New Roman" pitchFamily="18" charset="0"/>
                <a:cs typeface="Times New Roman" pitchFamily="18" charset="0"/>
              </a:rPr>
              <a:t>std</a:t>
            </a:r>
            <a:r>
              <a:rPr kumimoji="0" lang="fr-BE" sz="14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fr-BE" sz="1400" b="0" i="0" u="none" strike="noStrike" kern="0" cap="none" spc="0" normalizeH="0" baseline="0" noProof="0" dirty="0" err="1" smtClean="0">
                <a:ln>
                  <a:noFill/>
                </a:ln>
                <a:solidFill>
                  <a:schemeClr val="tx1"/>
                </a:solidFill>
                <a:effectLst/>
                <a:uLnTx/>
                <a:uFillTx/>
                <a:latin typeface="Times New Roman" pitchFamily="18" charset="0"/>
                <a:cs typeface="Times New Roman" pitchFamily="18" charset="0"/>
              </a:rPr>
              <a:t>afw</a:t>
            </a:r>
            <a:r>
              <a:rPr kumimoji="0" lang="fr-BE" sz="14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a:t>
            </a:r>
          </a:p>
          <a:p>
            <a:pPr>
              <a:spcBef>
                <a:spcPts val="0"/>
              </a:spcBef>
              <a:spcAft>
                <a:spcPts val="200"/>
              </a:spcAft>
              <a:buClr>
                <a:srgbClr val="CC3300"/>
              </a:buClr>
              <a:buSzPct val="135000"/>
              <a:tabLst>
                <a:tab pos="1698625" algn="l"/>
              </a:tabLst>
            </a:pPr>
            <a:r>
              <a:rPr lang="fr-BE" sz="1400" kern="0" dirty="0" smtClean="0">
                <a:latin typeface="Times New Roman" pitchFamily="18" charset="0"/>
                <a:cs typeface="Times New Roman" pitchFamily="18" charset="0"/>
              </a:rPr>
              <a:t>	</a:t>
            </a:r>
            <a:r>
              <a:rPr lang="fr-BE" sz="1400" kern="0" dirty="0" err="1" smtClean="0">
                <a:latin typeface="Times New Roman" pitchFamily="18" charset="0"/>
                <a:cs typeface="Times New Roman" pitchFamily="18" charset="0"/>
              </a:rPr>
              <a:t>autocorr</a:t>
            </a:r>
            <a:r>
              <a:rPr lang="fr-BE" sz="1400" kern="0" dirty="0" smtClean="0">
                <a:latin typeface="Times New Roman" pitchFamily="18" charset="0"/>
                <a:cs typeface="Times New Roman" pitchFamily="18" charset="0"/>
              </a:rPr>
              <a:t>.</a:t>
            </a:r>
          </a:p>
          <a:p>
            <a:pPr>
              <a:spcBef>
                <a:spcPts val="0"/>
              </a:spcBef>
              <a:spcAft>
                <a:spcPts val="200"/>
              </a:spcAft>
              <a:buClr>
                <a:srgbClr val="CC3300"/>
              </a:buClr>
              <a:buSzPct val="135000"/>
              <a:tabLst>
                <a:tab pos="1698625" algn="l"/>
              </a:tabLst>
            </a:pPr>
            <a:r>
              <a:rPr kumimoji="0" lang="fr-BE" sz="1400" b="0" i="0" u="none" strike="noStrike" kern="0" cap="none" spc="0" normalizeH="0" baseline="0" noProof="0" dirty="0" err="1" smtClean="0">
                <a:ln>
                  <a:noFill/>
                </a:ln>
                <a:solidFill>
                  <a:schemeClr val="tx1"/>
                </a:solidFill>
                <a:effectLst/>
                <a:uLnTx/>
                <a:uFillTx/>
                <a:latin typeface="Times New Roman" pitchFamily="18" charset="0"/>
                <a:cs typeface="Times New Roman" pitchFamily="18" charset="0"/>
              </a:rPr>
              <a:t>Gewerkte</a:t>
            </a:r>
            <a:r>
              <a:rPr kumimoji="0" lang="fr-BE" sz="14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fr-BE" sz="1400" b="0" i="0" u="none" strike="noStrike" kern="0" cap="none" spc="0" normalizeH="0" baseline="0" noProof="0" dirty="0" err="1" smtClean="0">
                <a:ln>
                  <a:noFill/>
                </a:ln>
                <a:solidFill>
                  <a:schemeClr val="tx1"/>
                </a:solidFill>
                <a:effectLst/>
                <a:uLnTx/>
                <a:uFillTx/>
                <a:latin typeface="Times New Roman" pitchFamily="18" charset="0"/>
                <a:cs typeface="Times New Roman" pitchFamily="18" charset="0"/>
              </a:rPr>
              <a:t>uren</a:t>
            </a:r>
            <a:r>
              <a:rPr lang="en-US" sz="1400" kern="0" dirty="0" smtClean="0">
                <a:latin typeface="Times New Roman" pitchFamily="18" charset="0"/>
                <a:cs typeface="Times New Roman" pitchFamily="18" charset="0"/>
              </a:rPr>
              <a:t>	</a:t>
            </a:r>
            <a:r>
              <a:rPr lang="fr-BE" sz="1400" kern="0" dirty="0" err="1" smtClean="0">
                <a:latin typeface="Times New Roman" pitchFamily="18" charset="0"/>
                <a:cs typeface="Times New Roman" pitchFamily="18" charset="0"/>
              </a:rPr>
              <a:t>std</a:t>
            </a:r>
            <a:r>
              <a:rPr lang="fr-BE" sz="1400" kern="0" dirty="0" smtClean="0">
                <a:latin typeface="Times New Roman" pitchFamily="18" charset="0"/>
                <a:cs typeface="Times New Roman" pitchFamily="18" charset="0"/>
              </a:rPr>
              <a:t>. </a:t>
            </a:r>
            <a:r>
              <a:rPr lang="fr-BE" sz="1400" kern="0" dirty="0" err="1" smtClean="0">
                <a:latin typeface="Times New Roman" pitchFamily="18" charset="0"/>
                <a:cs typeface="Times New Roman" pitchFamily="18" charset="0"/>
              </a:rPr>
              <a:t>afw</a:t>
            </a:r>
            <a:r>
              <a:rPr lang="fr-BE" sz="1400" kern="0" dirty="0" smtClean="0">
                <a:latin typeface="Times New Roman" pitchFamily="18" charset="0"/>
                <a:cs typeface="Times New Roman" pitchFamily="18" charset="0"/>
              </a:rPr>
              <a:t>.</a:t>
            </a:r>
          </a:p>
          <a:p>
            <a:pPr>
              <a:spcBef>
                <a:spcPts val="0"/>
              </a:spcBef>
              <a:spcAft>
                <a:spcPts val="200"/>
              </a:spcAft>
              <a:buClr>
                <a:srgbClr val="CC3300"/>
              </a:buClr>
              <a:buSzPct val="135000"/>
              <a:tabLst>
                <a:tab pos="1698625" algn="l"/>
              </a:tabLst>
            </a:pPr>
            <a:r>
              <a:rPr lang="fr-BE" sz="1400" kern="0" dirty="0" smtClean="0">
                <a:latin typeface="Times New Roman" pitchFamily="18" charset="0"/>
                <a:cs typeface="Times New Roman" pitchFamily="18" charset="0"/>
              </a:rPr>
              <a:t>	</a:t>
            </a:r>
            <a:r>
              <a:rPr lang="fr-BE" sz="1400" kern="0" dirty="0" err="1" smtClean="0">
                <a:latin typeface="Times New Roman" pitchFamily="18" charset="0"/>
                <a:cs typeface="Times New Roman" pitchFamily="18" charset="0"/>
              </a:rPr>
              <a:t>autocorr</a:t>
            </a:r>
            <a:r>
              <a:rPr lang="fr-BE" sz="1400" kern="0" dirty="0" smtClean="0">
                <a:latin typeface="Times New Roman" pitchFamily="18" charset="0"/>
                <a:cs typeface="Times New Roman" pitchFamily="18" charset="0"/>
              </a:rPr>
              <a:t>.</a:t>
            </a:r>
          </a:p>
          <a:p>
            <a:pPr>
              <a:spcBef>
                <a:spcPts val="0"/>
              </a:spcBef>
              <a:spcAft>
                <a:spcPts val="200"/>
              </a:spcAft>
              <a:buClr>
                <a:srgbClr val="CC3300"/>
              </a:buClr>
              <a:buSzPct val="135000"/>
              <a:tabLst>
                <a:tab pos="1698625" algn="l"/>
              </a:tabLst>
            </a:pPr>
            <a:r>
              <a:rPr lang="fr-BE" sz="1400" kern="0" dirty="0" err="1" smtClean="0">
                <a:latin typeface="Times New Roman" pitchFamily="18" charset="0"/>
                <a:cs typeface="Times New Roman" pitchFamily="18" charset="0"/>
              </a:rPr>
              <a:t>Reeël</a:t>
            </a:r>
            <a:r>
              <a:rPr lang="fr-BE" sz="1400" kern="0" dirty="0" smtClean="0">
                <a:latin typeface="Times New Roman" pitchFamily="18" charset="0"/>
                <a:cs typeface="Times New Roman" pitchFamily="18" charset="0"/>
              </a:rPr>
              <a:t> </a:t>
            </a:r>
            <a:r>
              <a:rPr lang="fr-BE" sz="1400" kern="0" dirty="0" err="1" smtClean="0">
                <a:latin typeface="Times New Roman" pitchFamily="18" charset="0"/>
                <a:cs typeface="Times New Roman" pitchFamily="18" charset="0"/>
              </a:rPr>
              <a:t>loon</a:t>
            </a:r>
            <a:r>
              <a:rPr lang="fr-BE" sz="1400" kern="0" dirty="0" smtClean="0">
                <a:latin typeface="Times New Roman" pitchFamily="18" charset="0"/>
                <a:cs typeface="Times New Roman" pitchFamily="18" charset="0"/>
              </a:rPr>
              <a:t>	</a:t>
            </a:r>
            <a:r>
              <a:rPr lang="fr-BE" sz="1400" kern="0" dirty="0" err="1" smtClean="0">
                <a:latin typeface="Times New Roman" pitchFamily="18" charset="0"/>
                <a:cs typeface="Times New Roman" pitchFamily="18" charset="0"/>
              </a:rPr>
              <a:t>std</a:t>
            </a:r>
            <a:r>
              <a:rPr lang="fr-BE" sz="1400" kern="0" dirty="0" smtClean="0">
                <a:latin typeface="Times New Roman" pitchFamily="18" charset="0"/>
                <a:cs typeface="Times New Roman" pitchFamily="18" charset="0"/>
              </a:rPr>
              <a:t>. </a:t>
            </a:r>
            <a:r>
              <a:rPr lang="fr-BE" sz="1400" kern="0" dirty="0" err="1" smtClean="0">
                <a:latin typeface="Times New Roman" pitchFamily="18" charset="0"/>
                <a:cs typeface="Times New Roman" pitchFamily="18" charset="0"/>
              </a:rPr>
              <a:t>afw</a:t>
            </a:r>
            <a:r>
              <a:rPr lang="fr-BE" sz="1400" kern="0" dirty="0" smtClean="0">
                <a:latin typeface="Times New Roman" pitchFamily="18" charset="0"/>
                <a:cs typeface="Times New Roman" pitchFamily="18" charset="0"/>
              </a:rPr>
              <a:t>.</a:t>
            </a:r>
          </a:p>
          <a:p>
            <a:pPr>
              <a:spcBef>
                <a:spcPts val="0"/>
              </a:spcBef>
              <a:spcAft>
                <a:spcPts val="200"/>
              </a:spcAft>
              <a:buClr>
                <a:srgbClr val="CC3300"/>
              </a:buClr>
              <a:buSzPct val="135000"/>
              <a:tabLst>
                <a:tab pos="1698625" algn="l"/>
              </a:tabLst>
            </a:pPr>
            <a:r>
              <a:rPr lang="fr-BE" sz="1400" kern="0" dirty="0" smtClean="0">
                <a:latin typeface="Times New Roman" pitchFamily="18" charset="0"/>
                <a:cs typeface="Times New Roman" pitchFamily="18" charset="0"/>
              </a:rPr>
              <a:t>	</a:t>
            </a:r>
            <a:r>
              <a:rPr lang="fr-BE" sz="1400" kern="0" dirty="0" err="1" smtClean="0">
                <a:latin typeface="Times New Roman" pitchFamily="18" charset="0"/>
                <a:cs typeface="Times New Roman" pitchFamily="18" charset="0"/>
              </a:rPr>
              <a:t>autocorr</a:t>
            </a:r>
            <a:r>
              <a:rPr lang="fr-BE" sz="1400" kern="0" dirty="0" smtClean="0">
                <a:latin typeface="Times New Roman" pitchFamily="18" charset="0"/>
                <a:cs typeface="Times New Roman" pitchFamily="18" charset="0"/>
              </a:rPr>
              <a:t>.</a:t>
            </a:r>
          </a:p>
          <a:p>
            <a:pPr>
              <a:spcBef>
                <a:spcPts val="0"/>
              </a:spcBef>
              <a:spcAft>
                <a:spcPts val="200"/>
              </a:spcAft>
              <a:buClr>
                <a:srgbClr val="CC3300"/>
              </a:buClr>
              <a:buSzPct val="135000"/>
              <a:tabLst>
                <a:tab pos="1698625" algn="l"/>
              </a:tabLst>
            </a:pPr>
            <a:r>
              <a:rPr lang="fr-BE" sz="1400" kern="0" dirty="0" err="1" smtClean="0">
                <a:latin typeface="Times New Roman" pitchFamily="18" charset="0"/>
                <a:cs typeface="Times New Roman" pitchFamily="18" charset="0"/>
              </a:rPr>
              <a:t>Inflatie</a:t>
            </a:r>
            <a:r>
              <a:rPr lang="fr-BE" sz="1400" kern="0" dirty="0" smtClean="0">
                <a:latin typeface="Times New Roman" pitchFamily="18" charset="0"/>
                <a:cs typeface="Times New Roman" pitchFamily="18" charset="0"/>
              </a:rPr>
              <a:t>	</a:t>
            </a:r>
            <a:r>
              <a:rPr lang="fr-BE" sz="1400" kern="0" dirty="0" err="1" smtClean="0">
                <a:latin typeface="Times New Roman" pitchFamily="18" charset="0"/>
                <a:cs typeface="Times New Roman" pitchFamily="18" charset="0"/>
              </a:rPr>
              <a:t>std</a:t>
            </a:r>
            <a:r>
              <a:rPr lang="fr-BE" sz="1400" kern="0" dirty="0" smtClean="0">
                <a:latin typeface="Times New Roman" pitchFamily="18" charset="0"/>
                <a:cs typeface="Times New Roman" pitchFamily="18" charset="0"/>
              </a:rPr>
              <a:t>. </a:t>
            </a:r>
            <a:r>
              <a:rPr lang="fr-BE" sz="1400" kern="0" dirty="0" err="1" smtClean="0">
                <a:latin typeface="Times New Roman" pitchFamily="18" charset="0"/>
                <a:cs typeface="Times New Roman" pitchFamily="18" charset="0"/>
              </a:rPr>
              <a:t>afw</a:t>
            </a:r>
            <a:r>
              <a:rPr lang="fr-BE" sz="1400" kern="0" dirty="0" smtClean="0">
                <a:latin typeface="Times New Roman" pitchFamily="18" charset="0"/>
                <a:cs typeface="Times New Roman" pitchFamily="18" charset="0"/>
              </a:rPr>
              <a:t>.</a:t>
            </a:r>
          </a:p>
          <a:p>
            <a:pPr>
              <a:spcBef>
                <a:spcPts val="0"/>
              </a:spcBef>
              <a:spcAft>
                <a:spcPts val="0"/>
              </a:spcAft>
              <a:buClr>
                <a:srgbClr val="CC3300"/>
              </a:buClr>
              <a:buSzPct val="135000"/>
              <a:tabLst>
                <a:tab pos="1698625" algn="l"/>
              </a:tabLst>
            </a:pPr>
            <a:r>
              <a:rPr lang="fr-BE" sz="1400" kern="0" dirty="0" smtClean="0">
                <a:latin typeface="Times New Roman" pitchFamily="18" charset="0"/>
                <a:cs typeface="Times New Roman" pitchFamily="18" charset="0"/>
              </a:rPr>
              <a:t>	</a:t>
            </a:r>
            <a:r>
              <a:rPr lang="fr-BE" sz="1400" kern="0" dirty="0" err="1" smtClean="0">
                <a:latin typeface="Times New Roman" pitchFamily="18" charset="0"/>
                <a:cs typeface="Times New Roman" pitchFamily="18" charset="0"/>
              </a:rPr>
              <a:t>autocorr</a:t>
            </a:r>
            <a:r>
              <a:rPr lang="fr-BE" sz="1400" kern="0" dirty="0" smtClean="0">
                <a:latin typeface="Times New Roman" pitchFamily="18" charset="0"/>
                <a:cs typeface="Times New Roman" pitchFamily="18" charset="0"/>
              </a:rPr>
              <a:t>.</a:t>
            </a:r>
            <a:endParaRPr kumimoji="0" lang="fr-BE" sz="1400" b="0"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
        <p:nvSpPr>
          <p:cNvPr id="12" name="TextBox 11"/>
          <p:cNvSpPr txBox="1"/>
          <p:nvPr/>
        </p:nvSpPr>
        <p:spPr bwMode="auto">
          <a:xfrm>
            <a:off x="3530379" y="3657601"/>
            <a:ext cx="4301656" cy="46166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tabLst>
                <a:tab pos="0" algn="l"/>
                <a:tab pos="1073150" algn="l"/>
                <a:tab pos="1971675" algn="l"/>
                <a:tab pos="2870200" algn="l"/>
              </a:tabLst>
            </a:pPr>
            <a:r>
              <a:rPr kumimoji="0" lang="fr-BE" sz="12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fr-BE" sz="1200" b="1" i="0" u="none" strike="noStrike" kern="0" cap="none" spc="0" normalizeH="0" baseline="0" noProof="0" dirty="0" err="1" smtClean="0">
                <a:ln>
                  <a:noFill/>
                </a:ln>
                <a:solidFill>
                  <a:schemeClr val="tx1"/>
                </a:solidFill>
                <a:effectLst/>
                <a:uLnTx/>
                <a:uFillTx/>
                <a:latin typeface="Times New Roman" pitchFamily="18" charset="0"/>
                <a:cs typeface="Times New Roman" pitchFamily="18" charset="0"/>
              </a:rPr>
              <a:t>Volledige</a:t>
            </a:r>
            <a:r>
              <a:rPr kumimoji="0" lang="fr-BE" sz="12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fr-BE" sz="1200" b="1" i="0" u="none" strike="noStrike" kern="0" cap="none" spc="0" normalizeH="0" baseline="0" noProof="0" dirty="0" err="1" smtClean="0">
                <a:ln>
                  <a:noFill/>
                </a:ln>
                <a:solidFill>
                  <a:schemeClr val="tx1"/>
                </a:solidFill>
                <a:effectLst/>
                <a:uLnTx/>
                <a:uFillTx/>
                <a:latin typeface="Times New Roman" pitchFamily="18" charset="0"/>
                <a:cs typeface="Times New Roman" pitchFamily="18" charset="0"/>
              </a:rPr>
              <a:t>Volledig</a:t>
            </a:r>
            <a:r>
              <a:rPr kumimoji="0" lang="fr-BE" sz="12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rPr>
              <a:t> </a:t>
            </a:r>
            <a:r>
              <a:rPr kumimoji="0" lang="fr-BE" sz="1200" b="1" i="0" u="none" strike="noStrike" kern="0" cap="none" spc="0" normalizeH="0" baseline="0" noProof="0" dirty="0" err="1" smtClean="0">
                <a:ln>
                  <a:noFill/>
                </a:ln>
                <a:solidFill>
                  <a:schemeClr val="tx1"/>
                </a:solidFill>
                <a:effectLst/>
                <a:uLnTx/>
                <a:uFillTx/>
                <a:latin typeface="Times New Roman" pitchFamily="18" charset="0"/>
                <a:cs typeface="Times New Roman" pitchFamily="18" charset="0"/>
              </a:rPr>
              <a:t>flexiblele</a:t>
            </a:r>
            <a:endParaRPr kumimoji="0" lang="fr-BE" sz="12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a:p>
            <a:pPr>
              <a:spcBef>
                <a:spcPts val="0"/>
              </a:spcBef>
              <a:buClr>
                <a:srgbClr val="CC3300"/>
              </a:buClr>
              <a:buSzPct val="135000"/>
              <a:tabLst>
                <a:tab pos="0" algn="l"/>
                <a:tab pos="1073150" algn="l"/>
                <a:tab pos="1971675" algn="l"/>
                <a:tab pos="2870200" algn="l"/>
              </a:tabLst>
            </a:pPr>
            <a:r>
              <a:rPr lang="fr-BE" sz="1200" b="1" kern="0" dirty="0" smtClean="0">
                <a:latin typeface="Times New Roman" pitchFamily="18" charset="0"/>
                <a:cs typeface="Times New Roman" pitchFamily="18" charset="0"/>
              </a:rPr>
              <a:t>	</a:t>
            </a:r>
            <a:r>
              <a:rPr lang="fr-BE" sz="1200" b="1" kern="0" dirty="0" err="1" smtClean="0">
                <a:latin typeface="Times New Roman" pitchFamily="18" charset="0"/>
                <a:cs typeface="Times New Roman" pitchFamily="18" charset="0"/>
              </a:rPr>
              <a:t>Gegevens</a:t>
            </a:r>
            <a:r>
              <a:rPr lang="fr-BE" sz="1200" b="1" kern="0" dirty="0" smtClean="0">
                <a:latin typeface="Times New Roman" pitchFamily="18" charset="0"/>
                <a:cs typeface="Times New Roman" pitchFamily="18" charset="0"/>
              </a:rPr>
              <a:t>	Model	</a:t>
            </a:r>
            <a:r>
              <a:rPr lang="fr-BE" sz="1200" b="1" kern="0" dirty="0" err="1" smtClean="0">
                <a:latin typeface="Times New Roman" pitchFamily="18" charset="0"/>
                <a:cs typeface="Times New Roman" pitchFamily="18" charset="0"/>
              </a:rPr>
              <a:t>indexering</a:t>
            </a:r>
            <a:r>
              <a:rPr lang="fr-BE" sz="1200" b="1" kern="0" dirty="0" smtClean="0">
                <a:latin typeface="Times New Roman" pitchFamily="18" charset="0"/>
                <a:cs typeface="Times New Roman" pitchFamily="18" charset="0"/>
              </a:rPr>
              <a:t>	</a:t>
            </a:r>
            <a:r>
              <a:rPr lang="fr-BE" sz="1200" b="1" kern="0" dirty="0" err="1" smtClean="0">
                <a:latin typeface="Times New Roman" pitchFamily="18" charset="0"/>
                <a:cs typeface="Times New Roman" pitchFamily="18" charset="0"/>
              </a:rPr>
              <a:t>nieuwkomerslonen</a:t>
            </a:r>
            <a:endParaRPr kumimoji="0" lang="en-US" sz="1200" b="1" i="0" u="none" strike="noStrike" kern="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39</a:t>
            </a:fld>
            <a:endParaRPr lang="nl-BE" smtClean="0"/>
          </a:p>
        </p:txBody>
      </p:sp>
      <p:sp>
        <p:nvSpPr>
          <p:cNvPr id="5123" name="Rectangle 2"/>
          <p:cNvSpPr>
            <a:spLocks noGrp="1" noChangeArrowheads="1"/>
          </p:cNvSpPr>
          <p:nvPr>
            <p:ph type="title"/>
          </p:nvPr>
        </p:nvSpPr>
        <p:spPr>
          <a:xfrm>
            <a:off x="552450" y="71438"/>
            <a:ext cx="8439150" cy="373062"/>
          </a:xfrm>
        </p:spPr>
        <p:txBody>
          <a:bodyPr/>
          <a:lstStyle/>
          <a:p>
            <a:pPr eaLnBrk="1" hangingPunct="1"/>
            <a:r>
              <a:rPr lang="nl-BE" sz="2400" noProof="0" dirty="0" smtClean="0"/>
              <a:t>Conclusies op basis van DSGE-modellen </a:t>
            </a:r>
            <a:r>
              <a:rPr lang="nl-BE" sz="2400" noProof="0" smtClean="0"/>
              <a:t>in </a:t>
            </a:r>
            <a:br>
              <a:rPr lang="nl-BE" sz="2400" noProof="0" smtClean="0"/>
            </a:br>
            <a:r>
              <a:rPr lang="nl-BE" sz="2400" noProof="0" smtClean="0"/>
              <a:t>een </a:t>
            </a:r>
            <a:r>
              <a:rPr lang="nl-BE" sz="2400" noProof="0" dirty="0" smtClean="0"/>
              <a:t>gesloten economie</a:t>
            </a:r>
            <a:endParaRPr lang="nl-BE" noProof="0" dirty="0" smtClean="0"/>
          </a:p>
        </p:txBody>
      </p:sp>
      <p:sp>
        <p:nvSpPr>
          <p:cNvPr id="6" name="TextBox 5"/>
          <p:cNvSpPr txBox="1"/>
          <p:nvPr/>
        </p:nvSpPr>
        <p:spPr bwMode="auto">
          <a:xfrm>
            <a:off x="647700" y="1028700"/>
            <a:ext cx="6200775" cy="3231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endParaRPr kumimoji="0" lang="nl-BE" sz="1000" b="0" i="0" u="none" strike="noStrike" kern="0" cap="none" spc="0" normalizeH="0" baseline="0" noProof="0" smtClean="0">
              <a:ln>
                <a:noFill/>
              </a:ln>
              <a:solidFill>
                <a:schemeClr val="tx1"/>
              </a:solidFill>
              <a:effectLst/>
              <a:uLnTx/>
              <a:uFillTx/>
              <a:latin typeface="+mn-lt"/>
              <a:ea typeface="+mn-ea"/>
              <a:cs typeface="+mn-cs"/>
            </a:endParaRPr>
          </a:p>
        </p:txBody>
      </p:sp>
      <p:sp>
        <p:nvSpPr>
          <p:cNvPr id="7" name="TextBox 6"/>
          <p:cNvSpPr txBox="1"/>
          <p:nvPr/>
        </p:nvSpPr>
        <p:spPr bwMode="auto">
          <a:xfrm>
            <a:off x="676275" y="1247775"/>
            <a:ext cx="7915275" cy="4516621"/>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nl-BE" dirty="0" smtClean="0"/>
              <a:t>Door de prijzen en lonen te indexeren aan de hand van de </a:t>
            </a:r>
            <a:r>
              <a:rPr lang="nl-BE" dirty="0" err="1" smtClean="0"/>
              <a:t>langetermijninflatie</a:t>
            </a:r>
            <a:r>
              <a:rPr lang="nl-BE" dirty="0" smtClean="0"/>
              <a:t> kunnen inefficiënties van het stationair evenwicht worden vermeden</a:t>
            </a:r>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nl-BE" dirty="0" smtClean="0"/>
              <a:t>De dynamische indexering van de lonen (en van de prijzen) verhoogt doorgaans de volatiliteit van de inflatie en van de reële economie</a:t>
            </a:r>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nl-BE" dirty="0" smtClean="0"/>
              <a:t>Zo compliceert ze de monetairbeleidsvoering</a:t>
            </a:r>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endParaRPr lang="nl-BE" dirty="0" smtClean="0"/>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nl-BE" dirty="0" smtClean="0"/>
              <a:t>Het uitsluiten van de energiedragers uit de referentie-index draagt bij tot de vermindering van de volatiliteit</a:t>
            </a:r>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lang="nl-BE" dirty="0" smtClean="0"/>
              <a:t>De rigiditeit van de lonen van nieuwe intreders is een veel grotere bron van rigiditeit van het reële loon dan de indexering. Het wegwerken ervan zou het effect van de loonindexering op de economie ongedaan maken.</a:t>
            </a:r>
          </a:p>
          <a:p>
            <a:pPr marL="266700" indent="-266700">
              <a:lnSpc>
                <a:spcPts val="2100"/>
              </a:lnSpc>
              <a:spcBef>
                <a:spcPts val="0"/>
              </a:spcBef>
              <a:spcAft>
                <a:spcPts val="1200"/>
              </a:spcAft>
              <a:buClr>
                <a:srgbClr val="CC3300"/>
              </a:buClr>
              <a:buSzPct val="135000"/>
              <a:tabLst>
                <a:tab pos="266700" algn="l"/>
              </a:tabLst>
            </a:pPr>
            <a:r>
              <a:rPr lang="nl-BE" dirty="0" smtClean="0"/>
              <a:t>	</a:t>
            </a:r>
            <a:endParaRPr kumimoji="0" lang="nl-BE" sz="1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Structuur</a:t>
            </a:r>
            <a:endParaRPr lang="nl-BE" noProof="0" dirty="0"/>
          </a:p>
        </p:txBody>
      </p:sp>
      <p:sp>
        <p:nvSpPr>
          <p:cNvPr id="3" name="Text Placeholder 2"/>
          <p:cNvSpPr>
            <a:spLocks noGrp="1"/>
          </p:cNvSpPr>
          <p:nvPr>
            <p:ph type="body" sz="quarter" idx="11"/>
          </p:nvPr>
        </p:nvSpPr>
        <p:spPr>
          <a:xfrm>
            <a:off x="386499" y="828896"/>
            <a:ext cx="8757501" cy="4701948"/>
          </a:xfrm>
        </p:spPr>
        <p:txBody>
          <a:bodyPr/>
          <a:lstStyle/>
          <a:p>
            <a:pPr lvl="1">
              <a:buNone/>
            </a:pPr>
            <a:endParaRPr lang="nl-BE" noProof="0" dirty="0" smtClean="0"/>
          </a:p>
          <a:p>
            <a:r>
              <a:rPr lang="nl-BE" noProof="0" dirty="0" smtClean="0"/>
              <a:t>Indexering in België</a:t>
            </a:r>
          </a:p>
          <a:p>
            <a:pPr lvl="1"/>
            <a:r>
              <a:rPr lang="nl-BE" noProof="0" dirty="0" smtClean="0"/>
              <a:t>Werking van het loonindexeringsmechanisme en implicaties voor de loonkostendynamiek en concurrentiepositie tov de drie buurlanden</a:t>
            </a:r>
          </a:p>
          <a:p>
            <a:pPr lvl="1"/>
            <a:r>
              <a:rPr lang="nl-BE" noProof="0" dirty="0" smtClean="0"/>
              <a:t>Prijsindexering en implicaties voor de inflatiedynamiek</a:t>
            </a:r>
          </a:p>
          <a:p>
            <a:pPr lvl="1"/>
            <a:endParaRPr lang="nl-BE" noProof="0" dirty="0" smtClean="0"/>
          </a:p>
          <a:p>
            <a:r>
              <a:rPr lang="nl-BE" noProof="0" dirty="0" smtClean="0"/>
              <a:t>Op zoek naar alternatieven</a:t>
            </a:r>
          </a:p>
          <a:p>
            <a:pPr lvl="1"/>
            <a:r>
              <a:rPr lang="nl-BE" noProof="0" dirty="0" smtClean="0"/>
              <a:t>"Counterfactual": macro-economische weerslag van alternatieve indexeringsmechanismen gedurende de periode 2007-2010</a:t>
            </a:r>
          </a:p>
          <a:p>
            <a:pPr lvl="1"/>
            <a:r>
              <a:rPr lang="nl-BE" noProof="0" dirty="0" smtClean="0"/>
              <a:t>Enkele aandachtspunten wat betreft de eventuele operationalisering van alternatieve indexeringsmechanismen</a:t>
            </a:r>
          </a:p>
          <a:p>
            <a:pPr lvl="1"/>
            <a:endParaRPr lang="nl-BE" noProof="0" dirty="0" smtClean="0"/>
          </a:p>
          <a:p>
            <a:pPr lvl="1">
              <a:buNone/>
            </a:pPr>
            <a:endParaRPr lang="nl-BE" noProof="0" dirty="0" smtClean="0"/>
          </a:p>
          <a:p>
            <a:endParaRPr lang="nl-BE" noProof="0" dirty="0" smtClean="0"/>
          </a:p>
          <a:p>
            <a:pPr>
              <a:buNone/>
            </a:pPr>
            <a:endParaRPr lang="nl-BE" noProof="0" dirty="0" smtClean="0"/>
          </a:p>
          <a:p>
            <a:pPr lvl="1"/>
            <a:endParaRPr lang="nl-BE" noProof="0" dirty="0" smtClean="0"/>
          </a:p>
          <a:p>
            <a:pPr>
              <a:buNone/>
            </a:pPr>
            <a:endParaRPr lang="nl-BE" noProof="0" dirty="0" smtClean="0"/>
          </a:p>
          <a:p>
            <a:pPr>
              <a:buNone/>
            </a:pPr>
            <a:endParaRPr lang="nl-BE" noProof="0"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nl-NL" smtClean="0"/>
              <a:pPr>
                <a:defRPr/>
              </a:pPr>
              <a:t>4</a:t>
            </a:fld>
            <a:endParaRPr lang="nl-B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40</a:t>
            </a:fld>
            <a:endParaRPr lang="nl-BE" smtClean="0"/>
          </a:p>
        </p:txBody>
      </p:sp>
      <p:sp>
        <p:nvSpPr>
          <p:cNvPr id="5123" name="Rectangle 2"/>
          <p:cNvSpPr>
            <a:spLocks noGrp="1" noChangeArrowheads="1"/>
          </p:cNvSpPr>
          <p:nvPr>
            <p:ph type="title"/>
          </p:nvPr>
        </p:nvSpPr>
        <p:spPr/>
        <p:txBody>
          <a:bodyPr/>
          <a:lstStyle/>
          <a:p>
            <a:pPr eaLnBrk="1" hangingPunct="1"/>
            <a:r>
              <a:rPr lang="nl-BE" noProof="0" dirty="0" smtClean="0"/>
              <a:t>Sommige van deze argumenten zijn ook weerspiegeld in het indexeringsdebat in België</a:t>
            </a:r>
          </a:p>
        </p:txBody>
      </p:sp>
      <p:sp>
        <p:nvSpPr>
          <p:cNvPr id="6" name="TextBox 5"/>
          <p:cNvSpPr txBox="1"/>
          <p:nvPr/>
        </p:nvSpPr>
        <p:spPr bwMode="auto">
          <a:xfrm>
            <a:off x="647700" y="1028700"/>
            <a:ext cx="6200775" cy="3231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endParaRPr kumimoji="0" lang="nl-BE" sz="1000" b="0" i="0" u="none" strike="noStrike" kern="0" cap="none" spc="0" normalizeH="0" baseline="0" noProof="0" smtClean="0">
              <a:ln>
                <a:noFill/>
              </a:ln>
              <a:solidFill>
                <a:schemeClr val="tx1"/>
              </a:solidFill>
              <a:effectLst/>
              <a:uLnTx/>
              <a:uFillTx/>
              <a:latin typeface="+mn-lt"/>
              <a:ea typeface="+mn-ea"/>
              <a:cs typeface="+mn-cs"/>
            </a:endParaRPr>
          </a:p>
        </p:txBody>
      </p:sp>
      <p:sp>
        <p:nvSpPr>
          <p:cNvPr id="7" name="TextBox 6"/>
          <p:cNvSpPr txBox="1"/>
          <p:nvPr/>
        </p:nvSpPr>
        <p:spPr bwMode="auto">
          <a:xfrm>
            <a:off x="723900" y="949071"/>
            <a:ext cx="7915275" cy="4708981"/>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66700" indent="-266700">
              <a:lnSpc>
                <a:spcPts val="2100"/>
              </a:lnSpc>
              <a:spcBef>
                <a:spcPts val="0"/>
              </a:spcBef>
              <a:spcAft>
                <a:spcPts val="1200"/>
              </a:spcAft>
              <a:buClr>
                <a:srgbClr val="CC3300"/>
              </a:buClr>
              <a:buSzPct val="135000"/>
              <a:tabLst>
                <a:tab pos="266700" algn="l"/>
              </a:tabLst>
            </a:pPr>
            <a:endParaRPr kumimoji="0" lang="nl-BE" b="0" i="0" u="none" strike="noStrike" kern="0" cap="none" spc="0" normalizeH="0" baseline="0" noProof="0" dirty="0" smtClean="0">
              <a:ln>
                <a:noFill/>
              </a:ln>
              <a:solidFill>
                <a:schemeClr val="tx1"/>
              </a:solidFill>
              <a:effectLst/>
              <a:uLnTx/>
              <a:uFillTx/>
              <a:latin typeface="+mn-lt"/>
              <a:ea typeface="+mn-ea"/>
              <a:cs typeface="+mn-cs"/>
            </a:endParaRPr>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kumimoji="0" lang="nl-BE" b="0" i="0" u="none" strike="noStrike" kern="0" cap="none" spc="0" normalizeH="0" baseline="0" noProof="0" dirty="0" smtClean="0">
                <a:ln>
                  <a:noFill/>
                </a:ln>
                <a:solidFill>
                  <a:schemeClr val="tx1"/>
                </a:solidFill>
                <a:effectLst/>
                <a:uLnTx/>
                <a:uFillTx/>
                <a:latin typeface="+mn-lt"/>
                <a:ea typeface="+mn-ea"/>
                <a:cs typeface="+mn-cs"/>
              </a:rPr>
              <a:t>Geen </a:t>
            </a:r>
            <a:r>
              <a:rPr lang="nl-BE" dirty="0" smtClean="0"/>
              <a:t>pleidooien voor de volledige afschaffing van het indexeringssysteem in België</a:t>
            </a:r>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endParaRPr lang="nl-BE" dirty="0" smtClean="0"/>
          </a:p>
          <a:p>
            <a:pPr marL="266700" indent="-266700">
              <a:lnSpc>
                <a:spcPts val="2100"/>
              </a:lnSpc>
              <a:spcBef>
                <a:spcPts val="0"/>
              </a:spcBef>
              <a:spcAft>
                <a:spcPts val="1200"/>
              </a:spcAft>
              <a:buClr>
                <a:srgbClr val="CC3300"/>
              </a:buClr>
              <a:buSzPct val="135000"/>
              <a:buFont typeface="Wingdings" pitchFamily="2" charset="2"/>
              <a:buChar char="§"/>
              <a:tabLst>
                <a:tab pos="266700" algn="l"/>
              </a:tabLst>
            </a:pPr>
            <a:r>
              <a:rPr kumimoji="0" lang="nl-BE" b="0" i="0" u="none" strike="noStrike" kern="0" cap="none" spc="0" normalizeH="0" baseline="0" noProof="0" dirty="0" smtClean="0">
                <a:ln>
                  <a:noFill/>
                </a:ln>
                <a:solidFill>
                  <a:schemeClr val="tx1"/>
                </a:solidFill>
                <a:effectLst/>
                <a:uLnTx/>
                <a:uFillTx/>
                <a:latin typeface="+mn-lt"/>
                <a:ea typeface="+mn-ea"/>
                <a:cs typeface="+mn-cs"/>
              </a:rPr>
              <a:t>Wel worden alternatieve systemen voorgesteld:</a:t>
            </a:r>
            <a:endParaRPr lang="nl-BE" sz="1600" kern="0" dirty="0" smtClean="0">
              <a:latin typeface="+mn-lt"/>
            </a:endParaRP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nl-BE" sz="1600" kern="0" dirty="0" smtClean="0">
                <a:latin typeface="+mn-lt"/>
              </a:rPr>
              <a:t>Automatische indexering opschorten bij schadelijke schokken (bv. olieprijsstijging, ruivoetverslechtering)</a:t>
            </a: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nl-BE" sz="1600" kern="0" dirty="0" smtClean="0"/>
              <a:t>Indexering afschermen voor de gevolgen van dergelijke schokken = indexering op basis van:</a:t>
            </a:r>
          </a:p>
          <a:p>
            <a:pPr marL="895350" indent="-266700">
              <a:lnSpc>
                <a:spcPts val="2100"/>
              </a:lnSpc>
              <a:spcBef>
                <a:spcPts val="0"/>
              </a:spcBef>
              <a:spcAft>
                <a:spcPts val="600"/>
              </a:spcAft>
              <a:buClr>
                <a:srgbClr val="CC3300"/>
              </a:buClr>
              <a:buSzPct val="120000"/>
              <a:buFont typeface="Wingdings" pitchFamily="2" charset="2"/>
              <a:buChar char="ü"/>
              <a:tabLst>
                <a:tab pos="895350" algn="l"/>
              </a:tabLst>
            </a:pPr>
            <a:r>
              <a:rPr lang="nl-BE" sz="1400" kern="0" dirty="0" smtClean="0"/>
              <a:t>de bbp-deflator</a:t>
            </a:r>
          </a:p>
          <a:p>
            <a:pPr marL="895350" indent="-266700">
              <a:lnSpc>
                <a:spcPts val="2100"/>
              </a:lnSpc>
              <a:spcBef>
                <a:spcPts val="0"/>
              </a:spcBef>
              <a:spcAft>
                <a:spcPts val="600"/>
              </a:spcAft>
              <a:buClr>
                <a:srgbClr val="CC3300"/>
              </a:buClr>
              <a:buSzPct val="120000"/>
              <a:buFont typeface="Wingdings" pitchFamily="2" charset="2"/>
              <a:buChar char="ü"/>
              <a:tabLst>
                <a:tab pos="895350" algn="l"/>
              </a:tabLst>
            </a:pPr>
            <a:r>
              <a:rPr lang="nl-BE" sz="1400" kern="0" dirty="0" smtClean="0"/>
              <a:t>de kerninflatie (exclusief volatiele energie- en voedselprijzen)</a:t>
            </a: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nl-BE" sz="1600" kern="0" dirty="0" smtClean="0"/>
              <a:t>Indexering op basis van de inflatiedoelstelling van de ECB</a:t>
            </a:r>
            <a:endParaRPr lang="nl-BE" sz="1600" kern="0" dirty="0" smtClean="0">
              <a:latin typeface="+mn-lt"/>
            </a:endParaRPr>
          </a:p>
          <a:p>
            <a:pPr marL="542925" indent="-266700">
              <a:lnSpc>
                <a:spcPts val="2100"/>
              </a:lnSpc>
              <a:spcBef>
                <a:spcPts val="0"/>
              </a:spcBef>
              <a:spcAft>
                <a:spcPts val="900"/>
              </a:spcAft>
              <a:buClr>
                <a:srgbClr val="CC3300"/>
              </a:buClr>
              <a:buSzPct val="100000"/>
              <a:buFont typeface="Courier New" pitchFamily="49" charset="0"/>
              <a:buChar char="o"/>
              <a:tabLst>
                <a:tab pos="542925" algn="l"/>
              </a:tabLst>
            </a:pPr>
            <a:r>
              <a:rPr lang="nl-BE" sz="1600" kern="0" dirty="0" smtClean="0">
                <a:latin typeface="+mn-lt"/>
              </a:rPr>
              <a:t>Forfaitaire aanpassingen: "centen in plaats van procenten"</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37161" y="1897220"/>
            <a:ext cx="8894568" cy="2043844"/>
          </a:xfrm>
        </p:spPr>
        <p:txBody>
          <a:bodyPr/>
          <a:lstStyle/>
          <a:p>
            <a:pPr lvl="1">
              <a:buNone/>
            </a:pPr>
            <a:endParaRPr lang="nl-BE" noProof="0" dirty="0" smtClean="0"/>
          </a:p>
          <a:p>
            <a:r>
              <a:rPr lang="nl-BE" noProof="0" dirty="0" smtClean="0"/>
              <a:t>Inflatie-analyse</a:t>
            </a:r>
          </a:p>
          <a:p>
            <a:pPr lvl="1"/>
            <a:r>
              <a:rPr lang="nl-BE" noProof="0" dirty="0" smtClean="0"/>
              <a:t>Recentelijk vooral eersteronde-effecten, maar gevolgd door tweederonde-effecten</a:t>
            </a:r>
          </a:p>
          <a:p>
            <a:pPr lvl="1"/>
            <a:r>
              <a:rPr lang="nl-BE" noProof="0" dirty="0" smtClean="0"/>
              <a:t>Waarom meer uitgesproken eersteronde-effecten en toegenomen olieprijsgevoeligheid?</a:t>
            </a:r>
          </a:p>
          <a:p>
            <a:pPr lvl="1"/>
            <a:r>
              <a:rPr lang="nl-BE" noProof="0" dirty="0" smtClean="0"/>
              <a:t>Een meer concurrentiële prijsvorming voor energiedragers: een absolute beleidsprioriteit</a:t>
            </a:r>
          </a:p>
          <a:p>
            <a:pPr lvl="1">
              <a:buNone/>
            </a:pPr>
            <a:endParaRPr lang="nl-BE" noProof="0" dirty="0" smtClean="0"/>
          </a:p>
          <a:p>
            <a:endParaRPr lang="nl-BE" noProof="0" dirty="0" smtClean="0"/>
          </a:p>
          <a:p>
            <a:pPr>
              <a:buNone/>
            </a:pPr>
            <a:endParaRPr lang="nl-BE" noProof="0" dirty="0" smtClean="0"/>
          </a:p>
          <a:p>
            <a:pPr lvl="1"/>
            <a:endParaRPr lang="nl-BE" noProof="0" dirty="0" smtClean="0"/>
          </a:p>
          <a:p>
            <a:pPr>
              <a:buNone/>
            </a:pPr>
            <a:endParaRPr lang="nl-BE" noProof="0" dirty="0" smtClean="0"/>
          </a:p>
          <a:p>
            <a:pPr>
              <a:buNone/>
            </a:pPr>
            <a:endParaRPr lang="nl-BE" noProof="0"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nl-NL" smtClean="0"/>
              <a:pPr>
                <a:defRPr/>
              </a:pPr>
              <a:t>41</a:t>
            </a:fld>
            <a:endParaRPr lang="nl-BE"/>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7430"/>
            <a:ext cx="8705088" cy="373062"/>
          </a:xfrm>
        </p:spPr>
        <p:txBody>
          <a:bodyPr/>
          <a:lstStyle/>
          <a:p>
            <a:r>
              <a:rPr lang="nl-BE" sz="2000" noProof="0" dirty="0" smtClean="0"/>
              <a:t>Inflatieverschil met de drie buurlanden en het eurogebied: vooral eersteronde-effecten, evenwel gevolgd door tweederonde-effecten</a:t>
            </a:r>
            <a:endParaRPr lang="nl-BE" sz="2000" noProof="0" dirty="0"/>
          </a:p>
        </p:txBody>
      </p:sp>
      <p:sp>
        <p:nvSpPr>
          <p:cNvPr id="5" name="Slide Number Placeholder 4"/>
          <p:cNvSpPr>
            <a:spLocks noGrp="1"/>
          </p:cNvSpPr>
          <p:nvPr>
            <p:ph type="sldNum" sz="quarter" idx="13"/>
          </p:nvPr>
        </p:nvSpPr>
        <p:spPr/>
        <p:txBody>
          <a:bodyPr/>
          <a:lstStyle/>
          <a:p>
            <a:pPr>
              <a:defRPr/>
            </a:pPr>
            <a:fld id="{30927B20-BB5D-4D3E-B7E7-4E481A1C19C8}" type="slidenum">
              <a:rPr lang="nl-NL" smtClean="0"/>
              <a:pPr>
                <a:defRPr/>
              </a:pPr>
              <a:t>42</a:t>
            </a:fld>
            <a:endParaRPr lang="nl-BE"/>
          </a:p>
        </p:txBody>
      </p:sp>
      <p:sp>
        <p:nvSpPr>
          <p:cNvPr id="10" name="Rectangle 9"/>
          <p:cNvSpPr/>
          <p:nvPr/>
        </p:nvSpPr>
        <p:spPr>
          <a:xfrm>
            <a:off x="523875" y="3298505"/>
            <a:ext cx="8211312" cy="263149"/>
          </a:xfrm>
          <a:prstGeom prst="rect">
            <a:avLst/>
          </a:prstGeom>
        </p:spPr>
        <p:txBody>
          <a:bodyPr wrap="square">
            <a:spAutoFit/>
          </a:bodyPr>
          <a:lstStyle/>
          <a:p>
            <a:pPr>
              <a:defRPr sz="1110" b="0" i="0" u="none" strike="noStrike" kern="1200" baseline="0">
                <a:solidFill>
                  <a:srgbClr val="000000"/>
                </a:solidFill>
                <a:latin typeface="Arial"/>
                <a:ea typeface="Arial"/>
                <a:cs typeface="Arial"/>
              </a:defRPr>
            </a:pPr>
            <a:r>
              <a:rPr lang="nl-BE" b="1" smtClean="0">
                <a:solidFill>
                  <a:srgbClr val="000000"/>
                </a:solidFill>
                <a:ea typeface="Arial"/>
                <a:cs typeface="Arial"/>
              </a:rPr>
              <a:t>Bijdrage van de belangrijkste componenten tot het inflatieverschil met de drie buurlanden (in procentpunt)</a:t>
            </a:r>
            <a:endParaRPr lang="nl-BE" b="1">
              <a:solidFill>
                <a:srgbClr val="000000"/>
              </a:solidFill>
              <a:ea typeface="Arial"/>
              <a:cs typeface="Arial"/>
            </a:endParaRPr>
          </a:p>
        </p:txBody>
      </p:sp>
      <p:sp>
        <p:nvSpPr>
          <p:cNvPr id="11" name="TextBox 10"/>
          <p:cNvSpPr txBox="1"/>
          <p:nvPr/>
        </p:nvSpPr>
        <p:spPr bwMode="auto">
          <a:xfrm>
            <a:off x="568071" y="741045"/>
            <a:ext cx="7839456" cy="519373"/>
          </a:xfrm>
          <a:prstGeom prst="rect">
            <a:avLst/>
          </a:prstGeom>
        </p:spPr>
        <p:txBody>
          <a:bodyPr wrap="square">
            <a:spAutoFit/>
          </a:bodyPr>
          <a:lstStyle/>
          <a:p>
            <a:pPr>
              <a:defRPr sz="1110" b="0" i="0" u="none" strike="noStrike" kern="1200" baseline="0">
                <a:solidFill>
                  <a:srgbClr val="000000"/>
                </a:solidFill>
                <a:latin typeface="Arial"/>
                <a:ea typeface="Arial"/>
                <a:cs typeface="Arial"/>
              </a:defRPr>
            </a:pPr>
            <a:r>
              <a:rPr lang="nl-BE" sz="1110" b="1" smtClean="0">
                <a:solidFill>
                  <a:srgbClr val="000000"/>
                </a:solidFill>
                <a:latin typeface="Arial"/>
                <a:ea typeface="Arial"/>
                <a:cs typeface="Arial"/>
              </a:rPr>
              <a:t>Inflatie (HICP) (veranderingspercentages t.o.v. de overeenstemmende maand van het voorgaande jaar)</a:t>
            </a:r>
          </a:p>
          <a:p>
            <a:pPr>
              <a:lnSpc>
                <a:spcPct val="150000"/>
              </a:lnSpc>
              <a:buClr>
                <a:srgbClr val="CC3300"/>
              </a:buClr>
              <a:buSzPct val="135000"/>
              <a:defRPr sz="1110" b="0" i="0" u="none" strike="noStrike" kern="1200" baseline="0">
                <a:solidFill>
                  <a:srgbClr val="000000"/>
                </a:solidFill>
                <a:latin typeface="Arial"/>
                <a:ea typeface="Arial"/>
                <a:cs typeface="Arial"/>
              </a:defRPr>
            </a:pPr>
            <a:endParaRPr lang="nl-BE" sz="1110" b="1" smtClean="0">
              <a:solidFill>
                <a:srgbClr val="000000"/>
              </a:solidFill>
              <a:latin typeface="Arial"/>
              <a:ea typeface="Arial"/>
              <a:cs typeface="Arial"/>
            </a:endParaRPr>
          </a:p>
        </p:txBody>
      </p:sp>
      <p:graphicFrame>
        <p:nvGraphicFramePr>
          <p:cNvPr id="13" name="Object 3"/>
          <p:cNvGraphicFramePr>
            <a:graphicFrameLocks noChangeAspect="1"/>
          </p:cNvGraphicFramePr>
          <p:nvPr/>
        </p:nvGraphicFramePr>
        <p:xfrm>
          <a:off x="120072" y="3521964"/>
          <a:ext cx="8676456" cy="3028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nvGraphicFramePr>
        <p:xfrm>
          <a:off x="137160" y="923544"/>
          <a:ext cx="8485632" cy="299923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80963"/>
            <a:ext cx="8078788" cy="373062"/>
          </a:xfrm>
        </p:spPr>
        <p:txBody>
          <a:bodyPr/>
          <a:lstStyle/>
          <a:p>
            <a:r>
              <a:rPr lang="nl-BE" noProof="0" dirty="0" smtClean="0"/>
              <a:t>Impact van een 10% olieprijsstijging doorheen de tijd</a:t>
            </a:r>
            <a:br>
              <a:rPr lang="nl-BE" noProof="0" dirty="0" smtClean="0"/>
            </a:br>
            <a:r>
              <a:rPr lang="nl-BE" sz="1600" b="0" noProof="0" dirty="0" smtClean="0"/>
              <a:t>(in procentpunten)</a:t>
            </a:r>
            <a:r>
              <a:rPr lang="nl-BE" noProof="0" dirty="0" smtClean="0"/>
              <a:t> </a:t>
            </a:r>
            <a:endParaRPr lang="nl-BE" noProof="0" dirty="0"/>
          </a:p>
        </p:txBody>
      </p:sp>
      <p:sp>
        <p:nvSpPr>
          <p:cNvPr id="5" name="Slide Number Placeholder 4"/>
          <p:cNvSpPr>
            <a:spLocks noGrp="1"/>
          </p:cNvSpPr>
          <p:nvPr>
            <p:ph type="sldNum" sz="quarter" idx="13"/>
          </p:nvPr>
        </p:nvSpPr>
        <p:spPr/>
        <p:txBody>
          <a:bodyPr/>
          <a:lstStyle/>
          <a:p>
            <a:pPr>
              <a:defRPr/>
            </a:pPr>
            <a:fld id="{309F51D2-594A-475D-851C-BC286354863B}" type="slidenum">
              <a:rPr lang="nl-NL" smtClean="0"/>
              <a:pPr>
                <a:defRPr/>
              </a:pPr>
              <a:t>43</a:t>
            </a:fld>
            <a:endParaRPr lang="nl-BE"/>
          </a:p>
        </p:txBody>
      </p:sp>
      <p:graphicFrame>
        <p:nvGraphicFramePr>
          <p:cNvPr id="8" name="Chart Placeholder 7"/>
          <p:cNvGraphicFramePr>
            <a:graphicFrameLocks noGrp="1"/>
          </p:cNvGraphicFramePr>
          <p:nvPr>
            <p:ph type="chart" sz="quarter" idx="11"/>
          </p:nvPr>
        </p:nvGraphicFramePr>
        <p:xfrm>
          <a:off x="685800" y="750888"/>
          <a:ext cx="3852863" cy="4964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Placeholder 7"/>
          <p:cNvGraphicFramePr>
            <a:graphicFrameLocks noGrp="1"/>
          </p:cNvGraphicFramePr>
          <p:nvPr>
            <p:ph type="chart" sz="quarter" idx="12"/>
          </p:nvPr>
        </p:nvGraphicFramePr>
        <p:xfrm>
          <a:off x="4822825" y="750888"/>
          <a:ext cx="3852863" cy="496411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flipH="1">
            <a:off x="2414016" y="1911096"/>
            <a:ext cx="9144" cy="188366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957828" y="1909572"/>
            <a:ext cx="9144" cy="188366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580632" y="1917192"/>
            <a:ext cx="9144" cy="188366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8153400" y="1923288"/>
            <a:ext cx="9144" cy="188366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9" name="Text Placeholder 2"/>
          <p:cNvSpPr txBox="1">
            <a:spLocks/>
          </p:cNvSpPr>
          <p:nvPr/>
        </p:nvSpPr>
        <p:spPr>
          <a:xfrm>
            <a:off x="109728" y="4577916"/>
            <a:ext cx="9034272" cy="899340"/>
          </a:xfrm>
          <a:prstGeom prst="rect">
            <a:avLst/>
          </a:prstGeom>
        </p:spPr>
        <p:txBody>
          <a:bodyPr/>
          <a:lstStyle/>
          <a:p>
            <a:pPr marL="449263" lvl="0" indent="-449263" eaLnBrk="0" hangingPunct="0">
              <a:spcBef>
                <a:spcPct val="20000"/>
              </a:spcBef>
              <a:buClr>
                <a:srgbClr val="CC3300"/>
              </a:buClr>
              <a:buSzPct val="90000"/>
              <a:buFont typeface="Wingdings" pitchFamily="2" charset="2"/>
              <a:buChar char="q"/>
              <a:defRPr/>
            </a:pPr>
            <a:r>
              <a:rPr lang="nl-BE" sz="1600" kern="0" noProof="0" dirty="0" smtClean="0">
                <a:latin typeface="+mn-lt"/>
              </a:rPr>
              <a:t>Drie periodes</a:t>
            </a:r>
            <a:endParaRPr lang="nl-BE" sz="1600" kern="0" dirty="0" smtClean="0"/>
          </a:p>
          <a:p>
            <a:pPr marL="906463" lvl="1" indent="-449263" eaLnBrk="0" hangingPunct="0">
              <a:spcBef>
                <a:spcPct val="20000"/>
              </a:spcBef>
              <a:buClr>
                <a:srgbClr val="CC3300"/>
              </a:buClr>
              <a:buSzPct val="90000"/>
              <a:buFont typeface="Wingdings" pitchFamily="2" charset="2"/>
              <a:buChar char="§"/>
            </a:pPr>
            <a:r>
              <a:rPr lang="nl-BE" sz="1400" kern="0" dirty="0" smtClean="0"/>
              <a:t>Hoog en sterke effecten tijdens tweede en derde jaar (indirecte en </a:t>
            </a:r>
            <a:r>
              <a:rPr lang="nl-BE" sz="1400" kern="0" smtClean="0"/>
              <a:t>tweederonde-effecten</a:t>
            </a:r>
            <a:r>
              <a:rPr lang="nl-BE" sz="1400" kern="0" dirty="0" smtClean="0"/>
              <a:t>)</a:t>
            </a:r>
          </a:p>
          <a:p>
            <a:pPr marL="906463" lvl="1" indent="-449263" eaLnBrk="0" hangingPunct="0">
              <a:spcBef>
                <a:spcPct val="20000"/>
              </a:spcBef>
              <a:buClr>
                <a:srgbClr val="CC3300"/>
              </a:buClr>
              <a:buSzPct val="90000"/>
              <a:buFont typeface="Wingdings" pitchFamily="2" charset="2"/>
              <a:buChar char="§"/>
            </a:pPr>
            <a:r>
              <a:rPr lang="nl-BE" sz="1400" kern="0" dirty="0" smtClean="0"/>
              <a:t>Laag en beperkte effecten tijdens tweede en derde jaar (indirecte en </a:t>
            </a:r>
            <a:r>
              <a:rPr lang="nl-BE" sz="1400" kern="0" smtClean="0"/>
              <a:t>tweederonde-effecten</a:t>
            </a:r>
            <a:r>
              <a:rPr lang="nl-BE" sz="1400" kern="0" dirty="0" smtClean="0"/>
              <a:t>)</a:t>
            </a:r>
          </a:p>
          <a:p>
            <a:pPr marL="906463" lvl="1" indent="-449263" eaLnBrk="0" hangingPunct="0">
              <a:spcBef>
                <a:spcPct val="20000"/>
              </a:spcBef>
              <a:buClr>
                <a:srgbClr val="CC3300"/>
              </a:buClr>
              <a:buSzPct val="90000"/>
              <a:buFont typeface="Wingdings" pitchFamily="2" charset="2"/>
              <a:buChar char="§"/>
            </a:pPr>
            <a:r>
              <a:rPr lang="nl-BE" sz="1400" kern="0" noProof="0" dirty="0" smtClean="0"/>
              <a:t>Toenemend maar enkel tijdens eerste jaar (direct effect)</a:t>
            </a:r>
            <a:endParaRPr lang="nl-BE" sz="1400" kern="0" dirty="0" smtClean="0"/>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lang="nl-BE" sz="1600" kern="0" dirty="0" smtClean="0">
                <a:latin typeface="+mn-lt"/>
              </a:rPr>
              <a:t>Verschil totale CPI en gezondheidsindex</a:t>
            </a:r>
            <a:endParaRPr lang="nl-BE" sz="1600" kern="0" noProof="0" dirty="0" smtClean="0">
              <a:latin typeface="+mn-lt"/>
            </a:endParaRPr>
          </a:p>
          <a:p>
            <a:pPr marL="906463" lvl="1" indent="-449263" eaLnBrk="0" hangingPunct="0">
              <a:spcBef>
                <a:spcPct val="20000"/>
              </a:spcBef>
              <a:buClr>
                <a:srgbClr val="CC3300"/>
              </a:buClr>
              <a:buSzPct val="90000"/>
              <a:buFont typeface="Wingdings" pitchFamily="2" charset="2"/>
              <a:buChar char="§"/>
            </a:pPr>
            <a:r>
              <a:rPr lang="nl-BE" sz="1400" kern="0" noProof="0" dirty="0" smtClean="0">
                <a:latin typeface="+mn-lt"/>
              </a:rPr>
              <a:t>Direct effect (eerste jaar) kleiner ten belope van ongeveer 0,1 procentpunt</a:t>
            </a:r>
          </a:p>
          <a:p>
            <a:pPr marL="906463" lvl="1" indent="-449263" eaLnBrk="0" hangingPunct="0">
              <a:spcBef>
                <a:spcPct val="20000"/>
              </a:spcBef>
              <a:buClr>
                <a:srgbClr val="CC3300"/>
              </a:buClr>
              <a:buSzPct val="90000"/>
              <a:buFont typeface="Wingdings" pitchFamily="2" charset="2"/>
              <a:buChar char="§"/>
            </a:pPr>
            <a:r>
              <a:rPr lang="nl-BE" sz="1400" kern="0" dirty="0" smtClean="0">
                <a:latin typeface="+mn-lt"/>
              </a:rPr>
              <a:t>Capaciteit tot neutralisatie olieprijsschokken is in relatieve termen gedaald</a:t>
            </a:r>
            <a:endParaRPr lang="nl-BE" sz="1400" kern="0" noProof="0" dirty="0" smtClean="0">
              <a:latin typeface="+mn-lt"/>
            </a:endParaRPr>
          </a:p>
          <a:p>
            <a:pPr marL="906463" lvl="1" indent="-449263" eaLnBrk="0" hangingPunct="0">
              <a:spcBef>
                <a:spcPct val="20000"/>
              </a:spcBef>
              <a:buClr>
                <a:srgbClr val="CC3300"/>
              </a:buClr>
              <a:buSzPct val="90000"/>
            </a:pPr>
            <a:endParaRPr kumimoji="0" lang="nl-BE" sz="1800" b="0" i="0" u="none" strike="noStrike" kern="0" cap="none" spc="0" normalizeH="0" baseline="0" noProof="0" dirty="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nl-BE" sz="18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4306888" algn="l"/>
              </a:tabLst>
            </a:pPr>
            <a:r>
              <a:rPr lang="nl-BE" noProof="0" dirty="0" smtClean="0"/>
              <a:t>Factoren die de gevoeligheid van de inflatie voor de prijzen van de energetische grondstoffen bepalen </a:t>
            </a:r>
            <a:endParaRPr lang="nl-BE" noProof="0" dirty="0"/>
          </a:p>
        </p:txBody>
      </p:sp>
      <p:sp>
        <p:nvSpPr>
          <p:cNvPr id="4" name="Slide Number Placeholder 3"/>
          <p:cNvSpPr>
            <a:spLocks noGrp="1"/>
          </p:cNvSpPr>
          <p:nvPr>
            <p:ph type="sldNum" sz="quarter" idx="12"/>
          </p:nvPr>
        </p:nvSpPr>
        <p:spPr/>
        <p:txBody>
          <a:bodyPr/>
          <a:lstStyle/>
          <a:p>
            <a:pPr>
              <a:defRPr/>
            </a:pPr>
            <a:fld id="{39E29544-7B3E-4E83-A739-755F3A5E9036}" type="slidenum">
              <a:rPr lang="nl-NL" smtClean="0"/>
              <a:pPr>
                <a:defRPr/>
              </a:pPr>
              <a:t>44</a:t>
            </a:fld>
            <a:endParaRPr lang="nl-BE" dirty="0"/>
          </a:p>
        </p:txBody>
      </p:sp>
      <p:graphicFrame>
        <p:nvGraphicFramePr>
          <p:cNvPr id="6" name="Chart 5"/>
          <p:cNvGraphicFramePr/>
          <p:nvPr/>
        </p:nvGraphicFramePr>
        <p:xfrm>
          <a:off x="293890" y="1657040"/>
          <a:ext cx="2070820" cy="32092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6513620" y="1657040"/>
          <a:ext cx="2070821" cy="3201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2367133" y="1657040"/>
          <a:ext cx="2070820" cy="32015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nvGraphicFramePr>
        <p:xfrm>
          <a:off x="4440376" y="1657040"/>
          <a:ext cx="2070820" cy="3201576"/>
        </p:xfrm>
        <a:graphic>
          <a:graphicData uri="http://schemas.openxmlformats.org/drawingml/2006/chart">
            <c:chart xmlns:c="http://schemas.openxmlformats.org/drawingml/2006/chart" xmlns:r="http://schemas.openxmlformats.org/officeDocument/2006/relationships" r:id="rId5"/>
          </a:graphicData>
        </a:graphic>
      </p:graphicFrame>
      <p:sp>
        <p:nvSpPr>
          <p:cNvPr id="29" name="Rectangle 28"/>
          <p:cNvSpPr>
            <a:spLocks noChangeArrowheads="1"/>
          </p:cNvSpPr>
          <p:nvPr/>
        </p:nvSpPr>
        <p:spPr bwMode="auto">
          <a:xfrm>
            <a:off x="1521748" y="5596257"/>
            <a:ext cx="249971" cy="117422"/>
          </a:xfrm>
          <a:prstGeom prst="rect">
            <a:avLst/>
          </a:prstGeom>
          <a:solidFill>
            <a:srgbClr val="FFC000"/>
          </a:solidFill>
          <a:ln w="9525">
            <a:no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nl-BE"/>
          </a:p>
        </p:txBody>
      </p:sp>
      <p:sp>
        <p:nvSpPr>
          <p:cNvPr id="30" name="Rectangle 29"/>
          <p:cNvSpPr>
            <a:spLocks noChangeArrowheads="1"/>
          </p:cNvSpPr>
          <p:nvPr/>
        </p:nvSpPr>
        <p:spPr bwMode="auto">
          <a:xfrm>
            <a:off x="4798668" y="5365119"/>
            <a:ext cx="254774" cy="117420"/>
          </a:xfrm>
          <a:prstGeom prst="rect">
            <a:avLst/>
          </a:prstGeom>
          <a:solidFill>
            <a:schemeClr val="accent2"/>
          </a:solidFill>
          <a:ln w="9525">
            <a:no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nl-BE"/>
          </a:p>
        </p:txBody>
      </p:sp>
      <p:sp>
        <p:nvSpPr>
          <p:cNvPr id="31" name="Rectangle 30"/>
          <p:cNvSpPr>
            <a:spLocks noChangeArrowheads="1"/>
          </p:cNvSpPr>
          <p:nvPr/>
        </p:nvSpPr>
        <p:spPr bwMode="auto">
          <a:xfrm>
            <a:off x="1521748" y="5356375"/>
            <a:ext cx="249971" cy="123825"/>
          </a:xfrm>
          <a:prstGeom prst="rect">
            <a:avLst/>
          </a:prstGeom>
          <a:solidFill>
            <a:schemeClr val="tx1"/>
          </a:solidFill>
          <a:ln w="9525">
            <a:no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nl-BE"/>
          </a:p>
        </p:txBody>
      </p:sp>
      <p:sp>
        <p:nvSpPr>
          <p:cNvPr id="32" name="Text Box 10"/>
          <p:cNvSpPr txBox="1">
            <a:spLocks noChangeArrowheads="1"/>
          </p:cNvSpPr>
          <p:nvPr/>
        </p:nvSpPr>
        <p:spPr bwMode="auto">
          <a:xfrm>
            <a:off x="1752670" y="5510725"/>
            <a:ext cx="2685809" cy="255208"/>
          </a:xfrm>
          <a:prstGeom prst="rect">
            <a:avLst/>
          </a:prstGeom>
          <a:noFill/>
          <a:ln w="952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nl-BE" sz="1100"/>
              <a:t>Stookolie</a:t>
            </a:r>
          </a:p>
        </p:txBody>
      </p:sp>
      <p:sp>
        <p:nvSpPr>
          <p:cNvPr id="33" name="Rectangle 32"/>
          <p:cNvSpPr>
            <a:spLocks noChangeArrowheads="1"/>
          </p:cNvSpPr>
          <p:nvPr/>
        </p:nvSpPr>
        <p:spPr bwMode="auto">
          <a:xfrm>
            <a:off x="4798668" y="5158656"/>
            <a:ext cx="254774" cy="117422"/>
          </a:xfrm>
          <a:prstGeom prst="rect">
            <a:avLst/>
          </a:prstGeom>
          <a:solidFill>
            <a:srgbClr val="FF0000"/>
          </a:solidFill>
          <a:ln w="9525">
            <a:no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nl-BE"/>
          </a:p>
        </p:txBody>
      </p:sp>
      <p:sp>
        <p:nvSpPr>
          <p:cNvPr id="34" name="Rectangle 33"/>
          <p:cNvSpPr>
            <a:spLocks noChangeArrowheads="1"/>
          </p:cNvSpPr>
          <p:nvPr/>
        </p:nvSpPr>
        <p:spPr bwMode="auto">
          <a:xfrm>
            <a:off x="1521748" y="5162754"/>
            <a:ext cx="249971" cy="104386"/>
          </a:xfrm>
          <a:prstGeom prst="rect">
            <a:avLst/>
          </a:prstGeom>
          <a:solidFill>
            <a:srgbClr val="808080"/>
          </a:solidFill>
          <a:ln w="9525">
            <a:no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nl-BE"/>
          </a:p>
        </p:txBody>
      </p:sp>
      <p:sp>
        <p:nvSpPr>
          <p:cNvPr id="35" name="Text Box 14"/>
          <p:cNvSpPr txBox="1">
            <a:spLocks noChangeArrowheads="1"/>
          </p:cNvSpPr>
          <p:nvPr/>
        </p:nvSpPr>
        <p:spPr bwMode="auto">
          <a:xfrm>
            <a:off x="1752669" y="5277054"/>
            <a:ext cx="2685809" cy="248803"/>
          </a:xfrm>
          <a:prstGeom prst="rect">
            <a:avLst/>
          </a:prstGeom>
          <a:noFill/>
          <a:ln w="952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nl-BE" sz="1100"/>
              <a:t>Diesel</a:t>
            </a:r>
          </a:p>
        </p:txBody>
      </p:sp>
      <p:sp>
        <p:nvSpPr>
          <p:cNvPr id="36" name="Text Box 15"/>
          <p:cNvSpPr txBox="1">
            <a:spLocks noChangeArrowheads="1"/>
          </p:cNvSpPr>
          <p:nvPr/>
        </p:nvSpPr>
        <p:spPr bwMode="auto">
          <a:xfrm>
            <a:off x="1762000" y="5101122"/>
            <a:ext cx="2685809" cy="159567"/>
          </a:xfrm>
          <a:prstGeom prst="rect">
            <a:avLst/>
          </a:prstGeom>
          <a:noFill/>
          <a:ln w="952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nl-BE" sz="1100"/>
              <a:t>Benzine</a:t>
            </a:r>
          </a:p>
        </p:txBody>
      </p:sp>
      <p:sp>
        <p:nvSpPr>
          <p:cNvPr id="37" name="Text Box 16"/>
          <p:cNvSpPr txBox="1">
            <a:spLocks noChangeArrowheads="1"/>
          </p:cNvSpPr>
          <p:nvPr/>
        </p:nvSpPr>
        <p:spPr bwMode="auto">
          <a:xfrm>
            <a:off x="5034393" y="5082068"/>
            <a:ext cx="2859581" cy="248804"/>
          </a:xfrm>
          <a:prstGeom prst="rect">
            <a:avLst/>
          </a:prstGeom>
          <a:noFill/>
          <a:ln w="952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nl-BE" sz="1100"/>
              <a:t>Gas</a:t>
            </a:r>
          </a:p>
        </p:txBody>
      </p:sp>
      <p:sp>
        <p:nvSpPr>
          <p:cNvPr id="38" name="Rectangle 37"/>
          <p:cNvSpPr>
            <a:spLocks noChangeArrowheads="1"/>
          </p:cNvSpPr>
          <p:nvPr/>
        </p:nvSpPr>
        <p:spPr bwMode="auto">
          <a:xfrm>
            <a:off x="2812668" y="5262086"/>
            <a:ext cx="257175" cy="117422"/>
          </a:xfrm>
          <a:prstGeom prst="rect">
            <a:avLst/>
          </a:prstGeom>
          <a:solidFill>
            <a:srgbClr val="00B0F0"/>
          </a:solidFill>
          <a:ln w="9525">
            <a:no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nl-BE"/>
          </a:p>
        </p:txBody>
      </p:sp>
      <p:sp>
        <p:nvSpPr>
          <p:cNvPr id="39" name="Text Box 14"/>
          <p:cNvSpPr txBox="1">
            <a:spLocks noChangeArrowheads="1"/>
          </p:cNvSpPr>
          <p:nvPr/>
        </p:nvSpPr>
        <p:spPr bwMode="auto">
          <a:xfrm>
            <a:off x="3050793" y="5176361"/>
            <a:ext cx="2683408" cy="255207"/>
          </a:xfrm>
          <a:prstGeom prst="rect">
            <a:avLst/>
          </a:prstGeom>
          <a:noFill/>
          <a:ln w="952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nl-BE" sz="1100"/>
              <a:t>Benzine en diesel</a:t>
            </a:r>
          </a:p>
        </p:txBody>
      </p:sp>
      <p:sp>
        <p:nvSpPr>
          <p:cNvPr id="40" name="Rectangle 39"/>
          <p:cNvSpPr>
            <a:spLocks noChangeArrowheads="1"/>
          </p:cNvSpPr>
          <p:nvPr/>
        </p:nvSpPr>
        <p:spPr bwMode="auto">
          <a:xfrm>
            <a:off x="4795755" y="5584015"/>
            <a:ext cx="254774" cy="117422"/>
          </a:xfrm>
          <a:prstGeom prst="rect">
            <a:avLst/>
          </a:prstGeom>
          <a:solidFill>
            <a:srgbClr val="00B050"/>
          </a:solidFill>
          <a:ln w="9525">
            <a:noFill/>
            <a:miter lim="800000"/>
            <a:headEnd/>
            <a:tailEnd/>
          </a:ln>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nl-BE"/>
          </a:p>
        </p:txBody>
      </p:sp>
      <p:sp>
        <p:nvSpPr>
          <p:cNvPr id="41" name="Text Box 9"/>
          <p:cNvSpPr txBox="1">
            <a:spLocks noChangeArrowheads="1"/>
          </p:cNvSpPr>
          <p:nvPr/>
        </p:nvSpPr>
        <p:spPr bwMode="auto">
          <a:xfrm>
            <a:off x="5031480" y="5517339"/>
            <a:ext cx="3547702" cy="255208"/>
          </a:xfrm>
          <a:prstGeom prst="rect">
            <a:avLst/>
          </a:prstGeom>
          <a:noFill/>
          <a:ln w="952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nl-BE" sz="1100"/>
              <a:t>Andere energiedragers</a:t>
            </a:r>
            <a:endParaRPr lang="nl-BE" sz="1100" baseline="30000"/>
          </a:p>
        </p:txBody>
      </p:sp>
      <p:sp>
        <p:nvSpPr>
          <p:cNvPr id="42" name="Right Brace 41"/>
          <p:cNvSpPr/>
          <p:nvPr/>
        </p:nvSpPr>
        <p:spPr>
          <a:xfrm>
            <a:off x="2456926" y="5176361"/>
            <a:ext cx="122464" cy="29295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endParaRPr lang="en-US" sz="1100"/>
          </a:p>
        </p:txBody>
      </p:sp>
      <p:sp>
        <p:nvSpPr>
          <p:cNvPr id="43" name="Text Box 9"/>
          <p:cNvSpPr txBox="1">
            <a:spLocks noChangeArrowheads="1"/>
          </p:cNvSpPr>
          <p:nvPr/>
        </p:nvSpPr>
        <p:spPr bwMode="auto">
          <a:xfrm>
            <a:off x="5073516" y="5292274"/>
            <a:ext cx="3547702" cy="248803"/>
          </a:xfrm>
          <a:prstGeom prst="rect">
            <a:avLst/>
          </a:prstGeom>
          <a:noFill/>
          <a:ln w="9525">
            <a:noFill/>
            <a:miter lim="800000"/>
            <a:headEnd/>
            <a:tailEnd/>
          </a:ln>
          <a:effec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50000"/>
              </a:spcBef>
            </a:pPr>
            <a:r>
              <a:rPr lang="nl-BE" sz="1100"/>
              <a:t>Elektriciteit</a:t>
            </a:r>
            <a:endParaRPr lang="nl-BE" sz="1100" baseline="30000"/>
          </a:p>
        </p:txBody>
      </p:sp>
      <p:graphicFrame>
        <p:nvGraphicFramePr>
          <p:cNvPr id="23" name="Group 153"/>
          <p:cNvGraphicFramePr>
            <a:graphicFrameLocks noGrp="1"/>
          </p:cNvGraphicFramePr>
          <p:nvPr/>
        </p:nvGraphicFramePr>
        <p:xfrm>
          <a:off x="184150" y="5730875"/>
          <a:ext cx="7580522" cy="817128"/>
        </p:xfrm>
        <a:graphic>
          <a:graphicData uri="http://schemas.openxmlformats.org/drawingml/2006/table">
            <a:tbl>
              <a:tblPr/>
              <a:tblGrid>
                <a:gridCol w="7580522"/>
              </a:tblGrid>
              <a:tr h="40957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0" smtClean="0">
                          <a:ln>
                            <a:noFill/>
                          </a:ln>
                          <a:solidFill>
                            <a:schemeClr val="tx1"/>
                          </a:solidFill>
                          <a:effectLst/>
                          <a:latin typeface="Arial" charset="0"/>
                        </a:rPr>
                        <a:t>Bronnen:  EC, NBB.</a:t>
                      </a:r>
                    </a:p>
                    <a:p>
                      <a:pPr marL="85725" marR="0" lvl="0" indent="-85725"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30000" smtClean="0">
                          <a:ln>
                            <a:noFill/>
                          </a:ln>
                          <a:solidFill>
                            <a:schemeClr val="tx1"/>
                          </a:solidFill>
                          <a:effectLst/>
                          <a:latin typeface="Arial" charset="0"/>
                        </a:rPr>
                        <a:t>1</a:t>
                      </a:r>
                      <a:r>
                        <a:rPr smtClean="0"/>
                        <a:t>	</a:t>
                      </a:r>
                      <a:r>
                        <a:rPr kumimoji="0" lang="nl-BE" sz="800" b="0" i="0" u="none" strike="noStrike" cap="none" normalizeH="0" baseline="0" smtClean="0">
                          <a:ln>
                            <a:noFill/>
                          </a:ln>
                          <a:solidFill>
                            <a:schemeClr val="tx1"/>
                          </a:solidFill>
                          <a:effectLst/>
                          <a:latin typeface="Arial" charset="0"/>
                        </a:rPr>
                        <a:t>Een TOE (ton olie-equivalent) stemt overeen met 1.285 liter benzine, 1.166 liter diesel of stookolie, 46,52 GJ gas en 11.630 kWh elektriciteit.</a:t>
                      </a:r>
                    </a:p>
                    <a:p>
                      <a:pPr marL="85725" marR="0" lvl="0" indent="-85725"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30000" smtClean="0">
                          <a:ln>
                            <a:noFill/>
                          </a:ln>
                          <a:solidFill>
                            <a:schemeClr val="tx1"/>
                          </a:solidFill>
                          <a:effectLst/>
                          <a:latin typeface="Arial" charset="0"/>
                        </a:rPr>
                        <a:t>2</a:t>
                      </a:r>
                      <a:r>
                        <a:rPr kumimoji="0" lang="nl-BE" sz="800" b="0" i="0" u="none" strike="noStrike" cap="none" normalizeH="0" baseline="0" smtClean="0">
                          <a:ln>
                            <a:noFill/>
                          </a:ln>
                          <a:solidFill>
                            <a:schemeClr val="tx1"/>
                          </a:solidFill>
                          <a:effectLst/>
                          <a:latin typeface="Arial" charset="0"/>
                        </a:rPr>
                        <a:t>	Verschil tussen de prijzen vóór belastingen en de prijzen exclusief btw. Gegevens voor de tweede helft van 2010 voor elektriciteit en gas, en voor de eerste negen maanden van 2011 voor de aardolieproducten.</a:t>
                      </a:r>
                    </a:p>
                    <a:p>
                      <a:pPr marL="85725" marR="0" lvl="0" indent="-85725"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30000" smtClean="0">
                          <a:ln>
                            <a:noFill/>
                          </a:ln>
                          <a:solidFill>
                            <a:schemeClr val="tx1"/>
                          </a:solidFill>
                          <a:effectLst/>
                          <a:latin typeface="Arial" charset="0"/>
                        </a:rPr>
                        <a:t>3</a:t>
                      </a:r>
                      <a:r>
                        <a:rPr kumimoji="0" lang="nl-BE" sz="800" b="0" i="0" u="none" strike="noStrike" cap="none" normalizeH="0" baseline="0" smtClean="0">
                          <a:ln>
                            <a:noFill/>
                          </a:ln>
                          <a:solidFill>
                            <a:schemeClr val="tx1"/>
                          </a:solidFill>
                          <a:effectLst/>
                          <a:latin typeface="Arial" charset="0"/>
                        </a:rPr>
                        <a:t>  Nationaal indexcijfer, gelet op het verloop van de relatieve prijzen tussen 2004 en 2011.</a:t>
                      </a:r>
                    </a:p>
                    <a:p>
                      <a:pPr marL="85725" marR="0" lvl="0" indent="-85725"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30000" smtClean="0">
                          <a:ln>
                            <a:noFill/>
                          </a:ln>
                          <a:solidFill>
                            <a:schemeClr val="tx1"/>
                          </a:solidFill>
                          <a:effectLst/>
                          <a:latin typeface="Arial" charset="0"/>
                        </a:rPr>
                        <a:t>4</a:t>
                      </a:r>
                      <a:r>
                        <a:rPr kumimoji="0" lang="nl-BE" sz="800" b="0" i="0" u="none" strike="noStrike" cap="none" normalizeH="0" baseline="0" smtClean="0">
                          <a:ln>
                            <a:noFill/>
                          </a:ln>
                          <a:solidFill>
                            <a:schemeClr val="tx1"/>
                          </a:solidFill>
                          <a:effectLst/>
                          <a:latin typeface="Arial" charset="0"/>
                        </a:rPr>
                        <a:t>  HICP.</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sp>
        <p:nvSpPr>
          <p:cNvPr id="25" name="TextBox 24"/>
          <p:cNvSpPr txBox="1"/>
          <p:nvPr/>
        </p:nvSpPr>
        <p:spPr bwMode="auto">
          <a:xfrm>
            <a:off x="491319" y="1364785"/>
            <a:ext cx="1746914" cy="33515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nl-BE" sz="1200" b="1" i="0" u="none" strike="noStrike" kern="0" cap="none" spc="0" normalizeH="0" baseline="0" noProof="0" smtClean="0">
                <a:ln>
                  <a:noFill/>
                </a:ln>
                <a:solidFill>
                  <a:schemeClr val="tx1"/>
                </a:solidFill>
                <a:effectLst/>
                <a:uLnTx/>
                <a:uFillTx/>
                <a:latin typeface="+mn-lt"/>
                <a:ea typeface="+mn-ea"/>
                <a:cs typeface="+mn-cs"/>
              </a:rPr>
              <a:t>België</a:t>
            </a:r>
            <a:r>
              <a:rPr kumimoji="0" lang="nl-BE" sz="1200" b="1" i="0" u="none" strike="noStrike" kern="0" cap="none" spc="0" normalizeH="0" baseline="30000" noProof="0" smtClean="0">
                <a:ln>
                  <a:noFill/>
                </a:ln>
                <a:solidFill>
                  <a:schemeClr val="tx1"/>
                </a:solidFill>
                <a:effectLst/>
                <a:uLnTx/>
                <a:uFillTx/>
                <a:latin typeface="+mn-lt"/>
                <a:ea typeface="+mn-ea"/>
                <a:cs typeface="+mn-cs"/>
              </a:rPr>
              <a:t>3</a:t>
            </a:r>
          </a:p>
        </p:txBody>
      </p:sp>
      <p:sp>
        <p:nvSpPr>
          <p:cNvPr id="26" name="TextBox 25"/>
          <p:cNvSpPr txBox="1"/>
          <p:nvPr/>
        </p:nvSpPr>
        <p:spPr bwMode="auto">
          <a:xfrm>
            <a:off x="2611271" y="1364785"/>
            <a:ext cx="1746914" cy="4616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spcBef>
                <a:spcPts val="0"/>
              </a:spcBef>
              <a:buClr>
                <a:srgbClr val="CC3300"/>
              </a:buClr>
              <a:buSzPct val="135000"/>
            </a:pPr>
            <a:r>
              <a:rPr kumimoji="0" lang="nl-BE" sz="1200" b="1" i="0" u="none" strike="noStrike" kern="0" cap="none" spc="0" normalizeH="0" baseline="0" noProof="0" smtClean="0">
                <a:ln>
                  <a:noFill/>
                </a:ln>
                <a:solidFill>
                  <a:schemeClr val="tx1"/>
                </a:solidFill>
                <a:effectLst/>
                <a:uLnTx/>
                <a:uFillTx/>
                <a:latin typeface="+mn-lt"/>
                <a:ea typeface="+mn-ea"/>
                <a:cs typeface="+mn-cs"/>
              </a:rPr>
              <a:t>Drie voornaamste buurlanden</a:t>
            </a:r>
            <a:r>
              <a:rPr kumimoji="0" lang="nl-BE" sz="1200" b="1" i="0" u="none" strike="noStrike" kern="0" cap="none" spc="0" normalizeH="0" baseline="30000" noProof="0" smtClean="0">
                <a:ln>
                  <a:noFill/>
                </a:ln>
                <a:solidFill>
                  <a:schemeClr val="tx1"/>
                </a:solidFill>
                <a:effectLst/>
                <a:uLnTx/>
                <a:uFillTx/>
                <a:latin typeface="+mn-lt"/>
                <a:ea typeface="+mn-ea"/>
                <a:cs typeface="+mn-cs"/>
              </a:rPr>
              <a:t>4</a:t>
            </a:r>
          </a:p>
        </p:txBody>
      </p:sp>
      <p:sp>
        <p:nvSpPr>
          <p:cNvPr id="27" name="TextBox 26"/>
          <p:cNvSpPr txBox="1"/>
          <p:nvPr/>
        </p:nvSpPr>
        <p:spPr bwMode="auto">
          <a:xfrm>
            <a:off x="4731223" y="1364785"/>
            <a:ext cx="1746914" cy="33515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nl-BE" sz="1200" b="1" i="0" u="none" strike="noStrike" kern="0" cap="none" spc="0" normalizeH="0" baseline="0" noProof="0" smtClean="0">
                <a:ln>
                  <a:noFill/>
                </a:ln>
                <a:solidFill>
                  <a:schemeClr val="tx1"/>
                </a:solidFill>
                <a:effectLst/>
                <a:uLnTx/>
                <a:uFillTx/>
                <a:latin typeface="+mn-lt"/>
                <a:ea typeface="+mn-ea"/>
                <a:cs typeface="+mn-cs"/>
              </a:rPr>
              <a:t>België</a:t>
            </a:r>
          </a:p>
        </p:txBody>
      </p:sp>
      <p:sp>
        <p:nvSpPr>
          <p:cNvPr id="28" name="TextBox 27"/>
          <p:cNvSpPr txBox="1"/>
          <p:nvPr/>
        </p:nvSpPr>
        <p:spPr bwMode="auto">
          <a:xfrm>
            <a:off x="6851176" y="1364785"/>
            <a:ext cx="1746914" cy="4616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spcBef>
                <a:spcPts val="0"/>
              </a:spcBef>
              <a:buClr>
                <a:srgbClr val="CC3300"/>
              </a:buClr>
              <a:buSzPct val="135000"/>
            </a:pPr>
            <a:r>
              <a:rPr lang="nl-BE" sz="1200" b="1" kern="0" smtClean="0"/>
              <a:t>Drie voornaamste buurlanden</a:t>
            </a:r>
          </a:p>
        </p:txBody>
      </p:sp>
      <p:sp>
        <p:nvSpPr>
          <p:cNvPr id="44" name="TextBox 43"/>
          <p:cNvSpPr txBox="1"/>
          <p:nvPr/>
        </p:nvSpPr>
        <p:spPr bwMode="auto">
          <a:xfrm>
            <a:off x="436728" y="941695"/>
            <a:ext cx="3835021" cy="37555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nl-BE" sz="1400" b="1" i="0" u="none" strike="noStrike" kern="0" cap="none" spc="0" normalizeH="0" baseline="0" noProof="0" smtClean="0">
                <a:ln>
                  <a:noFill/>
                </a:ln>
                <a:solidFill>
                  <a:schemeClr val="tx1"/>
                </a:solidFill>
                <a:effectLst/>
                <a:uLnTx/>
                <a:uFillTx/>
                <a:latin typeface="+mn-lt"/>
                <a:ea typeface="+mn-ea"/>
                <a:cs typeface="+mn-cs"/>
              </a:rPr>
              <a:t>Weging </a:t>
            </a:r>
            <a:r>
              <a:rPr kumimoji="0" lang="nl-BE" sz="1400" i="0" u="none" strike="noStrike" kern="0" cap="none" spc="0" normalizeH="0" baseline="0" noProof="0" smtClean="0">
                <a:ln>
                  <a:noFill/>
                </a:ln>
                <a:solidFill>
                  <a:schemeClr val="tx1"/>
                </a:solidFill>
                <a:effectLst/>
                <a:uLnTx/>
                <a:uFillTx/>
                <a:latin typeface="+mn-lt"/>
                <a:ea typeface="+mn-ea"/>
                <a:cs typeface="+mn-cs"/>
              </a:rPr>
              <a:t>(in % 2011)</a:t>
            </a:r>
          </a:p>
        </p:txBody>
      </p:sp>
      <p:sp>
        <p:nvSpPr>
          <p:cNvPr id="45" name="TextBox 44"/>
          <p:cNvSpPr txBox="1"/>
          <p:nvPr/>
        </p:nvSpPr>
        <p:spPr bwMode="auto">
          <a:xfrm>
            <a:off x="4580813" y="941695"/>
            <a:ext cx="4172662" cy="41549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nl-BE" sz="1400" b="1" i="0" u="none" strike="noStrike" kern="0" cap="none" spc="0" normalizeH="0" baseline="0" noProof="0" smtClean="0">
                <a:ln>
                  <a:noFill/>
                </a:ln>
                <a:solidFill>
                  <a:schemeClr val="tx1"/>
                </a:solidFill>
                <a:effectLst/>
                <a:uLnTx/>
                <a:uFillTx/>
                <a:latin typeface="+mn-lt"/>
                <a:ea typeface="+mn-ea"/>
                <a:cs typeface="+mn-cs"/>
              </a:rPr>
              <a:t>Forfaitaire belastingen</a:t>
            </a:r>
            <a:r>
              <a:rPr kumimoji="0" lang="nl-BE" sz="1400" i="0" u="none" strike="noStrike" kern="0" cap="none" spc="0" normalizeH="0" noProof="0" smtClean="0">
                <a:ln>
                  <a:noFill/>
                </a:ln>
                <a:solidFill>
                  <a:schemeClr val="tx1"/>
                </a:solidFill>
                <a:effectLst/>
                <a:uLnTx/>
                <a:uFillTx/>
                <a:latin typeface="+mn-lt"/>
                <a:ea typeface="+mn-ea"/>
                <a:cs typeface="+mn-cs"/>
              </a:rPr>
              <a:t> (in € per TPE</a:t>
            </a:r>
            <a:r>
              <a:rPr kumimoji="0" lang="nl-BE" sz="1400" i="0" u="none" strike="noStrike" kern="0" cap="none" spc="0" normalizeH="0" baseline="30000" noProof="0" smtClean="0">
                <a:ln>
                  <a:noFill/>
                </a:ln>
                <a:solidFill>
                  <a:schemeClr val="tx1"/>
                </a:solidFill>
                <a:effectLst/>
                <a:uLnTx/>
                <a:uFillTx/>
                <a:latin typeface="+mn-lt"/>
                <a:ea typeface="+mn-ea"/>
                <a:cs typeface="+mn-cs"/>
              </a:rPr>
              <a:t>1</a:t>
            </a:r>
            <a:r>
              <a:rPr kumimoji="0" lang="nl-BE" sz="1400" i="0" u="none" strike="noStrike" kern="0" cap="none" spc="0" normalizeH="0" noProof="0" smtClean="0">
                <a:ln>
                  <a:noFill/>
                </a:ln>
                <a:solidFill>
                  <a:schemeClr val="tx1"/>
                </a:solidFill>
                <a:effectLst/>
                <a:uLnTx/>
                <a:uFillTx/>
                <a:latin typeface="+mn-lt"/>
                <a:ea typeface="+mn-ea"/>
                <a:cs typeface="+mn-cs"/>
              </a:rPr>
              <a:t>, 2011</a:t>
            </a:r>
            <a:r>
              <a:rPr kumimoji="0" lang="nl-BE" sz="1400" i="0" u="none" strike="noStrike" kern="0" cap="none" spc="0" normalizeH="0" baseline="30000" noProof="0" smtClean="0">
                <a:ln>
                  <a:noFill/>
                </a:ln>
                <a:solidFill>
                  <a:schemeClr val="tx1"/>
                </a:solidFill>
                <a:effectLst/>
                <a:uLnTx/>
                <a:uFillTx/>
                <a:latin typeface="+mn-lt"/>
                <a:ea typeface="+mn-ea"/>
                <a:cs typeface="+mn-cs"/>
              </a:rPr>
              <a:t>2</a:t>
            </a:r>
            <a:r>
              <a:rPr kumimoji="0" lang="nl-BE" sz="1400" b="1" i="0" u="none" strike="noStrike" kern="0" cap="none" spc="0" normalizeH="0" noProof="0" smtClean="0">
                <a:ln>
                  <a:noFill/>
                </a:ln>
                <a:solidFill>
                  <a:schemeClr val="tx1"/>
                </a:solidFill>
                <a:effectLst/>
                <a:uLnTx/>
                <a:uFillTx/>
                <a:latin typeface="+mn-lt"/>
                <a:ea typeface="+mn-ea"/>
                <a:cs typeface="+mn-cs"/>
              </a:rPr>
              <a:t>)</a:t>
            </a:r>
          </a:p>
        </p:txBody>
      </p:sp>
      <p:sp>
        <p:nvSpPr>
          <p:cNvPr id="47" name="Right Brace 46"/>
          <p:cNvSpPr/>
          <p:nvPr/>
        </p:nvSpPr>
        <p:spPr>
          <a:xfrm rot="5400000">
            <a:off x="1330452" y="4347972"/>
            <a:ext cx="118872" cy="969264"/>
          </a:xfrm>
          <a:prstGeom prst="rightBrace">
            <a:avLst>
              <a:gd name="adj1" fmla="val 18796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48" name="Right Brace 47"/>
          <p:cNvSpPr/>
          <p:nvPr/>
        </p:nvSpPr>
        <p:spPr>
          <a:xfrm rot="5400000">
            <a:off x="5871972" y="4351020"/>
            <a:ext cx="115824" cy="905256"/>
          </a:xfrm>
          <a:prstGeom prst="rightBrace">
            <a:avLst>
              <a:gd name="adj1" fmla="val 18796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71438"/>
            <a:ext cx="8289544" cy="373062"/>
          </a:xfrm>
        </p:spPr>
        <p:txBody>
          <a:bodyPr/>
          <a:lstStyle/>
          <a:p>
            <a:r>
              <a:rPr lang="nl-BE" noProof="0" dirty="0" smtClean="0"/>
              <a:t>Impact van een 10% olieprijsstijging op petroleumproducten</a:t>
            </a:r>
            <a:br>
              <a:rPr lang="nl-BE" noProof="0" dirty="0" smtClean="0"/>
            </a:br>
            <a:r>
              <a:rPr lang="nl-BE" sz="1200" b="0" noProof="0" dirty="0" smtClean="0"/>
              <a:t>(in procentpunten)</a:t>
            </a:r>
            <a:endParaRPr lang="nl-BE" sz="1200" noProof="0" dirty="0"/>
          </a:p>
        </p:txBody>
      </p:sp>
      <p:sp>
        <p:nvSpPr>
          <p:cNvPr id="5" name="Slide Number Placeholder 4"/>
          <p:cNvSpPr>
            <a:spLocks noGrp="1"/>
          </p:cNvSpPr>
          <p:nvPr>
            <p:ph type="sldNum" sz="quarter" idx="13"/>
          </p:nvPr>
        </p:nvSpPr>
        <p:spPr/>
        <p:txBody>
          <a:bodyPr/>
          <a:lstStyle/>
          <a:p>
            <a:pPr>
              <a:defRPr/>
            </a:pPr>
            <a:fld id="{309F51D2-594A-475D-851C-BC286354863B}" type="slidenum">
              <a:rPr lang="nl-NL" smtClean="0"/>
              <a:pPr>
                <a:defRPr/>
              </a:pPr>
              <a:t>45</a:t>
            </a:fld>
            <a:endParaRPr lang="nl-BE"/>
          </a:p>
        </p:txBody>
      </p:sp>
      <p:graphicFrame>
        <p:nvGraphicFramePr>
          <p:cNvPr id="8" name="Chart Placeholder 7"/>
          <p:cNvGraphicFramePr>
            <a:graphicFrameLocks noGrp="1"/>
          </p:cNvGraphicFramePr>
          <p:nvPr>
            <p:ph type="chart" sz="quarter" idx="11"/>
          </p:nvPr>
        </p:nvGraphicFramePr>
        <p:xfrm>
          <a:off x="685800" y="750888"/>
          <a:ext cx="3852863" cy="4964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Placeholder 7"/>
          <p:cNvGraphicFramePr>
            <a:graphicFrameLocks noGrp="1"/>
          </p:cNvGraphicFramePr>
          <p:nvPr>
            <p:ph type="chart" sz="quarter" idx="12"/>
          </p:nvPr>
        </p:nvGraphicFramePr>
        <p:xfrm>
          <a:off x="4822825" y="750888"/>
          <a:ext cx="3852863" cy="496411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2"/>
          <p:cNvSpPr txBox="1">
            <a:spLocks/>
          </p:cNvSpPr>
          <p:nvPr/>
        </p:nvSpPr>
        <p:spPr>
          <a:xfrm>
            <a:off x="414528" y="4865952"/>
            <a:ext cx="6920127" cy="899340"/>
          </a:xfrm>
          <a:prstGeom prst="rect">
            <a:avLst/>
          </a:prstGeom>
        </p:spPr>
        <p:txBody>
          <a:bodyPr/>
          <a:lstStyle/>
          <a:p>
            <a:pPr marL="449263" lvl="0" indent="-449263" eaLnBrk="0" hangingPunct="0">
              <a:spcBef>
                <a:spcPct val="20000"/>
              </a:spcBef>
              <a:buClr>
                <a:srgbClr val="CC3300"/>
              </a:buClr>
              <a:buSzPct val="90000"/>
              <a:buFont typeface="Wingdings" pitchFamily="2" charset="2"/>
              <a:buChar char="q"/>
              <a:defRPr/>
            </a:pPr>
            <a:r>
              <a:rPr lang="nl-BE" sz="1600" kern="0" noProof="0" smtClean="0">
                <a:latin typeface="+mn-lt"/>
              </a:rPr>
              <a:t>Verschillen in accijnsniveau zijn drijvende kracht</a:t>
            </a:r>
          </a:p>
          <a:p>
            <a:pPr marL="449263" lvl="0" indent="-449263" eaLnBrk="0" hangingPunct="0">
              <a:spcBef>
                <a:spcPct val="20000"/>
              </a:spcBef>
              <a:buClr>
                <a:srgbClr val="CC3300"/>
              </a:buClr>
              <a:buSzPct val="90000"/>
              <a:buFont typeface="Wingdings" pitchFamily="2" charset="2"/>
              <a:buChar char="q"/>
              <a:defRPr/>
            </a:pPr>
            <a:r>
              <a:rPr lang="nl-BE" sz="1600" kern="0" smtClean="0">
                <a:latin typeface="+mn-lt"/>
              </a:rPr>
              <a:t>Stookolie veel gevoeliger</a:t>
            </a:r>
            <a:endParaRPr lang="nl-BE" sz="1600" kern="0" noProof="0" smtClean="0">
              <a:latin typeface="+mn-lt"/>
            </a:endParaRPr>
          </a:p>
          <a:p>
            <a:pPr marL="906463" lvl="1" indent="-449263" eaLnBrk="0" hangingPunct="0">
              <a:spcBef>
                <a:spcPct val="20000"/>
              </a:spcBef>
              <a:buClr>
                <a:srgbClr val="CC3300"/>
              </a:buClr>
              <a:buSzPct val="90000"/>
              <a:buFont typeface="Wingdings" pitchFamily="2" charset="2"/>
              <a:buChar char="§"/>
            </a:pPr>
            <a:r>
              <a:rPr lang="nl-BE" sz="1400" kern="0" noProof="0" smtClean="0">
                <a:latin typeface="+mn-lt"/>
              </a:rPr>
              <a:t>Is opgenomen in gezondheidsindex met een relatief groot gewicht</a:t>
            </a:r>
          </a:p>
          <a:p>
            <a:pPr marL="906463" lvl="1" indent="-449263" eaLnBrk="0" hangingPunct="0">
              <a:spcBef>
                <a:spcPct val="20000"/>
              </a:spcBef>
              <a:buClr>
                <a:srgbClr val="CC3300"/>
              </a:buClr>
              <a:buSzPct val="90000"/>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71438"/>
            <a:ext cx="8161528" cy="373062"/>
          </a:xfrm>
        </p:spPr>
        <p:txBody>
          <a:bodyPr/>
          <a:lstStyle/>
          <a:p>
            <a:r>
              <a:rPr lang="nl-BE" noProof="0" dirty="0" smtClean="0"/>
              <a:t>Impact van een 10% olieprijsstijging op de gasprijs </a:t>
            </a:r>
            <a:br>
              <a:rPr lang="nl-BE" noProof="0" dirty="0" smtClean="0"/>
            </a:br>
            <a:r>
              <a:rPr lang="nl-BE" sz="1600" b="0" noProof="0" dirty="0" smtClean="0"/>
              <a:t>(in procentpunten)</a:t>
            </a:r>
            <a:endParaRPr lang="nl-BE" b="0" noProof="0" dirty="0"/>
          </a:p>
        </p:txBody>
      </p:sp>
      <p:graphicFrame>
        <p:nvGraphicFramePr>
          <p:cNvPr id="10" name="Chart Placeholder 9"/>
          <p:cNvGraphicFramePr>
            <a:graphicFrameLocks noGrp="1"/>
          </p:cNvGraphicFramePr>
          <p:nvPr>
            <p:ph type="chart" sz="quarter" idx="13"/>
          </p:nvPr>
        </p:nvGraphicFramePr>
        <p:xfrm>
          <a:off x="650113" y="3227832"/>
          <a:ext cx="3852863" cy="2310194"/>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5"/>
          </p:nvPr>
        </p:nvSpPr>
        <p:spPr/>
        <p:txBody>
          <a:bodyPr/>
          <a:lstStyle/>
          <a:p>
            <a:pPr>
              <a:defRPr/>
            </a:pPr>
            <a:fld id="{86B37BF6-E428-4B98-8E23-344347E4BD6E}" type="slidenum">
              <a:rPr lang="nl-NL" smtClean="0"/>
              <a:pPr>
                <a:defRPr/>
              </a:pPr>
              <a:t>46</a:t>
            </a:fld>
            <a:endParaRPr lang="nl-BE"/>
          </a:p>
        </p:txBody>
      </p:sp>
      <p:graphicFrame>
        <p:nvGraphicFramePr>
          <p:cNvPr id="9" name="Chart Placeholder 7"/>
          <p:cNvGraphicFramePr>
            <a:graphicFrameLocks noGrp="1"/>
          </p:cNvGraphicFramePr>
          <p:nvPr>
            <p:ph type="chart" sz="quarter" idx="12"/>
          </p:nvPr>
        </p:nvGraphicFramePr>
        <p:xfrm>
          <a:off x="4816031" y="485712"/>
          <a:ext cx="3852862" cy="2732976"/>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2"/>
          <p:cNvSpPr txBox="1">
            <a:spLocks/>
          </p:cNvSpPr>
          <p:nvPr/>
        </p:nvSpPr>
        <p:spPr>
          <a:xfrm>
            <a:off x="209550" y="5436690"/>
            <a:ext cx="8486775" cy="899340"/>
          </a:xfrm>
          <a:prstGeom prst="rect">
            <a:avLst/>
          </a:prstGeom>
        </p:spPr>
        <p:txBody>
          <a:bodyPr/>
          <a:lstStyle/>
          <a:p>
            <a:pPr marL="449263" lvl="0" indent="-449263" eaLnBrk="0" hangingPunct="0">
              <a:spcBef>
                <a:spcPct val="20000"/>
              </a:spcBef>
              <a:buClr>
                <a:srgbClr val="CC3300"/>
              </a:buClr>
              <a:buSzPct val="90000"/>
              <a:buFont typeface="Wingdings" pitchFamily="2" charset="2"/>
              <a:buChar char="q"/>
              <a:defRPr/>
            </a:pPr>
            <a:r>
              <a:rPr lang="nl-BE" sz="1400" kern="0" noProof="0" dirty="0" smtClean="0">
                <a:latin typeface="+mn-lt"/>
              </a:rPr>
              <a:t>Verwervingsmethode legt snelle transmissie in België (maandelijkse indexering) bloot</a:t>
            </a:r>
          </a:p>
          <a:p>
            <a:pPr marL="449263" lvl="0" indent="-449263" eaLnBrk="0" hangingPunct="0">
              <a:spcBef>
                <a:spcPct val="20000"/>
              </a:spcBef>
              <a:buClr>
                <a:srgbClr val="CC3300"/>
              </a:buClr>
              <a:buSzPct val="90000"/>
              <a:buFont typeface="Wingdings" pitchFamily="2" charset="2"/>
              <a:buChar char="q"/>
              <a:defRPr/>
            </a:pPr>
            <a:r>
              <a:rPr lang="nl-BE" sz="1400" kern="0" dirty="0" smtClean="0">
                <a:latin typeface="+mn-lt"/>
              </a:rPr>
              <a:t>Rekening houdend met lagere accijns is totale omvang transmissie vergelijkbaar met Duitsland </a:t>
            </a:r>
          </a:p>
          <a:p>
            <a:pPr marL="449263" lvl="0" indent="-449263" eaLnBrk="0" hangingPunct="0">
              <a:spcBef>
                <a:spcPct val="20000"/>
              </a:spcBef>
              <a:buClr>
                <a:srgbClr val="CC3300"/>
              </a:buClr>
              <a:buSzPct val="90000"/>
              <a:buFont typeface="Wingdings" pitchFamily="2" charset="2"/>
              <a:buChar char="q"/>
              <a:defRPr/>
            </a:pPr>
            <a:r>
              <a:rPr lang="nl-BE" sz="1400" kern="0" dirty="0" smtClean="0">
                <a:latin typeface="+mn-lt"/>
              </a:rPr>
              <a:t>Ligt lager/is partieel in Frankrijk</a:t>
            </a:r>
            <a:r>
              <a:rPr lang="nl-BE" dirty="0" smtClean="0"/>
              <a:t> </a:t>
            </a:r>
            <a:endParaRPr lang="nl-BE" sz="1400" kern="0" noProof="0" dirty="0" smtClean="0">
              <a:latin typeface="+mn-lt"/>
            </a:endParaRPr>
          </a:p>
          <a:p>
            <a:pPr marL="906463" lvl="1" indent="-449263" eaLnBrk="0" hangingPunct="0">
              <a:spcBef>
                <a:spcPct val="20000"/>
              </a:spcBef>
              <a:buClr>
                <a:srgbClr val="CC3300"/>
              </a:buClr>
              <a:buSzPct val="90000"/>
            </a:pPr>
            <a:endParaRPr kumimoji="0" lang="nl-BE" sz="1800" b="0" i="0" u="none" strike="noStrike" kern="0" cap="none" spc="0" normalizeH="0" baseline="0" noProof="0" dirty="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nl-BE" sz="18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14" name="Chart Placeholder 9"/>
          <p:cNvGraphicFramePr>
            <a:graphicFrameLocks noGrp="1"/>
          </p:cNvGraphicFramePr>
          <p:nvPr>
            <p:ph type="chart" sz="quarter" idx="14"/>
          </p:nvPr>
        </p:nvGraphicFramePr>
        <p:xfrm>
          <a:off x="4843463" y="3287713"/>
          <a:ext cx="3852862" cy="21834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Placeholder 7"/>
          <p:cNvGraphicFramePr>
            <a:graphicFrameLocks noGrp="1"/>
          </p:cNvGraphicFramePr>
          <p:nvPr>
            <p:ph type="chart" sz="quarter" idx="11"/>
          </p:nvPr>
        </p:nvGraphicFramePr>
        <p:xfrm>
          <a:off x="631825" y="522288"/>
          <a:ext cx="3852863" cy="268922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71438"/>
            <a:ext cx="8161528" cy="373062"/>
          </a:xfrm>
        </p:spPr>
        <p:txBody>
          <a:bodyPr/>
          <a:lstStyle/>
          <a:p>
            <a:r>
              <a:rPr lang="nl-BE" noProof="0" dirty="0" smtClean="0"/>
              <a:t>Impact van een 10% olieprijsstijging op de elektriciteitsprijs </a:t>
            </a:r>
            <a:br>
              <a:rPr lang="nl-BE" noProof="0" dirty="0" smtClean="0"/>
            </a:br>
            <a:r>
              <a:rPr lang="nl-BE" sz="1600" b="0" noProof="0" dirty="0" smtClean="0"/>
              <a:t>(in procentpunten)</a:t>
            </a:r>
            <a:endParaRPr lang="nl-BE" b="0" noProof="0" dirty="0"/>
          </a:p>
        </p:txBody>
      </p:sp>
      <p:graphicFrame>
        <p:nvGraphicFramePr>
          <p:cNvPr id="10" name="Chart Placeholder 9"/>
          <p:cNvGraphicFramePr>
            <a:graphicFrameLocks noGrp="1"/>
          </p:cNvGraphicFramePr>
          <p:nvPr>
            <p:ph type="chart" sz="quarter" idx="13"/>
          </p:nvPr>
        </p:nvGraphicFramePr>
        <p:xfrm>
          <a:off x="650113" y="3145536"/>
          <a:ext cx="3852863" cy="2310194"/>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6"/>
          <p:cNvSpPr>
            <a:spLocks noGrp="1"/>
          </p:cNvSpPr>
          <p:nvPr>
            <p:ph type="sldNum" sz="quarter" idx="15"/>
          </p:nvPr>
        </p:nvSpPr>
        <p:spPr/>
        <p:txBody>
          <a:bodyPr/>
          <a:lstStyle/>
          <a:p>
            <a:pPr>
              <a:defRPr/>
            </a:pPr>
            <a:fld id="{86B37BF6-E428-4B98-8E23-344347E4BD6E}" type="slidenum">
              <a:rPr lang="nl-NL" smtClean="0"/>
              <a:pPr>
                <a:defRPr/>
              </a:pPr>
              <a:t>47</a:t>
            </a:fld>
            <a:endParaRPr lang="nl-BE"/>
          </a:p>
        </p:txBody>
      </p:sp>
      <p:graphicFrame>
        <p:nvGraphicFramePr>
          <p:cNvPr id="9" name="Chart Placeholder 7"/>
          <p:cNvGraphicFramePr>
            <a:graphicFrameLocks noGrp="1"/>
          </p:cNvGraphicFramePr>
          <p:nvPr>
            <p:ph type="chart" sz="quarter" idx="12"/>
          </p:nvPr>
        </p:nvGraphicFramePr>
        <p:xfrm>
          <a:off x="4843463" y="476568"/>
          <a:ext cx="3852862" cy="2687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Placeholder 9"/>
          <p:cNvGraphicFramePr>
            <a:graphicFrameLocks noGrp="1"/>
          </p:cNvGraphicFramePr>
          <p:nvPr>
            <p:ph type="chart" sz="quarter" idx="14"/>
          </p:nvPr>
        </p:nvGraphicFramePr>
        <p:xfrm>
          <a:off x="4852607" y="3154680"/>
          <a:ext cx="3852862" cy="232848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 Placeholder 2"/>
          <p:cNvSpPr txBox="1">
            <a:spLocks/>
          </p:cNvSpPr>
          <p:nvPr/>
        </p:nvSpPr>
        <p:spPr>
          <a:xfrm>
            <a:off x="495300" y="5484315"/>
            <a:ext cx="8113679" cy="899340"/>
          </a:xfrm>
          <a:prstGeom prst="rect">
            <a:avLst/>
          </a:prstGeom>
        </p:spPr>
        <p:txBody>
          <a:bodyPr/>
          <a:lstStyle/>
          <a:p>
            <a:pPr marL="449263" lvl="0" indent="-449263" eaLnBrk="0" hangingPunct="0">
              <a:spcBef>
                <a:spcPct val="20000"/>
              </a:spcBef>
              <a:buClr>
                <a:srgbClr val="CC3300"/>
              </a:buClr>
              <a:buSzPct val="90000"/>
              <a:buFont typeface="Wingdings" pitchFamily="2" charset="2"/>
              <a:buChar char="q"/>
              <a:defRPr/>
            </a:pPr>
            <a:r>
              <a:rPr lang="nl-BE" sz="1400" kern="0" noProof="0" smtClean="0">
                <a:latin typeface="+mn-lt"/>
              </a:rPr>
              <a:t>Verwervingsmethode legt snelle transmissie in België (maandelijkse indexering) bloot</a:t>
            </a:r>
          </a:p>
          <a:p>
            <a:pPr marL="449263" lvl="0" indent="-449263" eaLnBrk="0" hangingPunct="0">
              <a:spcBef>
                <a:spcPct val="20000"/>
              </a:spcBef>
              <a:buClr>
                <a:srgbClr val="CC3300"/>
              </a:buClr>
              <a:buSzPct val="90000"/>
              <a:buFont typeface="Wingdings" pitchFamily="2" charset="2"/>
              <a:buChar char="q"/>
              <a:defRPr/>
            </a:pPr>
            <a:r>
              <a:rPr lang="nl-BE" sz="1400" kern="0" smtClean="0">
                <a:latin typeface="+mn-lt"/>
              </a:rPr>
              <a:t>Belangrijk effect afkomstig van distributie- en transporttarieven</a:t>
            </a:r>
          </a:p>
          <a:p>
            <a:pPr marL="449263" lvl="0" indent="-449263" eaLnBrk="0" hangingPunct="0">
              <a:spcBef>
                <a:spcPct val="20000"/>
              </a:spcBef>
              <a:buClr>
                <a:srgbClr val="CC3300"/>
              </a:buClr>
              <a:buSzPct val="90000"/>
              <a:buFont typeface="Wingdings" pitchFamily="2" charset="2"/>
              <a:buChar char="q"/>
              <a:defRPr/>
            </a:pPr>
            <a:r>
              <a:rPr lang="nl-BE" sz="1400" kern="0" smtClean="0">
                <a:latin typeface="+mn-lt"/>
              </a:rPr>
              <a:t>Maar ook prijszetting elektriciteitsleveranciers blijkt a-typisch</a:t>
            </a:r>
            <a:r>
              <a:rPr lang="nl-BE" dirty="0" smtClean="0"/>
              <a:t> </a:t>
            </a:r>
            <a:endParaRPr lang="nl-BE" sz="1400" kern="0" noProof="0" smtClean="0">
              <a:latin typeface="+mn-lt"/>
            </a:endParaRPr>
          </a:p>
          <a:p>
            <a:pPr marL="906463" lvl="1" indent="-449263" eaLnBrk="0" hangingPunct="0">
              <a:spcBef>
                <a:spcPct val="20000"/>
              </a:spcBef>
              <a:buClr>
                <a:srgbClr val="CC3300"/>
              </a:buClr>
              <a:buSzPct val="90000"/>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p:txBody>
      </p:sp>
      <p:graphicFrame>
        <p:nvGraphicFramePr>
          <p:cNvPr id="14" name="Chart Placeholder 7"/>
          <p:cNvGraphicFramePr>
            <a:graphicFrameLocks noGrp="1"/>
          </p:cNvGraphicFramePr>
          <p:nvPr>
            <p:ph type="chart" sz="quarter" idx="11"/>
          </p:nvPr>
        </p:nvGraphicFramePr>
        <p:xfrm>
          <a:off x="631825" y="522288"/>
          <a:ext cx="3852863" cy="268922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0"/>
            <a:ext cx="8686801" cy="373062"/>
          </a:xfrm>
        </p:spPr>
        <p:txBody>
          <a:bodyPr/>
          <a:lstStyle/>
          <a:p>
            <a:r>
              <a:rPr lang="nl-BE" noProof="0" dirty="0" smtClean="0"/>
              <a:t>Vergelijking </a:t>
            </a:r>
            <a:r>
              <a:rPr lang="nl-BE" noProof="0" smtClean="0"/>
              <a:t>van het prijspeil van </a:t>
            </a:r>
            <a:r>
              <a:rPr lang="nl-BE" noProof="0" dirty="0" smtClean="0"/>
              <a:t>gas en elektriciteit</a:t>
            </a:r>
            <a:r>
              <a:rPr lang="nl-BE" baseline="30000" noProof="0" dirty="0" smtClean="0"/>
              <a:t>1</a:t>
            </a:r>
            <a:endParaRPr lang="nl-BE" baseline="30000" noProof="0" dirty="0"/>
          </a:p>
        </p:txBody>
      </p:sp>
      <p:sp>
        <p:nvSpPr>
          <p:cNvPr id="4" name="Slide Number Placeholder 3"/>
          <p:cNvSpPr>
            <a:spLocks noGrp="1"/>
          </p:cNvSpPr>
          <p:nvPr>
            <p:ph type="sldNum" sz="quarter" idx="12"/>
          </p:nvPr>
        </p:nvSpPr>
        <p:spPr>
          <a:xfrm>
            <a:off x="0" y="6594475"/>
            <a:ext cx="550506" cy="263525"/>
          </a:xfrm>
        </p:spPr>
        <p:txBody>
          <a:bodyPr/>
          <a:lstStyle/>
          <a:p>
            <a:pPr>
              <a:defRPr/>
            </a:pPr>
            <a:fld id="{39E29544-7B3E-4E83-A739-755F3A5E9036}" type="slidenum">
              <a:rPr lang="nl-NL" smtClean="0"/>
              <a:pPr>
                <a:defRPr/>
              </a:pPr>
              <a:t>48</a:t>
            </a:fld>
            <a:endParaRPr lang="nl-BE" dirty="0"/>
          </a:p>
        </p:txBody>
      </p:sp>
      <p:graphicFrame>
        <p:nvGraphicFramePr>
          <p:cNvPr id="12" name="Chart 11"/>
          <p:cNvGraphicFramePr>
            <a:graphicFrameLocks/>
          </p:cNvGraphicFramePr>
          <p:nvPr/>
        </p:nvGraphicFramePr>
        <p:xfrm>
          <a:off x="5131836" y="659271"/>
          <a:ext cx="3880915" cy="25956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nvGraphicFramePr>
        <p:xfrm>
          <a:off x="1222698" y="629412"/>
          <a:ext cx="3950785" cy="2633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oup 153"/>
          <p:cNvGraphicFramePr>
            <a:graphicFrameLocks noGrp="1"/>
          </p:cNvGraphicFramePr>
          <p:nvPr/>
        </p:nvGraphicFramePr>
        <p:xfrm>
          <a:off x="495300" y="5908312"/>
          <a:ext cx="7381875" cy="570240"/>
        </p:xfrm>
        <a:graphic>
          <a:graphicData uri="http://schemas.openxmlformats.org/drawingml/2006/table">
            <a:tbl>
              <a:tblPr/>
              <a:tblGrid>
                <a:gridCol w="7381875"/>
              </a:tblGrid>
              <a:tr h="23812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0" smtClean="0">
                          <a:ln>
                            <a:noFill/>
                          </a:ln>
                          <a:solidFill>
                            <a:schemeClr val="tx1"/>
                          </a:solidFill>
                          <a:effectLst/>
                          <a:latin typeface="Arial" charset="0"/>
                        </a:rPr>
                        <a:t>Bron: EC.</a:t>
                      </a:r>
                    </a:p>
                    <a:p>
                      <a:pPr marL="85725" marR="0" lvl="0" indent="-85725" algn="l" defTabSz="914400" rtl="0" eaLnBrk="1" fontAlgn="base" latinLnBrk="0" hangingPunct="1">
                        <a:lnSpc>
                          <a:spcPct val="90000"/>
                        </a:lnSpc>
                        <a:spcBef>
                          <a:spcPct val="0"/>
                        </a:spcBef>
                        <a:spcAft>
                          <a:spcPct val="0"/>
                        </a:spcAft>
                        <a:buClr>
                          <a:srgbClr val="CC3300"/>
                        </a:buClr>
                        <a:buSzPct val="90000"/>
                        <a:buFont typeface="Arial" charset="0"/>
                        <a:buNone/>
                        <a:tabLst/>
                      </a:pPr>
                      <a:r>
                        <a:rPr kumimoji="0" lang="nl-BE" sz="800" b="0" i="0" u="none" strike="noStrike" cap="none" normalizeH="0" baseline="30000" smtClean="0">
                          <a:ln>
                            <a:noFill/>
                          </a:ln>
                          <a:solidFill>
                            <a:schemeClr val="tx1"/>
                          </a:solidFill>
                          <a:effectLst/>
                          <a:latin typeface="Arial" charset="0"/>
                        </a:rPr>
                        <a:t>1</a:t>
                      </a:r>
                      <a:r>
                        <a:rPr kumimoji="0" lang="nl-BE" sz="800" b="0" i="0" u="none" strike="noStrike" cap="none" normalizeH="0" baseline="0" smtClean="0">
                          <a:ln>
                            <a:noFill/>
                          </a:ln>
                          <a:solidFill>
                            <a:schemeClr val="tx1"/>
                          </a:solidFill>
                          <a:effectLst/>
                          <a:latin typeface="Arial" charset="0"/>
                        </a:rPr>
                        <a:t>	Voor de drie voornaamste buurlanden werden de prijsniveaus voor 2011 geraamd aan de hand van de in 2010 opgetekende niveaus en de prijsveranderingen tussen 2011 en 2010 volgens de HICP.</a:t>
                      </a:r>
                    </a:p>
                    <a:p>
                      <a:pPr marL="85725" marR="0" lvl="0" indent="-85725" algn="l" defTabSz="914400" rtl="0" eaLnBrk="1" fontAlgn="base" latinLnBrk="0" hangingPunct="1">
                        <a:lnSpc>
                          <a:spcPct val="90000"/>
                        </a:lnSpc>
                        <a:spcBef>
                          <a:spcPct val="0"/>
                        </a:spcBef>
                        <a:spcAft>
                          <a:spcPct val="0"/>
                        </a:spcAft>
                        <a:buClr>
                          <a:srgbClr val="CC3300"/>
                        </a:buClr>
                        <a:buSzPct val="90000"/>
                        <a:buFont typeface="Arial" charset="0"/>
                        <a:buNone/>
                        <a:tabLst/>
                      </a:pPr>
                      <a:r>
                        <a:rPr kumimoji="0" lang="nl-BE" sz="800" b="0" i="0" u="none" strike="noStrike" cap="none" normalizeH="0" baseline="30000" smtClean="0">
                          <a:ln>
                            <a:noFill/>
                          </a:ln>
                          <a:solidFill>
                            <a:schemeClr val="tx1"/>
                          </a:solidFill>
                          <a:effectLst/>
                          <a:latin typeface="Arial" charset="0"/>
                        </a:rPr>
                        <a:t>2</a:t>
                      </a:r>
                      <a:r>
                        <a:rPr kumimoji="0" lang="nl-BE" sz="800" b="0" i="0" u="none" strike="noStrike" cap="none" normalizeH="0" baseline="0" smtClean="0">
                          <a:ln>
                            <a:noFill/>
                          </a:ln>
                          <a:solidFill>
                            <a:schemeClr val="tx1"/>
                          </a:solidFill>
                          <a:effectLst/>
                          <a:latin typeface="Arial" charset="0"/>
                        </a:rPr>
                        <a:t>  Geraamd aan de hand van het gemiddelde van de prijzen naar niveau volgens de 'energiestatistieken' voor de periode 1996-2006, d.w.z. de periode die niet werd beïnvloed door de methodologische veranderingen.</a:t>
                      </a:r>
                      <a:endParaRPr kumimoji="0" lang="nl-BE" sz="800" b="0" i="0" u="none" strike="noStrike" cap="none" normalizeH="0" baseline="30000" smtClean="0">
                        <a:ln>
                          <a:noFill/>
                        </a:ln>
                        <a:solidFill>
                          <a:schemeClr val="tx1"/>
                        </a:solidFill>
                        <a:effectLst/>
                        <a:latin typeface="Arial" charset="0"/>
                      </a:endParaRP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sp>
        <p:nvSpPr>
          <p:cNvPr id="8" name="TextBox 7"/>
          <p:cNvSpPr txBox="1"/>
          <p:nvPr/>
        </p:nvSpPr>
        <p:spPr bwMode="auto">
          <a:xfrm>
            <a:off x="1161681" y="428300"/>
            <a:ext cx="3978234" cy="33515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nl-BE" sz="1200" b="1" i="0" u="none" strike="noStrike" kern="0" cap="none" spc="0" normalizeH="0" baseline="0" noProof="0" smtClean="0">
                <a:ln>
                  <a:noFill/>
                </a:ln>
                <a:solidFill>
                  <a:schemeClr val="tx1"/>
                </a:solidFill>
                <a:effectLst/>
                <a:uLnTx/>
                <a:uFillTx/>
                <a:latin typeface="+mn-lt"/>
                <a:ea typeface="+mn-ea"/>
                <a:cs typeface="+mn-cs"/>
              </a:rPr>
              <a:t>Gasprijs vóór belastingen</a:t>
            </a:r>
            <a:r>
              <a:rPr kumimoji="0" lang="nl-BE" sz="1200" b="1" i="0" u="none" strike="noStrike" kern="0" cap="none" spc="0" normalizeH="0" noProof="0" smtClean="0">
                <a:ln>
                  <a:noFill/>
                </a:ln>
                <a:solidFill>
                  <a:schemeClr val="tx1"/>
                </a:solidFill>
                <a:effectLst/>
                <a:uLnTx/>
                <a:uFillTx/>
                <a:latin typeface="+mn-lt"/>
                <a:ea typeface="+mn-ea"/>
                <a:cs typeface="+mn-cs"/>
              </a:rPr>
              <a:t> (in €/Gj)</a:t>
            </a:r>
            <a:endParaRPr kumimoji="0" lang="nl-BE" sz="1200" b="1" i="0" u="none" strike="noStrike" kern="0" cap="none" spc="0" normalizeH="0" baseline="0" noProof="0" smtClean="0">
              <a:ln>
                <a:noFill/>
              </a:ln>
              <a:solidFill>
                <a:schemeClr val="tx1"/>
              </a:solidFill>
              <a:effectLst/>
              <a:uLnTx/>
              <a:uFillTx/>
              <a:latin typeface="+mn-lt"/>
              <a:ea typeface="+mn-ea"/>
              <a:cs typeface="+mn-cs"/>
            </a:endParaRPr>
          </a:p>
        </p:txBody>
      </p:sp>
      <p:sp>
        <p:nvSpPr>
          <p:cNvPr id="9" name="TextBox 8"/>
          <p:cNvSpPr txBox="1"/>
          <p:nvPr/>
        </p:nvSpPr>
        <p:spPr bwMode="auto">
          <a:xfrm>
            <a:off x="5345259" y="437825"/>
            <a:ext cx="3978234" cy="33515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nl-BE" sz="1200" b="1" i="0" u="none" strike="noStrike" kern="0" cap="none" spc="0" normalizeH="0" baseline="0" noProof="0" smtClean="0">
                <a:ln>
                  <a:noFill/>
                </a:ln>
                <a:solidFill>
                  <a:schemeClr val="tx1"/>
                </a:solidFill>
                <a:effectLst/>
                <a:uLnTx/>
                <a:uFillTx/>
                <a:latin typeface="+mn-lt"/>
                <a:ea typeface="+mn-ea"/>
                <a:cs typeface="+mn-cs"/>
              </a:rPr>
              <a:t>Elektriciteitsprijs vóór belastingen</a:t>
            </a:r>
            <a:r>
              <a:rPr kumimoji="0" lang="nl-BE" sz="1200" b="1" i="0" u="none" strike="noStrike" kern="0" cap="none" spc="0" normalizeH="0" noProof="0" smtClean="0">
                <a:ln>
                  <a:noFill/>
                </a:ln>
                <a:solidFill>
                  <a:schemeClr val="tx1"/>
                </a:solidFill>
                <a:effectLst/>
                <a:uLnTx/>
                <a:uFillTx/>
                <a:latin typeface="+mn-lt"/>
                <a:ea typeface="+mn-ea"/>
                <a:cs typeface="+mn-cs"/>
              </a:rPr>
              <a:t> (in €/kWh)</a:t>
            </a:r>
            <a:endParaRPr kumimoji="0" lang="nl-BE" sz="1200" b="1" i="0" u="none" strike="noStrike" kern="0" cap="none" spc="0" normalizeH="0" baseline="0" noProof="0" smtClean="0">
              <a:ln>
                <a:noFill/>
              </a:ln>
              <a:solidFill>
                <a:schemeClr val="tx1"/>
              </a:solidFill>
              <a:effectLst/>
              <a:uLnTx/>
              <a:uFillTx/>
              <a:latin typeface="+mn-lt"/>
              <a:ea typeface="+mn-ea"/>
              <a:cs typeface="+mn-cs"/>
            </a:endParaRPr>
          </a:p>
        </p:txBody>
      </p:sp>
      <p:cxnSp>
        <p:nvCxnSpPr>
          <p:cNvPr id="30" name="Straight Connector 29"/>
          <p:cNvCxnSpPr/>
          <p:nvPr/>
        </p:nvCxnSpPr>
        <p:spPr>
          <a:xfrm>
            <a:off x="1589072" y="1041633"/>
            <a:ext cx="2667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93053" y="1070208"/>
            <a:ext cx="2667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bwMode="auto">
          <a:xfrm>
            <a:off x="1820433" y="847004"/>
            <a:ext cx="876300" cy="33515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nl-BE" sz="1200" kern="0" smtClean="0">
                <a:latin typeface="+mn-lt"/>
              </a:rPr>
              <a:t>België</a:t>
            </a:r>
          </a:p>
        </p:txBody>
      </p:sp>
      <p:sp>
        <p:nvSpPr>
          <p:cNvPr id="34" name="TextBox 33"/>
          <p:cNvSpPr txBox="1"/>
          <p:nvPr/>
        </p:nvSpPr>
        <p:spPr bwMode="auto">
          <a:xfrm>
            <a:off x="2777867" y="867635"/>
            <a:ext cx="2008299"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1200" b="0" i="0" u="none" strike="noStrike" kern="0" cap="none" spc="0" normalizeH="0" baseline="0" noProof="0" smtClean="0">
                <a:ln>
                  <a:noFill/>
                </a:ln>
                <a:solidFill>
                  <a:schemeClr val="tx1"/>
                </a:solidFill>
                <a:effectLst/>
                <a:uLnTx/>
                <a:uFillTx/>
                <a:latin typeface="+mn-lt"/>
                <a:ea typeface="+mn-ea"/>
                <a:cs typeface="+mn-cs"/>
              </a:rPr>
              <a:t>Drie buurlanden</a:t>
            </a:r>
          </a:p>
        </p:txBody>
      </p:sp>
      <p:graphicFrame>
        <p:nvGraphicFramePr>
          <p:cNvPr id="19" name="Chart 18"/>
          <p:cNvGraphicFramePr/>
          <p:nvPr/>
        </p:nvGraphicFramePr>
        <p:xfrm>
          <a:off x="1278487" y="3276794"/>
          <a:ext cx="3993503" cy="26517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nvGraphicFramePr>
        <p:xfrm>
          <a:off x="5205922" y="3264026"/>
          <a:ext cx="3938078" cy="2651761"/>
        </p:xfrm>
        <a:graphic>
          <a:graphicData uri="http://schemas.openxmlformats.org/drawingml/2006/chart">
            <c:chart xmlns:c="http://schemas.openxmlformats.org/drawingml/2006/chart" xmlns:r="http://schemas.openxmlformats.org/officeDocument/2006/relationships" r:id="rId5"/>
          </a:graphicData>
        </a:graphic>
      </p:graphicFrame>
      <p:sp>
        <p:nvSpPr>
          <p:cNvPr id="22" name="TextBox 21"/>
          <p:cNvSpPr txBox="1"/>
          <p:nvPr/>
        </p:nvSpPr>
        <p:spPr bwMode="auto">
          <a:xfrm>
            <a:off x="131018" y="1078659"/>
            <a:ext cx="942391" cy="1246495"/>
          </a:xfrm>
          <a:prstGeom prst="rect">
            <a:avLst/>
          </a:prstGeom>
          <a:solidFill>
            <a:srgbClr val="FFFFFF"/>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nl-BE" sz="1000" b="0" i="0" u="none" strike="noStrike" kern="0" cap="none" spc="0" normalizeH="0" baseline="0" noProof="0" smtClean="0">
                <a:ln>
                  <a:noFill/>
                </a:ln>
                <a:solidFill>
                  <a:schemeClr val="tx1"/>
                </a:solidFill>
                <a:effectLst/>
                <a:uLnTx/>
                <a:uFillTx/>
                <a:latin typeface="+mn-lt"/>
                <a:ea typeface="+mn-ea"/>
                <a:cs typeface="+mn-cs"/>
              </a:rPr>
              <a:t>Prijspeil  - </a:t>
            </a:r>
            <a:r>
              <a:rPr kumimoji="0" lang="nl-BE" sz="1000" b="0" i="0" u="sng" strike="noStrike" kern="0" cap="none" spc="0" normalizeH="0" baseline="0" noProof="0" smtClean="0">
                <a:ln>
                  <a:noFill/>
                </a:ln>
                <a:solidFill>
                  <a:schemeClr val="tx1"/>
                </a:solidFill>
                <a:effectLst/>
                <a:uLnTx/>
                <a:uFillTx/>
                <a:latin typeface="+mn-lt"/>
                <a:ea typeface="+mn-ea"/>
                <a:cs typeface="+mn-cs"/>
              </a:rPr>
              <a:t>per semester</a:t>
            </a:r>
            <a:r>
              <a:rPr kumimoji="0" lang="nl-BE" sz="1000" b="0" i="0" u="none" strike="noStrike" kern="0" cap="none" spc="0" normalizeH="0" baseline="0" noProof="0" smtClean="0">
                <a:ln>
                  <a:noFill/>
                </a:ln>
                <a:solidFill>
                  <a:schemeClr val="tx1"/>
                </a:solidFill>
                <a:effectLst/>
                <a:uLnTx/>
                <a:uFillTx/>
                <a:latin typeface="+mn-lt"/>
                <a:ea typeface="+mn-ea"/>
                <a:cs typeface="+mn-cs"/>
              </a:rPr>
              <a:t> - volgens de 'energie-statistieken'</a:t>
            </a:r>
            <a:r>
              <a:rPr kumimoji="0" lang="nl-BE" sz="1000" b="0" i="0" u="none" strike="noStrike" kern="0" cap="none" spc="0" normalizeH="0" baseline="30000" noProof="0" smtClean="0">
                <a:ln>
                  <a:noFill/>
                </a:ln>
                <a:solidFill>
                  <a:schemeClr val="tx1"/>
                </a:solidFill>
                <a:effectLst/>
                <a:uLnTx/>
                <a:uFillTx/>
                <a:latin typeface="+mn-lt"/>
                <a:ea typeface="+mn-ea"/>
                <a:cs typeface="+mn-cs"/>
              </a:rPr>
              <a:t>1</a:t>
            </a:r>
            <a:r>
              <a:rPr lang="nl-BE" sz="1000" smtClean="0"/>
              <a:t> </a:t>
            </a:r>
            <a:endParaRPr kumimoji="0" lang="nl-BE" sz="1000" b="0" i="0" u="none" strike="noStrike" kern="0" cap="none" spc="0" normalizeH="0" baseline="0" noProof="0" smtClean="0">
              <a:ln>
                <a:noFill/>
              </a:ln>
              <a:solidFill>
                <a:schemeClr val="tx1"/>
              </a:solidFill>
              <a:effectLst/>
              <a:uLnTx/>
              <a:uFillTx/>
              <a:latin typeface="+mn-lt"/>
              <a:ea typeface="+mn-ea"/>
              <a:cs typeface="+mn-cs"/>
            </a:endParaRPr>
          </a:p>
        </p:txBody>
      </p:sp>
      <p:sp>
        <p:nvSpPr>
          <p:cNvPr id="23" name="TextBox 22"/>
          <p:cNvSpPr txBox="1"/>
          <p:nvPr/>
        </p:nvSpPr>
        <p:spPr bwMode="auto">
          <a:xfrm>
            <a:off x="218493" y="3593453"/>
            <a:ext cx="942391" cy="1246495"/>
          </a:xfrm>
          <a:prstGeom prst="rect">
            <a:avLst/>
          </a:prstGeom>
          <a:solidFill>
            <a:srgbClr val="FFFFFF"/>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kumimoji="0" lang="nl-BE" sz="1000" b="0" i="0" u="none" strike="noStrike" kern="0" cap="none" spc="0" normalizeH="0" baseline="0" noProof="0" smtClean="0">
                <a:ln>
                  <a:noFill/>
                </a:ln>
                <a:solidFill>
                  <a:schemeClr val="tx1"/>
                </a:solidFill>
                <a:effectLst/>
                <a:uLnTx/>
                <a:uFillTx/>
                <a:latin typeface="+mn-lt"/>
                <a:ea typeface="+mn-ea"/>
                <a:cs typeface="+mn-cs"/>
              </a:rPr>
              <a:t>Prijspeil,  </a:t>
            </a:r>
            <a:r>
              <a:rPr kumimoji="0" lang="nl-BE" sz="1000" b="0" i="0" u="sng" strike="noStrike" kern="0" cap="none" spc="0" normalizeH="0" baseline="0" noProof="0" smtClean="0">
                <a:ln>
                  <a:noFill/>
                </a:ln>
                <a:solidFill>
                  <a:schemeClr val="tx1"/>
                </a:solidFill>
                <a:effectLst/>
                <a:uLnTx/>
                <a:uFillTx/>
                <a:latin typeface="+mn-lt"/>
                <a:ea typeface="+mn-ea"/>
                <a:cs typeface="+mn-cs"/>
              </a:rPr>
              <a:t>op maandbasis,  geraamd</a:t>
            </a:r>
            <a:r>
              <a:rPr kumimoji="0" lang="nl-BE" sz="1000" b="0" i="0" u="none" strike="noStrike" kern="0" cap="none" spc="0" normalizeH="0" baseline="0" noProof="0" smtClean="0">
                <a:ln>
                  <a:noFill/>
                </a:ln>
                <a:solidFill>
                  <a:schemeClr val="tx1"/>
                </a:solidFill>
                <a:effectLst/>
                <a:uLnTx/>
                <a:uFillTx/>
                <a:latin typeface="+mn-lt"/>
                <a:ea typeface="+mn-ea"/>
                <a:cs typeface="+mn-cs"/>
              </a:rPr>
              <a:t> aan de hand van de HICP</a:t>
            </a:r>
            <a:r>
              <a:rPr kumimoji="0" lang="nl-BE" sz="1000" b="0" i="0" u="none" strike="noStrike" kern="0" cap="none" spc="0" normalizeH="0" baseline="30000" noProof="0" smtClean="0">
                <a:ln>
                  <a:noFill/>
                </a:ln>
                <a:solidFill>
                  <a:schemeClr val="tx1"/>
                </a:solidFill>
                <a:effectLst/>
                <a:uLnTx/>
                <a:uFillTx/>
                <a:latin typeface="+mn-lt"/>
                <a:ea typeface="+mn-ea"/>
                <a:cs typeface="+mn-cs"/>
              </a:rPr>
              <a:t>2</a:t>
            </a:r>
          </a:p>
        </p:txBody>
      </p:sp>
      <p:cxnSp>
        <p:nvCxnSpPr>
          <p:cNvPr id="25" name="Straight Connector 24"/>
          <p:cNvCxnSpPr/>
          <p:nvPr/>
        </p:nvCxnSpPr>
        <p:spPr>
          <a:xfrm>
            <a:off x="4058815" y="825954"/>
            <a:ext cx="0" cy="2043404"/>
          </a:xfrm>
          <a:prstGeom prst="line">
            <a:avLst/>
          </a:prstGeom>
          <a:ln w="15875">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81171" y="857445"/>
            <a:ext cx="0" cy="2043404"/>
          </a:xfrm>
          <a:prstGeom prst="line">
            <a:avLst/>
          </a:prstGeom>
          <a:ln w="15875">
            <a:solidFill>
              <a:srgbClr val="92D050"/>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71438"/>
            <a:ext cx="8420099" cy="373062"/>
          </a:xfrm>
        </p:spPr>
        <p:txBody>
          <a:bodyPr/>
          <a:lstStyle/>
          <a:p>
            <a:r>
              <a:rPr lang="nl-BE" noProof="0" dirty="0" smtClean="0"/>
              <a:t>Een correcte prijsvorming voor de energieprijzen is een absolute beleidsprioriteit ...</a:t>
            </a:r>
            <a:endParaRPr lang="nl-BE" noProof="0" dirty="0"/>
          </a:p>
        </p:txBody>
      </p:sp>
      <p:sp>
        <p:nvSpPr>
          <p:cNvPr id="3" name="Tijdelijke aanduiding voor tekst 2"/>
          <p:cNvSpPr>
            <a:spLocks noGrp="1"/>
          </p:cNvSpPr>
          <p:nvPr>
            <p:ph type="body" sz="quarter" idx="11"/>
          </p:nvPr>
        </p:nvSpPr>
        <p:spPr>
          <a:xfrm>
            <a:off x="200024" y="1066119"/>
            <a:ext cx="8943975" cy="5144181"/>
          </a:xfrm>
        </p:spPr>
        <p:txBody>
          <a:bodyPr/>
          <a:lstStyle/>
          <a:p>
            <a:pPr marL="358775" lvl="1" indent="-358775">
              <a:lnSpc>
                <a:spcPct val="100000"/>
              </a:lnSpc>
              <a:buFont typeface="Webdings" pitchFamily="18" charset="2"/>
              <a:buChar char="4"/>
            </a:pPr>
            <a:r>
              <a:rPr lang="nl-BE" sz="1800" noProof="0" dirty="0" smtClean="0">
                <a:solidFill>
                  <a:schemeClr val="tx1"/>
                </a:solidFill>
              </a:rPr>
              <a:t>De concurrentiegraad op de gas- en elektriciteitsmarkten verbeteren. </a:t>
            </a:r>
          </a:p>
          <a:p>
            <a:pPr marL="712787" lvl="2" indent="-358775">
              <a:buFont typeface="Webdings" pitchFamily="18" charset="2"/>
              <a:buChar char="4"/>
            </a:pPr>
            <a:r>
              <a:rPr lang="nl-BE" dirty="0" smtClean="0">
                <a:solidFill>
                  <a:schemeClr val="tx1"/>
                </a:solidFill>
                <a:latin typeface="Arial" pitchFamily="34" charset="0"/>
                <a:cs typeface="Arial" pitchFamily="34" charset="0"/>
              </a:rPr>
              <a:t>belasting op nucleaire rente of centrale aankoper van de productie van de afgeschreven kerncentrales</a:t>
            </a:r>
          </a:p>
          <a:p>
            <a:pPr marL="712787" lvl="2" indent="-358775">
              <a:buFont typeface="Webdings" pitchFamily="18" charset="2"/>
              <a:buChar char="4"/>
            </a:pPr>
            <a:r>
              <a:rPr lang="nl-BE" dirty="0" smtClean="0">
                <a:solidFill>
                  <a:schemeClr val="tx1"/>
                </a:solidFill>
                <a:latin typeface="Arial" pitchFamily="34" charset="0"/>
                <a:cs typeface="Arial" pitchFamily="34" charset="0"/>
              </a:rPr>
              <a:t>eenvoudige verandering van leverancier </a:t>
            </a:r>
            <a:endParaRPr lang="nl-BE" sz="1800" noProof="0" dirty="0" smtClean="0">
              <a:solidFill>
                <a:schemeClr val="tx1"/>
              </a:solidFill>
              <a:latin typeface="Arial" pitchFamily="34" charset="0"/>
              <a:cs typeface="Arial" pitchFamily="34" charset="0"/>
            </a:endParaRPr>
          </a:p>
          <a:p>
            <a:pPr marL="358775" lvl="1" indent="-358775">
              <a:lnSpc>
                <a:spcPct val="100000"/>
              </a:lnSpc>
              <a:buFont typeface="Webdings" pitchFamily="18" charset="2"/>
              <a:buChar char="4"/>
            </a:pPr>
            <a:r>
              <a:rPr lang="nl-BE" sz="1800" noProof="0" dirty="0" smtClean="0">
                <a:solidFill>
                  <a:schemeClr val="tx1"/>
                </a:solidFill>
              </a:rPr>
              <a:t>Belangrijkere rol voor de regulator (CREG) en de Raad voor de Mededinging</a:t>
            </a:r>
            <a:r>
              <a:rPr lang="nl-BE" noProof="0" dirty="0" smtClean="0">
                <a:solidFill>
                  <a:schemeClr val="tx1"/>
                </a:solidFill>
              </a:rPr>
              <a:t/>
            </a:r>
            <a:br>
              <a:rPr lang="nl-BE" noProof="0" dirty="0" smtClean="0">
                <a:solidFill>
                  <a:schemeClr val="tx1"/>
                </a:solidFill>
              </a:rPr>
            </a:br>
            <a:endParaRPr lang="nl-BE" sz="800" noProof="0" dirty="0" smtClean="0">
              <a:solidFill>
                <a:schemeClr val="tx1"/>
              </a:solidFill>
            </a:endParaRPr>
          </a:p>
          <a:p>
            <a:pPr marL="358775" lvl="1" indent="-358775">
              <a:lnSpc>
                <a:spcPct val="100000"/>
              </a:lnSpc>
              <a:buFont typeface="Webdings" pitchFamily="18" charset="2"/>
              <a:buChar char="4"/>
            </a:pPr>
            <a:r>
              <a:rPr lang="nl-BE" sz="1800" noProof="0" dirty="0" smtClean="0">
                <a:solidFill>
                  <a:schemeClr val="tx1"/>
                </a:solidFill>
              </a:rPr>
              <a:t>Wet van 8 januari 2012 (derde energiepakket): voert ex ante controle in op tariefwijzigingen (naar het voorbeeld van Nederland)</a:t>
            </a:r>
          </a:p>
          <a:p>
            <a:pPr marL="358775" lvl="1" indent="-358775">
              <a:lnSpc>
                <a:spcPct val="100000"/>
              </a:lnSpc>
              <a:buNone/>
            </a:pPr>
            <a:endParaRPr lang="nl-BE" sz="800" noProof="0" dirty="0" smtClean="0">
              <a:solidFill>
                <a:schemeClr val="tx1"/>
              </a:solidFill>
            </a:endParaRPr>
          </a:p>
          <a:p>
            <a:pPr marL="712787" lvl="2" indent="-358775">
              <a:lnSpc>
                <a:spcPct val="100000"/>
              </a:lnSpc>
              <a:buFont typeface="Webdings" pitchFamily="18" charset="2"/>
              <a:buChar char="4"/>
            </a:pPr>
            <a:r>
              <a:rPr lang="nl-BE" noProof="0" dirty="0" smtClean="0">
                <a:solidFill>
                  <a:schemeClr val="tx1"/>
                </a:solidFill>
              </a:rPr>
              <a:t>Voorziet onder meer in: minder frequente prijsaanpassingen (4 keer per jaar)  </a:t>
            </a:r>
            <a:br>
              <a:rPr lang="nl-BE" noProof="0" dirty="0" smtClean="0">
                <a:solidFill>
                  <a:schemeClr val="tx1"/>
                </a:solidFill>
              </a:rPr>
            </a:br>
            <a:r>
              <a:rPr lang="nl-BE" noProof="0" dirty="0" smtClean="0">
                <a:solidFill>
                  <a:schemeClr val="tx1"/>
                </a:solidFill>
              </a:rPr>
              <a:t>... maar een automatische aanpassing blijft toegelaten  </a:t>
            </a:r>
          </a:p>
          <a:p>
            <a:pPr marL="358775" lvl="1" indent="-358775">
              <a:lnSpc>
                <a:spcPct val="100000"/>
              </a:lnSpc>
              <a:buFont typeface="Webdings" pitchFamily="18" charset="2"/>
              <a:buChar char="4"/>
            </a:pPr>
            <a:endParaRPr lang="nl-BE" sz="800" noProof="0" dirty="0" smtClean="0">
              <a:solidFill>
                <a:schemeClr val="tx1"/>
              </a:solidFill>
            </a:endParaRPr>
          </a:p>
          <a:p>
            <a:pPr marL="712787" lvl="2" indent="-358775">
              <a:lnSpc>
                <a:spcPct val="100000"/>
              </a:lnSpc>
              <a:buFont typeface="Webdings" pitchFamily="18" charset="2"/>
              <a:buChar char="4"/>
            </a:pPr>
            <a:r>
              <a:rPr lang="nl-BE" noProof="0" dirty="0" smtClean="0">
                <a:solidFill>
                  <a:schemeClr val="tx1"/>
                </a:solidFill>
              </a:rPr>
              <a:t>Prijsbevriezing: voorlopige oplossing</a:t>
            </a:r>
          </a:p>
          <a:p>
            <a:pPr marL="712787" lvl="2" indent="-358775">
              <a:lnSpc>
                <a:spcPct val="100000"/>
              </a:lnSpc>
              <a:buNone/>
            </a:pPr>
            <a:r>
              <a:rPr lang="nl-BE" noProof="0" dirty="0" smtClean="0">
                <a:solidFill>
                  <a:schemeClr val="tx1"/>
                </a:solidFill>
              </a:rPr>
              <a:t>	=&gt; om exacte definitie te kunnen opstellen van de toegelaten indexeringsparameters (CREG)</a:t>
            </a:r>
          </a:p>
          <a:p>
            <a:pPr marL="712787" lvl="2" indent="-358775">
              <a:lnSpc>
                <a:spcPct val="100000"/>
              </a:lnSpc>
              <a:buNone/>
            </a:pPr>
            <a:r>
              <a:rPr lang="nl-BE" noProof="0" dirty="0" smtClean="0">
                <a:solidFill>
                  <a:schemeClr val="tx1"/>
                </a:solidFill>
              </a:rPr>
              <a:t>	</a:t>
            </a:r>
            <a:endParaRPr lang="nl-BE" sz="800" noProof="0" dirty="0" smtClean="0">
              <a:solidFill>
                <a:schemeClr val="tx1"/>
              </a:solidFill>
            </a:endParaRPr>
          </a:p>
          <a:p>
            <a:pPr marL="358775" lvl="1" indent="-358775">
              <a:lnSpc>
                <a:spcPct val="100000"/>
              </a:lnSpc>
              <a:buFont typeface="Webdings" pitchFamily="18" charset="2"/>
              <a:buChar char="4"/>
            </a:pPr>
            <a:r>
              <a:rPr lang="nl-BE" sz="1800" noProof="0" dirty="0" smtClean="0">
                <a:solidFill>
                  <a:schemeClr val="tx1"/>
                </a:solidFill>
              </a:rPr>
              <a:t>Andere maatregelen waaraan wordt gewerkt: </a:t>
            </a:r>
          </a:p>
          <a:p>
            <a:pPr marL="712787" lvl="2" indent="-358775">
              <a:lnSpc>
                <a:spcPct val="100000"/>
              </a:lnSpc>
              <a:buFont typeface="Webdings" pitchFamily="18" charset="2"/>
              <a:buChar char="4"/>
            </a:pPr>
            <a:r>
              <a:rPr lang="nl-BE" noProof="0" dirty="0" smtClean="0">
                <a:solidFill>
                  <a:schemeClr val="tx1"/>
                </a:solidFill>
              </a:rPr>
              <a:t>Daling van de federale bijdrage </a:t>
            </a:r>
            <a:endParaRPr lang="nl-BE" dirty="0" smtClean="0">
              <a:solidFill>
                <a:schemeClr val="tx1"/>
              </a:solidFill>
            </a:endParaRPr>
          </a:p>
          <a:p>
            <a:pPr marL="712787" lvl="2" indent="-358775">
              <a:lnSpc>
                <a:spcPct val="100000"/>
              </a:lnSpc>
              <a:buNone/>
            </a:pPr>
            <a:endParaRPr lang="nl-BE" noProof="0" dirty="0" smtClean="0">
              <a:solidFill>
                <a:schemeClr val="tx1"/>
              </a:solidFill>
            </a:endParaRPr>
          </a:p>
          <a:p>
            <a:pPr marL="712787" lvl="2" indent="-358775">
              <a:lnSpc>
                <a:spcPct val="100000"/>
              </a:lnSpc>
              <a:buNone/>
            </a:pPr>
            <a:endParaRPr lang="nl-BE" sz="800" noProof="0" dirty="0" smtClean="0">
              <a:solidFill>
                <a:schemeClr val="tx1"/>
              </a:solidFill>
            </a:endParaRPr>
          </a:p>
          <a:p>
            <a:pPr>
              <a:lnSpc>
                <a:spcPct val="100000"/>
              </a:lnSpc>
              <a:buSzPts val="2400"/>
              <a:buFont typeface="Webdings"/>
              <a:buChar char="4"/>
            </a:pPr>
            <a:r>
              <a:rPr lang="nl-BE" noProof="0" dirty="0" smtClean="0"/>
              <a:t>Transport- en distributietarieven met inbegrip van de </a:t>
            </a:r>
            <a:r>
              <a:rPr lang="nl-BE" noProof="0" dirty="0" err="1" smtClean="0"/>
              <a:t>openbaredienstverplichtingen</a:t>
            </a:r>
            <a:r>
              <a:rPr lang="nl-BE" noProof="0" dirty="0" smtClean="0"/>
              <a:t>: belangrijker rol voor de bevoegde regulatoren (CREG, VREG, CWaPE, BRUGEL).</a:t>
            </a:r>
          </a:p>
          <a:p>
            <a:pPr marL="358775" lvl="1" indent="-358775">
              <a:buFont typeface="Webdings" pitchFamily="18" charset="2"/>
              <a:buChar char="4"/>
            </a:pPr>
            <a:endParaRPr lang="nl-BE" noProof="0" dirty="0"/>
          </a:p>
        </p:txBody>
      </p:sp>
      <p:sp>
        <p:nvSpPr>
          <p:cNvPr id="4" name="Tijdelijke aanduiding voor dianummer 3"/>
          <p:cNvSpPr>
            <a:spLocks noGrp="1"/>
          </p:cNvSpPr>
          <p:nvPr>
            <p:ph type="sldNum" sz="quarter" idx="12"/>
          </p:nvPr>
        </p:nvSpPr>
        <p:spPr/>
        <p:txBody>
          <a:bodyPr/>
          <a:lstStyle/>
          <a:p>
            <a:pPr>
              <a:defRPr/>
            </a:pPr>
            <a:fld id="{FA010CF7-96A6-4C4E-87D2-E52C45C5BC1F}" type="slidenum">
              <a:rPr lang="fr-BE" smtClean="0"/>
              <a:pPr>
                <a:defRPr/>
              </a:pPr>
              <a:t>49</a:t>
            </a:fld>
            <a:endParaRPr lang="nl-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01169" y="2601308"/>
            <a:ext cx="8830560" cy="818548"/>
          </a:xfrm>
        </p:spPr>
        <p:txBody>
          <a:bodyPr/>
          <a:lstStyle/>
          <a:p>
            <a:r>
              <a:rPr lang="nl-BE" noProof="0" smtClean="0"/>
              <a:t>De indexeringsproblematiek in het ruimere debat over het concurrentievermogen</a:t>
            </a:r>
            <a:endParaRPr lang="nl-BE" noProof="0" dirty="0" smtClean="0"/>
          </a:p>
          <a:p>
            <a:endParaRPr lang="nl-BE" noProof="0" dirty="0" smtClean="0"/>
          </a:p>
          <a:p>
            <a:pPr lvl="1">
              <a:buNone/>
            </a:pPr>
            <a:endParaRPr lang="nl-BE" noProof="0" dirty="0" smtClean="0"/>
          </a:p>
          <a:p>
            <a:endParaRPr lang="nl-BE" noProof="0" dirty="0" smtClean="0"/>
          </a:p>
          <a:p>
            <a:pPr>
              <a:buNone/>
            </a:pPr>
            <a:endParaRPr lang="nl-BE" noProof="0" dirty="0" smtClean="0"/>
          </a:p>
          <a:p>
            <a:pPr lvl="1"/>
            <a:endParaRPr lang="nl-BE" noProof="0" dirty="0" smtClean="0"/>
          </a:p>
          <a:p>
            <a:pPr>
              <a:buNone/>
            </a:pPr>
            <a:endParaRPr lang="nl-BE" noProof="0" dirty="0" smtClean="0"/>
          </a:p>
          <a:p>
            <a:pPr>
              <a:buNone/>
            </a:pPr>
            <a:endParaRPr lang="nl-BE" noProof="0"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nl-NL" smtClean="0"/>
              <a:pPr>
                <a:defRPr/>
              </a:pPr>
              <a:t>5</a:t>
            </a:fld>
            <a:endParaRPr lang="nl-B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5" y="71438"/>
            <a:ext cx="8420099" cy="373062"/>
          </a:xfrm>
        </p:spPr>
        <p:txBody>
          <a:bodyPr/>
          <a:lstStyle/>
          <a:p>
            <a:r>
              <a:rPr lang="nl-BE" noProof="0" dirty="0" smtClean="0"/>
              <a:t>... maar maakt het indexeringsdebat niet overbodig</a:t>
            </a:r>
            <a:endParaRPr lang="nl-BE" noProof="0" dirty="0"/>
          </a:p>
        </p:txBody>
      </p:sp>
      <p:sp>
        <p:nvSpPr>
          <p:cNvPr id="3" name="Tijdelijke aanduiding voor tekst 2"/>
          <p:cNvSpPr>
            <a:spLocks noGrp="1"/>
          </p:cNvSpPr>
          <p:nvPr>
            <p:ph type="body" sz="quarter" idx="11"/>
          </p:nvPr>
        </p:nvSpPr>
        <p:spPr>
          <a:xfrm>
            <a:off x="482146" y="494620"/>
            <a:ext cx="8033203" cy="4701948"/>
          </a:xfrm>
        </p:spPr>
        <p:txBody>
          <a:bodyPr/>
          <a:lstStyle/>
          <a:p>
            <a:pPr lvl="1">
              <a:buNone/>
            </a:pPr>
            <a:endParaRPr lang="nl-BE" noProof="0" dirty="0" smtClean="0"/>
          </a:p>
          <a:p>
            <a:r>
              <a:rPr lang="nl-BE" noProof="0" dirty="0" smtClean="0"/>
              <a:t>Indexeringsdebat blijft relevant</a:t>
            </a:r>
          </a:p>
          <a:p>
            <a:pPr lvl="1"/>
            <a:r>
              <a:rPr lang="nl-BE" noProof="0" dirty="0" smtClean="0"/>
              <a:t>Slechts een gedeelte van eersteronde-effecten is problematisch</a:t>
            </a:r>
          </a:p>
          <a:p>
            <a:pPr lvl="2"/>
            <a:r>
              <a:rPr lang="nl-BE" noProof="0" dirty="0" smtClean="0"/>
              <a:t>zelfs helemaal niet voor stookolie</a:t>
            </a:r>
          </a:p>
          <a:p>
            <a:pPr lvl="2"/>
            <a:r>
              <a:rPr lang="nl-BE" noProof="0" dirty="0" smtClean="0"/>
              <a:t>transmissie is ook in buurlanden toegenomen</a:t>
            </a:r>
          </a:p>
          <a:p>
            <a:pPr lvl="2"/>
            <a:r>
              <a:rPr lang="nl-BE" noProof="0" dirty="0" smtClean="0"/>
              <a:t>grotere weging en lagere accijnzen leiden tot groter effect in België</a:t>
            </a:r>
          </a:p>
          <a:p>
            <a:pPr lvl="1"/>
            <a:r>
              <a:rPr lang="nl-BE" noProof="0" dirty="0" smtClean="0"/>
              <a:t>Ook bij andere aanbodschokken (productiviteitsschokken, indirecte belastingen, ...) kan indexering problematisch zijn</a:t>
            </a:r>
          </a:p>
          <a:p>
            <a:pPr lvl="1"/>
            <a:endParaRPr lang="nl-BE" noProof="0" dirty="0" smtClean="0"/>
          </a:p>
          <a:p>
            <a:r>
              <a:rPr lang="nl-BE" noProof="0" dirty="0" smtClean="0"/>
              <a:t>Interacties tussen prijsvorming voor energiedragers en indexering</a:t>
            </a:r>
          </a:p>
          <a:p>
            <a:pPr lvl="1"/>
            <a:r>
              <a:rPr lang="nl-BE" noProof="0" dirty="0" smtClean="0"/>
              <a:t>Indexering verkleint prijsincentives enigszins waardoor</a:t>
            </a:r>
          </a:p>
          <a:p>
            <a:pPr lvl="2"/>
            <a:r>
              <a:rPr lang="nl-BE" noProof="0" dirty="0" smtClean="0"/>
              <a:t>doorrekening naar consument vergemakkelijkt wordt</a:t>
            </a:r>
          </a:p>
          <a:p>
            <a:pPr lvl="2"/>
            <a:r>
              <a:rPr lang="nl-BE" noProof="0" dirty="0" smtClean="0"/>
              <a:t>energiebesparing minder gestimuleerd wordt</a:t>
            </a:r>
          </a:p>
          <a:p>
            <a:pPr lvl="1"/>
            <a:r>
              <a:rPr lang="nl-BE" noProof="0" dirty="0" smtClean="0"/>
              <a:t>Betere prijsvorming verhoogt koopkracht indien ... er geen indexering is  </a:t>
            </a:r>
          </a:p>
          <a:p>
            <a:pPr lvl="1"/>
            <a:endParaRPr lang="nl-BE" noProof="0" dirty="0" smtClean="0"/>
          </a:p>
          <a:p>
            <a:pPr lvl="1"/>
            <a:endParaRPr lang="nl-BE" noProof="0" dirty="0"/>
          </a:p>
        </p:txBody>
      </p:sp>
      <p:sp>
        <p:nvSpPr>
          <p:cNvPr id="4" name="Tijdelijke aanduiding voor dianummer 3"/>
          <p:cNvSpPr>
            <a:spLocks noGrp="1"/>
          </p:cNvSpPr>
          <p:nvPr>
            <p:ph type="sldNum" sz="quarter" idx="12"/>
          </p:nvPr>
        </p:nvSpPr>
        <p:spPr/>
        <p:txBody>
          <a:bodyPr/>
          <a:lstStyle/>
          <a:p>
            <a:pPr>
              <a:defRPr/>
            </a:pPr>
            <a:fld id="{FA010CF7-96A6-4C4E-87D2-E52C45C5BC1F}" type="slidenum">
              <a:rPr lang="nl-NL" smtClean="0"/>
              <a:pPr>
                <a:defRPr/>
              </a:pPr>
              <a:t>50</a:t>
            </a:fld>
            <a:endParaRPr lang="nl-BE"/>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86499" y="1961228"/>
            <a:ext cx="8757501" cy="2482756"/>
          </a:xfrm>
        </p:spPr>
        <p:txBody>
          <a:bodyPr/>
          <a:lstStyle/>
          <a:p>
            <a:pPr lvl="1">
              <a:buNone/>
            </a:pPr>
            <a:endParaRPr lang="nl-BE" noProof="0" dirty="0" smtClean="0"/>
          </a:p>
          <a:p>
            <a:r>
              <a:rPr lang="nl-BE" noProof="0" dirty="0" smtClean="0"/>
              <a:t>Indexering in België</a:t>
            </a:r>
          </a:p>
          <a:p>
            <a:pPr lvl="1"/>
            <a:r>
              <a:rPr lang="nl-BE" noProof="0" dirty="0" smtClean="0"/>
              <a:t>Werking van het loonindexeringsmechanisme en implicaties voor de loonkostendynamiek en concurrentiepositie tov de drie buurlanden</a:t>
            </a:r>
          </a:p>
          <a:p>
            <a:pPr lvl="1"/>
            <a:r>
              <a:rPr lang="nl-BE" noProof="0" dirty="0" smtClean="0"/>
              <a:t>Implicaties van prijsindexering voor de inflatiedynamiek</a:t>
            </a:r>
          </a:p>
          <a:p>
            <a:pPr lvl="1"/>
            <a:endParaRPr lang="nl-BE" noProof="0" dirty="0" smtClean="0"/>
          </a:p>
          <a:p>
            <a:pPr lvl="1"/>
            <a:endParaRPr lang="nl-BE" noProof="0" dirty="0" smtClean="0"/>
          </a:p>
          <a:p>
            <a:endParaRPr lang="nl-BE" noProof="0" dirty="0" smtClean="0"/>
          </a:p>
          <a:p>
            <a:pPr>
              <a:buNone/>
            </a:pPr>
            <a:endParaRPr lang="nl-BE" noProof="0" dirty="0" smtClean="0"/>
          </a:p>
          <a:p>
            <a:pPr lvl="1"/>
            <a:endParaRPr lang="nl-BE" noProof="0" dirty="0" smtClean="0"/>
          </a:p>
          <a:p>
            <a:pPr>
              <a:buNone/>
            </a:pPr>
            <a:endParaRPr lang="nl-BE" noProof="0" dirty="0" smtClean="0"/>
          </a:p>
          <a:p>
            <a:pPr>
              <a:buNone/>
            </a:pPr>
            <a:endParaRPr lang="nl-BE" noProof="0"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nl-NL" smtClean="0"/>
              <a:pPr>
                <a:defRPr/>
              </a:pPr>
              <a:t>51</a:t>
            </a:fld>
            <a:endParaRPr lang="nl-BE"/>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p:spPr>
        <p:txBody>
          <a:bodyPr/>
          <a:lstStyle/>
          <a:p>
            <a:fld id="{35007A90-E4BF-4C67-8EE3-017EC9035BCB}" type="slidenum">
              <a:rPr lang="nl-NL" smtClean="0">
                <a:latin typeface="Arial" pitchFamily="34" charset="0"/>
              </a:rPr>
              <a:pPr/>
              <a:t>52</a:t>
            </a:fld>
            <a:endParaRPr lang="nl-BE" smtClean="0">
              <a:latin typeface="Arial" pitchFamily="34" charset="0"/>
            </a:endParaRPr>
          </a:p>
        </p:txBody>
      </p:sp>
      <p:sp>
        <p:nvSpPr>
          <p:cNvPr id="10243" name="Espace réservé du numéro de diapositive 3"/>
          <p:cNvSpPr txBox="1">
            <a:spLocks noGrp="1"/>
          </p:cNvSpPr>
          <p:nvPr/>
        </p:nvSpPr>
        <p:spPr bwMode="auto">
          <a:xfrm>
            <a:off x="254000" y="6594475"/>
            <a:ext cx="801688" cy="263525"/>
          </a:xfrm>
          <a:prstGeom prst="rect">
            <a:avLst/>
          </a:prstGeom>
          <a:noFill/>
          <a:ln w="9525">
            <a:noFill/>
            <a:miter lim="800000"/>
            <a:headEnd/>
            <a:tailEnd/>
          </a:ln>
        </p:spPr>
        <p:txBody>
          <a:bodyPr/>
          <a:lstStyle/>
          <a:p>
            <a:pPr algn="ctr"/>
            <a:fld id="{7EE4D3AF-403E-4C08-B4C1-8C4430C42C2E}" type="slidenum">
              <a:rPr lang="nl-NL" sz="1200" b="1">
                <a:solidFill>
                  <a:srgbClr val="4D4D4D"/>
                </a:solidFill>
              </a:rPr>
              <a:pPr algn="ctr"/>
              <a:t>52</a:t>
            </a:fld>
            <a:endParaRPr lang="nl-BE" sz="1200" b="1">
              <a:solidFill>
                <a:srgbClr val="4D4D4D"/>
              </a:solidFill>
            </a:endParaRPr>
          </a:p>
        </p:txBody>
      </p:sp>
      <p:sp>
        <p:nvSpPr>
          <p:cNvPr id="10244" name="Rectangle 2"/>
          <p:cNvSpPr>
            <a:spLocks noGrp="1" noChangeArrowheads="1"/>
          </p:cNvSpPr>
          <p:nvPr>
            <p:ph type="title" idx="4294967295"/>
          </p:nvPr>
        </p:nvSpPr>
        <p:spPr>
          <a:xfrm>
            <a:off x="612697" y="301664"/>
            <a:ext cx="8078788" cy="373062"/>
          </a:xfrm>
        </p:spPr>
        <p:txBody>
          <a:bodyPr/>
          <a:lstStyle/>
          <a:p>
            <a:pPr eaLnBrk="1" hangingPunct="1"/>
            <a:r>
              <a:rPr lang="nl-BE" noProof="0" dirty="0" smtClean="0"/>
              <a:t>Indexering en de wet van 1996</a:t>
            </a:r>
          </a:p>
        </p:txBody>
      </p:sp>
      <p:sp>
        <p:nvSpPr>
          <p:cNvPr id="10245" name="Rectangle 3"/>
          <p:cNvSpPr>
            <a:spLocks noGrp="1" noChangeArrowheads="1"/>
          </p:cNvSpPr>
          <p:nvPr>
            <p:ph type="body" idx="4294967295"/>
          </p:nvPr>
        </p:nvSpPr>
        <p:spPr>
          <a:xfrm>
            <a:off x="654012" y="1505454"/>
            <a:ext cx="8089900" cy="4746625"/>
          </a:xfrm>
          <a:prstGeom prst="rect">
            <a:avLst/>
          </a:prstGeom>
        </p:spPr>
        <p:txBody>
          <a:bodyPr/>
          <a:lstStyle/>
          <a:p>
            <a:pPr eaLnBrk="1" hangingPunct="1">
              <a:spcBef>
                <a:spcPct val="80000"/>
              </a:spcBef>
              <a:buFont typeface="Arial" pitchFamily="34" charset="0"/>
              <a:buChar char="►"/>
            </a:pPr>
            <a:r>
              <a:rPr lang="nl-BE" noProof="0" dirty="0" smtClean="0">
                <a:cs typeface="Arial" pitchFamily="34" charset="0"/>
              </a:rPr>
              <a:t>De wet van 1996 garandeert de indexering van de lonen en de </a:t>
            </a:r>
            <a:r>
              <a:rPr lang="nl-BE" noProof="0" smtClean="0">
                <a:cs typeface="Arial" pitchFamily="34" charset="0"/>
              </a:rPr>
              <a:t>baremieke verhogingen</a:t>
            </a:r>
          </a:p>
          <a:p>
            <a:pPr eaLnBrk="1" hangingPunct="1">
              <a:spcBef>
                <a:spcPct val="80000"/>
              </a:spcBef>
              <a:buFont typeface="Arial" pitchFamily="34" charset="0"/>
              <a:buChar char="►"/>
            </a:pPr>
            <a:endParaRPr lang="nl-BE" sz="1600" noProof="0" dirty="0" smtClean="0">
              <a:cs typeface="Arial" pitchFamily="34" charset="0"/>
            </a:endParaRPr>
          </a:p>
          <a:p>
            <a:pPr eaLnBrk="1" hangingPunct="1">
              <a:spcBef>
                <a:spcPct val="80000"/>
              </a:spcBef>
              <a:buFont typeface="Arial" pitchFamily="34" charset="0"/>
              <a:buChar char="►"/>
            </a:pPr>
            <a:r>
              <a:rPr lang="nl-BE" noProof="0" dirty="0" smtClean="0">
                <a:cs typeface="Arial" pitchFamily="34" charset="0"/>
              </a:rPr>
              <a:t>Indexeringsmodaliteiten worden vastgelegd in de paritaire comités </a:t>
            </a:r>
            <a:r>
              <a:rPr lang="nl-BE" noProof="0" smtClean="0">
                <a:cs typeface="Arial" pitchFamily="34" charset="0"/>
              </a:rPr>
              <a:t>op sectorniveau</a:t>
            </a:r>
            <a:endParaRPr lang="nl-BE" noProof="0" dirty="0" smtClean="0">
              <a:cs typeface="Arial" pitchFamily="34" charset="0"/>
            </a:endParaRPr>
          </a:p>
          <a:p>
            <a:pPr marL="742950" lvl="1" indent="-285750" eaLnBrk="1" hangingPunct="1">
              <a:buFont typeface="Arial" pitchFamily="34" charset="0"/>
              <a:buChar char="●"/>
            </a:pPr>
            <a:r>
              <a:rPr lang="nl-BE" noProof="0" dirty="0" smtClean="0">
                <a:cs typeface="Arial" pitchFamily="34" charset="0"/>
              </a:rPr>
              <a:t>steeds gebaseerd op 4-maands glijdend gemiddelde van </a:t>
            </a:r>
            <a:r>
              <a:rPr lang="nl-BE" noProof="0" smtClean="0">
                <a:cs typeface="Arial" pitchFamily="34" charset="0"/>
              </a:rPr>
              <a:t>de gezondheidsindex</a:t>
            </a:r>
            <a:endParaRPr lang="nl-BE" noProof="0" dirty="0" smtClean="0">
              <a:cs typeface="Arial" pitchFamily="34" charset="0"/>
            </a:endParaRPr>
          </a:p>
          <a:p>
            <a:pPr marL="742950" lvl="1" indent="-285750" eaLnBrk="1" hangingPunct="1">
              <a:buFont typeface="Arial" pitchFamily="34" charset="0"/>
              <a:buChar char="●"/>
            </a:pPr>
            <a:r>
              <a:rPr lang="nl-BE" noProof="0" dirty="0" smtClean="0">
                <a:cs typeface="Arial" pitchFamily="34" charset="0"/>
              </a:rPr>
              <a:t>in principe symmetrisch, dus zowel in opwaartse als neerwaartse </a:t>
            </a:r>
            <a:r>
              <a:rPr lang="nl-BE" noProof="0" smtClean="0">
                <a:cs typeface="Arial" pitchFamily="34" charset="0"/>
              </a:rPr>
              <a:t>richting (maar enigszins beperkt </a:t>
            </a:r>
            <a:r>
              <a:rPr lang="nl-BE" noProof="0" dirty="0" smtClean="0">
                <a:cs typeface="Arial" pitchFamily="34" charset="0"/>
              </a:rPr>
              <a:t>in de </a:t>
            </a:r>
            <a:r>
              <a:rPr lang="nl-BE" noProof="0" smtClean="0">
                <a:cs typeface="Arial" pitchFamily="34" charset="0"/>
              </a:rPr>
              <a:t>praktijk)</a:t>
            </a:r>
          </a:p>
          <a:p>
            <a:pPr marL="742950" lvl="1" indent="-285750" eaLnBrk="1" hangingPunct="1">
              <a:buFont typeface="Arial" pitchFamily="34" charset="0"/>
              <a:buChar char="●"/>
            </a:pPr>
            <a:endParaRPr lang="nl-BE" noProof="0" dirty="0" smtClean="0">
              <a:cs typeface="Arial" pitchFamily="34" charset="0"/>
            </a:endParaRPr>
          </a:p>
          <a:p>
            <a:pPr eaLnBrk="1" hangingPunct="1">
              <a:spcBef>
                <a:spcPct val="80000"/>
              </a:spcBef>
              <a:buFont typeface="Arial" pitchFamily="34" charset="0"/>
              <a:buChar char="►"/>
            </a:pPr>
            <a:r>
              <a:rPr lang="nl-BE" noProof="0" dirty="0" smtClean="0">
                <a:cs typeface="Arial" pitchFamily="34" charset="0"/>
              </a:rPr>
              <a:t>2007-2008: all-in clausules voor 25% van de werknemers</a:t>
            </a:r>
          </a:p>
          <a:p>
            <a:pPr eaLnBrk="1" hangingPunct="1">
              <a:buFontTx/>
              <a:buNone/>
            </a:pPr>
            <a:endParaRPr lang="nl-BE" noProof="0" dirty="0" smtClean="0">
              <a:cs typeface="Arial" pitchFamily="34" charset="0"/>
            </a:endParaRPr>
          </a:p>
          <a:p>
            <a:pPr eaLnBrk="1" hangingPunct="1"/>
            <a:endParaRPr lang="nl-BE" noProof="0"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nl-BE" noProof="0" dirty="0" smtClean="0"/>
              <a:t>Loonindexering in de private sector: </a:t>
            </a:r>
            <a:br>
              <a:rPr lang="nl-BE" noProof="0" dirty="0" smtClean="0"/>
            </a:br>
            <a:r>
              <a:rPr lang="nl-BE" noProof="0" dirty="0" smtClean="0"/>
              <a:t>een ruime waaier toegepaste methodes</a:t>
            </a:r>
          </a:p>
        </p:txBody>
      </p:sp>
      <p:graphicFrame>
        <p:nvGraphicFramePr>
          <p:cNvPr id="7" name="Table Placeholder 6"/>
          <p:cNvGraphicFramePr>
            <a:graphicFrameLocks noGrp="1"/>
          </p:cNvGraphicFramePr>
          <p:nvPr>
            <p:ph type="tbl" sz="quarter" idx="11"/>
          </p:nvPr>
        </p:nvGraphicFramePr>
        <p:xfrm>
          <a:off x="462143" y="1139973"/>
          <a:ext cx="8021637" cy="4673709"/>
        </p:xfrm>
        <a:graphic>
          <a:graphicData uri="http://schemas.openxmlformats.org/drawingml/2006/table">
            <a:tbl>
              <a:tblPr firstRow="1" bandRow="1">
                <a:tableStyleId>{5C22544A-7EE6-4342-B048-85BDC9FD1C3A}</a:tableStyleId>
              </a:tblPr>
              <a:tblGrid>
                <a:gridCol w="3402847"/>
                <a:gridCol w="1944911"/>
                <a:gridCol w="2673879"/>
              </a:tblGrid>
              <a:tr h="1085649">
                <a:tc>
                  <a:txBody>
                    <a:bodyPr/>
                    <a:lstStyle/>
                    <a:p>
                      <a:pPr marL="36000" algn="ctr" fontAlgn="b"/>
                      <a:r>
                        <a:rPr lang="nl-BE" sz="1400" b="1" i="0" u="none" strike="noStrike">
                          <a:solidFill>
                            <a:srgbClr val="000000"/>
                          </a:solidFill>
                          <a:latin typeface="Arial"/>
                        </a:rPr>
                        <a:t>Methode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ctr" fontAlgn="b"/>
                      <a:r>
                        <a:rPr lang="nl-BE" sz="1400" b="1" i="0" u="none" strike="noStrike">
                          <a:solidFill>
                            <a:srgbClr val="000000"/>
                          </a:solidFill>
                          <a:latin typeface="Arial"/>
                        </a:rPr>
                        <a:t>Aantal paritaire comités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ctr" fontAlgn="b"/>
                      <a:r>
                        <a:rPr lang="nl-BE" sz="1400" b="1" i="0" u="none" strike="noStrike">
                          <a:solidFill>
                            <a:srgbClr val="000000"/>
                          </a:solidFill>
                          <a:latin typeface="Arial"/>
                        </a:rPr>
                        <a:t>Procentueel aandeel van de totale werkgelegenheid die onder de paritaire comités ressorteert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endParaRPr lang="nl-BE" sz="1400" b="0" i="0" u="none" strike="noStrike">
                        <a:solidFill>
                          <a:srgbClr val="0000D5"/>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endParaRPr lang="nl-BE" sz="1400" b="0" i="0" u="none" strike="noStrike">
                        <a:solidFill>
                          <a:srgbClr val="0000D5"/>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endParaRPr lang="nl-BE" sz="1400" b="0" i="0" u="none" strike="noStrike">
                        <a:solidFill>
                          <a:srgbClr val="0000D5"/>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nl-BE" sz="1400" b="0" i="0" u="none" strike="noStrike">
                          <a:solidFill>
                            <a:srgbClr val="000000"/>
                          </a:solidFill>
                          <a:latin typeface="Arial"/>
                        </a:rPr>
                        <a:t>Overschrijding van de spilindex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nl-BE" sz="1400" b="0" i="0" u="none" strike="noStrike" smtClean="0">
                          <a:solidFill>
                            <a:srgbClr val="000000"/>
                          </a:solidFill>
                          <a:latin typeface="Arial"/>
                        </a:rPr>
                        <a:t>	130</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nl-BE" sz="1400" b="0" i="0" u="none" strike="noStrike" smtClean="0">
                          <a:solidFill>
                            <a:srgbClr val="000000"/>
                          </a:solidFill>
                          <a:latin typeface="Arial"/>
                        </a:rPr>
                        <a:t>	42,5</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nl-BE" sz="1400" b="0" i="0" u="none" strike="noStrike">
                          <a:solidFill>
                            <a:srgbClr val="000000"/>
                          </a:solidFill>
                          <a:latin typeface="Arial"/>
                        </a:rPr>
                        <a:t>Jaarlijks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nl-BE" sz="1400" b="0" i="0" u="none" strike="noStrike" smtClean="0">
                          <a:solidFill>
                            <a:srgbClr val="000000"/>
                          </a:solidFill>
                          <a:latin typeface="Arial"/>
                        </a:rPr>
                        <a:t>	22</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nl-BE" sz="1400" b="0" i="0" u="none" strike="noStrike" smtClean="0">
                          <a:solidFill>
                            <a:srgbClr val="000000"/>
                          </a:solidFill>
                          <a:latin typeface="Arial"/>
                        </a:rPr>
                        <a:t>	37,9</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nl-BE" sz="1400" b="0" i="0" u="none" strike="noStrike">
                          <a:solidFill>
                            <a:srgbClr val="000000"/>
                          </a:solidFill>
                          <a:latin typeface="Arial"/>
                        </a:rPr>
                        <a:t>  waarvan: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endParaRPr lang="nl-BE" sz="1400" b="0" i="0" u="none" strike="noStrike">
                        <a:solidFill>
                          <a:srgbClr val="0000D5"/>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endParaRPr lang="nl-BE" sz="1400" b="0" i="0" u="none" strike="noStrike">
                        <a:solidFill>
                          <a:srgbClr val="0000D5"/>
                        </a:solidFill>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nl-BE" sz="1400" b="0" i="0" u="none" strike="noStrike">
                          <a:solidFill>
                            <a:srgbClr val="000000"/>
                          </a:solidFill>
                          <a:latin typeface="Arial"/>
                        </a:rPr>
                        <a:t>     In januari of februari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nl-BE" sz="1400" b="0" i="0" u="none" strike="noStrike" smtClean="0">
                          <a:solidFill>
                            <a:srgbClr val="000000"/>
                          </a:solidFill>
                          <a:latin typeface="Arial"/>
                        </a:rPr>
                        <a:t>	13</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nl-BE" sz="1400" b="0" i="0" u="none" strike="noStrike" smtClean="0">
                          <a:solidFill>
                            <a:srgbClr val="000000"/>
                          </a:solidFill>
                          <a:latin typeface="Arial"/>
                        </a:rPr>
                        <a:t>	25,8</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nl-BE" sz="1400" b="0" i="0" u="none" strike="noStrike">
                          <a:solidFill>
                            <a:srgbClr val="000000"/>
                          </a:solidFill>
                          <a:latin typeface="Arial"/>
                        </a:rPr>
                        <a:t>6-maandelijks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nl-BE" sz="1400" b="0" i="0" u="none" strike="noStrike" smtClean="0">
                          <a:solidFill>
                            <a:srgbClr val="000000"/>
                          </a:solidFill>
                          <a:latin typeface="Arial"/>
                        </a:rPr>
                        <a:t>	4</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nl-BE" sz="1400" b="0" i="0" u="none" strike="noStrike" smtClean="0">
                          <a:solidFill>
                            <a:srgbClr val="000000"/>
                          </a:solidFill>
                          <a:latin typeface="Arial"/>
                        </a:rPr>
                        <a:t>	3,6</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nl-BE" sz="1400" b="0" i="0" u="none" strike="noStrike">
                          <a:solidFill>
                            <a:srgbClr val="000000"/>
                          </a:solidFill>
                          <a:latin typeface="Arial"/>
                        </a:rPr>
                        <a:t>4-maandelijks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nl-BE" sz="1400" b="0" i="0" u="none" strike="noStrike" smtClean="0">
                          <a:solidFill>
                            <a:srgbClr val="000000"/>
                          </a:solidFill>
                          <a:latin typeface="Arial"/>
                        </a:rPr>
                        <a:t>	1</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nl-BE" sz="1400" b="0" i="0" u="none" strike="noStrike" smtClean="0">
                          <a:solidFill>
                            <a:srgbClr val="000000"/>
                          </a:solidFill>
                          <a:latin typeface="Arial"/>
                        </a:rPr>
                        <a:t>	0,2</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nl-BE" sz="1400" b="0" i="0" u="none" strike="noStrike">
                          <a:solidFill>
                            <a:srgbClr val="000000"/>
                          </a:solidFill>
                          <a:latin typeface="Arial"/>
                        </a:rPr>
                        <a:t>3-maandelijks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nl-BE" sz="1400" b="0" i="0" u="none" strike="noStrike" smtClean="0">
                          <a:solidFill>
                            <a:srgbClr val="000000"/>
                          </a:solidFill>
                          <a:latin typeface="Arial"/>
                        </a:rPr>
                        <a:t>	24</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nl-BE" sz="1400" b="0" i="0" u="none" strike="noStrike" smtClean="0">
                          <a:solidFill>
                            <a:srgbClr val="000000"/>
                          </a:solidFill>
                          <a:latin typeface="Arial"/>
                        </a:rPr>
                        <a:t>	9,6</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nl-BE" sz="1400" b="0" i="0" u="none" strike="noStrike">
                          <a:solidFill>
                            <a:srgbClr val="000000"/>
                          </a:solidFill>
                          <a:latin typeface="Arial"/>
                        </a:rPr>
                        <a:t>2-maandelijks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nl-BE" sz="1400" b="0" i="0" u="none" strike="noStrike" smtClean="0">
                          <a:solidFill>
                            <a:srgbClr val="000000"/>
                          </a:solidFill>
                          <a:latin typeface="Arial"/>
                        </a:rPr>
                        <a:t>	9</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nl-BE" sz="1400" b="0" i="0" u="none" strike="noStrike" smtClean="0">
                          <a:solidFill>
                            <a:srgbClr val="000000"/>
                          </a:solidFill>
                          <a:latin typeface="Arial"/>
                        </a:rPr>
                        <a:t>	5,1</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nl-BE" sz="1400" b="0" i="0" u="none" strike="noStrike">
                          <a:solidFill>
                            <a:srgbClr val="000000"/>
                          </a:solidFill>
                          <a:latin typeface="Arial"/>
                        </a:rPr>
                        <a:t>Maandelijks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nl-BE" sz="1400" b="0" i="0" u="none" strike="noStrike" smtClean="0">
                          <a:solidFill>
                            <a:srgbClr val="000000"/>
                          </a:solidFill>
                          <a:latin typeface="Arial"/>
                        </a:rPr>
                        <a:t>	4</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nl-BE" sz="1400" b="0" i="0" u="none" strike="noStrike" smtClean="0">
                          <a:solidFill>
                            <a:srgbClr val="000000"/>
                          </a:solidFill>
                          <a:latin typeface="Arial"/>
                        </a:rPr>
                        <a:t>	1,1</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r>
                        <a:rPr lang="nl-BE" sz="1400" b="0" i="0" u="none" strike="noStrike">
                          <a:solidFill>
                            <a:srgbClr val="000000"/>
                          </a:solidFill>
                          <a:latin typeface="Arial"/>
                        </a:rPr>
                        <a:t>Totaal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r>
                        <a:rPr lang="nl-BE" sz="1400" b="0" i="0" u="none" strike="noStrike" smtClean="0">
                          <a:solidFill>
                            <a:srgbClr val="000000"/>
                          </a:solidFill>
                          <a:latin typeface="Arial"/>
                        </a:rPr>
                        <a:t>	194</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r>
                        <a:rPr lang="nl-BE" sz="1400" b="0" i="0" u="none" strike="noStrike" smtClean="0">
                          <a:solidFill>
                            <a:srgbClr val="000000"/>
                          </a:solidFill>
                          <a:latin typeface="Arial"/>
                        </a:rPr>
                        <a:t>	100,0</a:t>
                      </a: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9005">
                <a:tc>
                  <a:txBody>
                    <a:bodyPr/>
                    <a:lstStyle/>
                    <a:p>
                      <a:pPr marL="36000" algn="l" fontAlgn="b"/>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074738" algn="dec"/>
                        </a:tabLst>
                      </a:pP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6000" algn="l" fontAlgn="b">
                        <a:tabLst>
                          <a:tab pos="1433513" algn="dec"/>
                        </a:tabLst>
                      </a:pPr>
                      <a:endParaRPr lang="nl-BE" sz="14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122" name="Slide Number Placeholder 3"/>
          <p:cNvSpPr>
            <a:spLocks noGrp="1"/>
          </p:cNvSpPr>
          <p:nvPr>
            <p:ph type="sldNum" sz="quarter" idx="12"/>
          </p:nvPr>
        </p:nvSpPr>
        <p:spPr>
          <a:noFill/>
        </p:spPr>
        <p:txBody>
          <a:bodyPr/>
          <a:lstStyle/>
          <a:p>
            <a:fld id="{775E68E3-F725-4C31-A3BD-EB3B406A9D91}" type="slidenum">
              <a:rPr lang="nl-NL" smtClean="0"/>
              <a:pPr/>
              <a:t>53</a:t>
            </a:fld>
            <a:endParaRPr lang="nl-BE" smtClean="0"/>
          </a:p>
        </p:txBody>
      </p:sp>
      <p:graphicFrame>
        <p:nvGraphicFramePr>
          <p:cNvPr id="56473" name="Group 153"/>
          <p:cNvGraphicFramePr>
            <a:graphicFrameLocks noGrp="1"/>
          </p:cNvGraphicFramePr>
          <p:nvPr/>
        </p:nvGraphicFramePr>
        <p:xfrm>
          <a:off x="473075" y="6378575"/>
          <a:ext cx="7780338" cy="161925"/>
        </p:xfrm>
        <a:graphic>
          <a:graphicData uri="http://schemas.openxmlformats.org/drawingml/2006/table">
            <a:tbl>
              <a:tblPr/>
              <a:tblGrid>
                <a:gridCol w="7780338"/>
              </a:tblGrid>
              <a:tr h="16192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0" smtClean="0">
                          <a:ln>
                            <a:noFill/>
                          </a:ln>
                          <a:solidFill>
                            <a:schemeClr val="tx1"/>
                          </a:solidFill>
                          <a:effectLst/>
                          <a:latin typeface="Arial" charset="0"/>
                        </a:rPr>
                        <a:t>Bron: CRB (Technisch Verslag, november 2008),</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9184" y="71438"/>
            <a:ext cx="8598000" cy="373062"/>
          </a:xfrm>
        </p:spPr>
        <p:txBody>
          <a:bodyPr/>
          <a:lstStyle/>
          <a:p>
            <a:r>
              <a:rPr lang="nl-BE" noProof="0" dirty="0" smtClean="0"/>
              <a:t>"Trage" en "snelle" indexeringsmethodes</a:t>
            </a:r>
            <a:br>
              <a:rPr lang="nl-BE" noProof="0" dirty="0" smtClean="0"/>
            </a:br>
            <a:r>
              <a:rPr lang="nl-BE" sz="1400" b="0" noProof="0" dirty="0" smtClean="0"/>
              <a:t> (indexcijfers, januari 1995=100)</a:t>
            </a:r>
            <a:r>
              <a:rPr lang="nl-BE" noProof="0" dirty="0" smtClean="0"/>
              <a:t/>
            </a:r>
            <a:br>
              <a:rPr lang="nl-BE" noProof="0" dirty="0" smtClean="0"/>
            </a:br>
            <a:endParaRPr lang="nl-BE" noProof="0" dirty="0"/>
          </a:p>
        </p:txBody>
      </p:sp>
      <p:graphicFrame>
        <p:nvGraphicFramePr>
          <p:cNvPr id="8" name="Chart Placeholder 7"/>
          <p:cNvGraphicFramePr>
            <a:graphicFrameLocks noGrp="1"/>
          </p:cNvGraphicFramePr>
          <p:nvPr>
            <p:ph type="chart" sz="quarter" idx="11"/>
          </p:nvPr>
        </p:nvGraphicFramePr>
        <p:xfrm>
          <a:off x="677863" y="905256"/>
          <a:ext cx="8045450" cy="4334256"/>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pPr>
              <a:defRPr/>
            </a:pPr>
            <a:fld id="{6D6821D5-4DEE-4ED1-80F4-389325A30121}" type="slidenum">
              <a:rPr lang="nl-NL" smtClean="0"/>
              <a:pPr>
                <a:defRPr/>
              </a:pPr>
              <a:t>54</a:t>
            </a:fld>
            <a:endParaRPr lang="nl-BE"/>
          </a:p>
        </p:txBody>
      </p:sp>
      <p:graphicFrame>
        <p:nvGraphicFramePr>
          <p:cNvPr id="7" name="Group 153"/>
          <p:cNvGraphicFramePr>
            <a:graphicFrameLocks noGrp="1"/>
          </p:cNvGraphicFramePr>
          <p:nvPr/>
        </p:nvGraphicFramePr>
        <p:xfrm>
          <a:off x="473075" y="6378575"/>
          <a:ext cx="7780338" cy="161925"/>
        </p:xfrm>
        <a:graphic>
          <a:graphicData uri="http://schemas.openxmlformats.org/drawingml/2006/table">
            <a:tbl>
              <a:tblPr/>
              <a:tblGrid>
                <a:gridCol w="7780338"/>
              </a:tblGrid>
              <a:tr h="16192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defRPr/>
                      </a:pPr>
                      <a:r>
                        <a:rPr kumimoji="0" lang="nl-BE" sz="800" b="0" i="0" u="none" strike="noStrike" cap="none" normalizeH="0" baseline="0" smtClean="0">
                          <a:ln>
                            <a:noFill/>
                          </a:ln>
                          <a:solidFill>
                            <a:schemeClr val="tx1"/>
                          </a:solidFill>
                          <a:effectLst/>
                          <a:latin typeface="Arial" charset="0"/>
                        </a:rPr>
                        <a:t>Bronnen: ADSEI, NBB,</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sp>
        <p:nvSpPr>
          <p:cNvPr id="6" name="Text Placeholder 2"/>
          <p:cNvSpPr txBox="1">
            <a:spLocks/>
          </p:cNvSpPr>
          <p:nvPr/>
        </p:nvSpPr>
        <p:spPr>
          <a:xfrm>
            <a:off x="240039" y="5074359"/>
            <a:ext cx="8546964" cy="899340"/>
          </a:xfrm>
          <a:prstGeom prst="rect">
            <a:avLst/>
          </a:prstGeom>
        </p:spPr>
        <p:txBody>
          <a:bodyPr/>
          <a:lstStyle/>
          <a:p>
            <a:pPr marL="449263" indent="-449263" eaLnBrk="0" hangingPunct="0">
              <a:spcBef>
                <a:spcPct val="20000"/>
              </a:spcBef>
              <a:buClr>
                <a:srgbClr val="CC3300"/>
              </a:buClr>
              <a:buSzPct val="90000"/>
              <a:buFont typeface="Wingdings" pitchFamily="2" charset="2"/>
              <a:buChar char="q"/>
            </a:pPr>
            <a:r>
              <a:rPr lang="nl-BE" kern="0" smtClean="0"/>
              <a:t>Op korte termijn: verschillen tussen "traag" of "snel"</a:t>
            </a:r>
          </a:p>
          <a:p>
            <a:pPr marL="449263" indent="-449263" eaLnBrk="0" hangingPunct="0">
              <a:spcBef>
                <a:spcPct val="20000"/>
              </a:spcBef>
              <a:buClr>
                <a:srgbClr val="CC3300"/>
              </a:buClr>
              <a:buSzPct val="90000"/>
              <a:buFont typeface="Wingdings" pitchFamily="2" charset="2"/>
              <a:buChar char="q"/>
            </a:pPr>
            <a:r>
              <a:rPr lang="nl-BE" kern="0" smtClean="0"/>
              <a:t>Spilindex is "traag" bij lage inflatie, maar relatief "snel" bij hoge inflatie (2008)</a:t>
            </a:r>
          </a:p>
          <a:p>
            <a:pPr marL="449263" lvl="0" indent="-449263" eaLnBrk="0" hangingPunct="0">
              <a:spcBef>
                <a:spcPct val="20000"/>
              </a:spcBef>
              <a:buClr>
                <a:srgbClr val="CC3300"/>
              </a:buClr>
              <a:buSzPct val="90000"/>
              <a:buFont typeface="Wingdings" pitchFamily="2" charset="2"/>
              <a:buChar char="q"/>
            </a:pPr>
            <a:r>
              <a:rPr lang="nl-BE" kern="0" smtClean="0"/>
              <a:t>Op de lange termijn: weinig verschil tussen "traag" of "snel"</a:t>
            </a:r>
          </a:p>
          <a:p>
            <a:pPr marL="449263" indent="-449263" eaLnBrk="0" hangingPunct="0">
              <a:spcBef>
                <a:spcPct val="20000"/>
              </a:spcBef>
              <a:buClr>
                <a:srgbClr val="CC3300"/>
              </a:buClr>
              <a:buSzPct val="90000"/>
              <a:buFont typeface="Wingdings" pitchFamily="2" charset="2"/>
              <a:buChar char="q"/>
            </a:pPr>
            <a:endParaRPr lang="nl-BE" kern="0" smtClean="0"/>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71438"/>
            <a:ext cx="8078788" cy="595312"/>
          </a:xfrm>
        </p:spPr>
        <p:txBody>
          <a:bodyPr/>
          <a:lstStyle/>
          <a:p>
            <a:r>
              <a:rPr lang="nl-BE" sz="1800" noProof="0" dirty="0" smtClean="0"/>
              <a:t>Loonvariatie als gevolg van de inflatieschok: elasticiteit van de uurlonen van de werknemers ten opzichte van de prijsindexen</a:t>
            </a:r>
            <a:endParaRPr lang="nl-BE" sz="1800" noProof="0" dirty="0"/>
          </a:p>
        </p:txBody>
      </p:sp>
      <p:sp>
        <p:nvSpPr>
          <p:cNvPr id="5" name="Slide Number Placeholder 4"/>
          <p:cNvSpPr>
            <a:spLocks noGrp="1"/>
          </p:cNvSpPr>
          <p:nvPr>
            <p:ph type="sldNum" sz="quarter" idx="13"/>
          </p:nvPr>
        </p:nvSpPr>
        <p:spPr/>
        <p:txBody>
          <a:bodyPr/>
          <a:lstStyle/>
          <a:p>
            <a:pPr>
              <a:defRPr/>
            </a:pPr>
            <a:fld id="{309F51D2-594A-475D-851C-BC286354863B}" type="slidenum">
              <a:rPr lang="nl-NL" smtClean="0"/>
              <a:pPr>
                <a:defRPr/>
              </a:pPr>
              <a:t>55</a:t>
            </a:fld>
            <a:endParaRPr lang="nl-BE"/>
          </a:p>
        </p:txBody>
      </p:sp>
      <p:sp>
        <p:nvSpPr>
          <p:cNvPr id="8" name="Text Placeholder 2"/>
          <p:cNvSpPr txBox="1">
            <a:spLocks/>
          </p:cNvSpPr>
          <p:nvPr/>
        </p:nvSpPr>
        <p:spPr>
          <a:xfrm>
            <a:off x="267852" y="5007684"/>
            <a:ext cx="8766420" cy="899340"/>
          </a:xfrm>
          <a:prstGeom prst="rect">
            <a:avLst/>
          </a:prstGeom>
        </p:spPr>
        <p:txBody>
          <a:bodyPr/>
          <a:lstStyle/>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lang="nl-BE" kern="0" noProof="0" smtClean="0">
                <a:latin typeface="+mn-lt"/>
              </a:rPr>
              <a:t>Gebruik gezondheidsindex mildert impact van prijsschokken op de loonvorming</a:t>
            </a:r>
          </a:p>
          <a:p>
            <a:pPr marL="449263" indent="-449263" eaLnBrk="0" hangingPunct="0">
              <a:spcBef>
                <a:spcPct val="20000"/>
              </a:spcBef>
              <a:buClr>
                <a:srgbClr val="CC3300"/>
              </a:buClr>
              <a:buSzPct val="90000"/>
              <a:buFont typeface="Wingdings" pitchFamily="2" charset="2"/>
              <a:buChar char="q"/>
            </a:pPr>
            <a:r>
              <a:rPr lang="nl-BE" kern="0" smtClean="0"/>
              <a:t>Indicatie van informele indexering in Nederland, nauwelijks in Frankrijk en helemaal niet in Duitsland</a:t>
            </a: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p:txBody>
      </p:sp>
      <p:cxnSp>
        <p:nvCxnSpPr>
          <p:cNvPr id="11" name="Straight Arrow Connector 10"/>
          <p:cNvCxnSpPr/>
          <p:nvPr/>
        </p:nvCxnSpPr>
        <p:spPr>
          <a:xfrm>
            <a:off x="3256691" y="2197567"/>
            <a:ext cx="0" cy="36576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2" name="Chart Placeholder 11"/>
          <p:cNvGraphicFramePr>
            <a:graphicFrameLocks noGrp="1"/>
          </p:cNvGraphicFramePr>
          <p:nvPr>
            <p:ph type="chart" sz="quarter" idx="11"/>
          </p:nvPr>
        </p:nvGraphicFramePr>
        <p:xfrm>
          <a:off x="821987" y="809862"/>
          <a:ext cx="3852863" cy="424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Placeholder 12"/>
          <p:cNvGraphicFramePr>
            <a:graphicFrameLocks noGrp="1"/>
          </p:cNvGraphicFramePr>
          <p:nvPr>
            <p:ph type="chart" sz="quarter" idx="12"/>
          </p:nvPr>
        </p:nvGraphicFramePr>
        <p:xfrm>
          <a:off x="4956175" y="769938"/>
          <a:ext cx="3852863" cy="424021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bwMode="auto">
          <a:xfrm>
            <a:off x="5772152" y="4724400"/>
            <a:ext cx="723898"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Duitsland</a:t>
            </a:r>
          </a:p>
        </p:txBody>
      </p:sp>
      <p:sp>
        <p:nvSpPr>
          <p:cNvPr id="10" name="TextBox 9"/>
          <p:cNvSpPr txBox="1"/>
          <p:nvPr/>
        </p:nvSpPr>
        <p:spPr bwMode="auto">
          <a:xfrm>
            <a:off x="6781801" y="4724400"/>
            <a:ext cx="657224"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Frankrijk</a:t>
            </a:r>
            <a:endParaRPr kumimoji="0" lang="nl-BE" sz="800" b="0" i="0" u="none" strike="noStrike" kern="0" cap="none" spc="0" normalizeH="0" baseline="0" noProof="0" smtClean="0">
              <a:ln>
                <a:noFill/>
              </a:ln>
              <a:solidFill>
                <a:schemeClr val="tx1"/>
              </a:solidFill>
              <a:effectLst/>
              <a:uLnTx/>
              <a:uFillTx/>
              <a:latin typeface="+mn-lt"/>
              <a:ea typeface="+mn-ea"/>
              <a:cs typeface="+mn-cs"/>
            </a:endParaRPr>
          </a:p>
        </p:txBody>
      </p:sp>
      <p:sp>
        <p:nvSpPr>
          <p:cNvPr id="14" name="TextBox 13"/>
          <p:cNvSpPr txBox="1"/>
          <p:nvPr/>
        </p:nvSpPr>
        <p:spPr bwMode="auto">
          <a:xfrm>
            <a:off x="7686675" y="4724400"/>
            <a:ext cx="733425"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Nederland</a:t>
            </a:r>
            <a:endParaRPr kumimoji="0" lang="nl-BE" sz="800" b="0" i="0" u="none" strike="noStrike" kern="0" cap="none" spc="0" normalizeH="0" baseline="0" noProof="0" smtClean="0">
              <a:ln>
                <a:noFill/>
              </a:ln>
              <a:solidFill>
                <a:schemeClr val="tx1"/>
              </a:solidFill>
              <a:effectLst/>
              <a:uLnTx/>
              <a:uFillTx/>
              <a:latin typeface="+mn-lt"/>
              <a:ea typeface="+mn-ea"/>
              <a:cs typeface="+mn-cs"/>
            </a:endParaRPr>
          </a:p>
        </p:txBody>
      </p:sp>
      <p:sp>
        <p:nvSpPr>
          <p:cNvPr id="16" name="TextBox 15"/>
          <p:cNvSpPr txBox="1"/>
          <p:nvPr/>
        </p:nvSpPr>
        <p:spPr bwMode="auto">
          <a:xfrm>
            <a:off x="2095499" y="4743450"/>
            <a:ext cx="1044000" cy="216000"/>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800" b="0" i="0" u="none" strike="noStrike" kern="0" cap="none" spc="0" normalizeH="0" baseline="0" noProof="0" smtClean="0">
                <a:ln>
                  <a:noFill/>
                </a:ln>
                <a:solidFill>
                  <a:schemeClr val="tx1"/>
                </a:solidFill>
                <a:effectLst/>
                <a:uLnTx/>
                <a:uFillTx/>
                <a:latin typeface="+mn-lt"/>
                <a:ea typeface="+mn-ea"/>
                <a:cs typeface="+mn-cs"/>
              </a:rPr>
              <a:t>Gezondheidsindex</a:t>
            </a:r>
            <a:endParaRPr kumimoji="0" lang="nl-BE" sz="1000" b="0" i="0" u="none" strike="noStrike" kern="0" cap="none" spc="0" normalizeH="0" baseline="0" noProof="0" smtClean="0">
              <a:ln>
                <a:noFill/>
              </a:ln>
              <a:solidFill>
                <a:schemeClr val="tx1"/>
              </a:solidFill>
              <a:effectLst/>
              <a:uLnTx/>
              <a:uFillTx/>
              <a:latin typeface="+mn-lt"/>
              <a:ea typeface="+mn-ea"/>
              <a:cs typeface="+mn-cs"/>
            </a:endParaRPr>
          </a:p>
        </p:txBody>
      </p:sp>
      <p:sp>
        <p:nvSpPr>
          <p:cNvPr id="17" name="TextBox 16"/>
          <p:cNvSpPr txBox="1"/>
          <p:nvPr/>
        </p:nvSpPr>
        <p:spPr bwMode="auto">
          <a:xfrm>
            <a:off x="3286125" y="4752975"/>
            <a:ext cx="809625" cy="215444"/>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800" b="0" i="0" u="none" strike="noStrike" kern="0" cap="none" spc="0" normalizeH="0" baseline="0" noProof="0" smtClean="0">
                <a:ln>
                  <a:noFill/>
                </a:ln>
                <a:solidFill>
                  <a:schemeClr val="tx1"/>
                </a:solidFill>
                <a:effectLst/>
                <a:uLnTx/>
                <a:uFillTx/>
                <a:latin typeface="+mn-lt"/>
                <a:ea typeface="+mn-ea"/>
                <a:cs typeface="+mn-cs"/>
              </a:rPr>
              <a:t>HICP</a:t>
            </a:r>
            <a:endParaRPr kumimoji="0" lang="nl-BE" sz="10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nl-BE" sz="1800" noProof="0" dirty="0" smtClean="0"/>
              <a:t>Uurloon per werknemer in België en in de buurlanden</a:t>
            </a:r>
          </a:p>
        </p:txBody>
      </p:sp>
      <p:sp>
        <p:nvSpPr>
          <p:cNvPr id="5122" name="Slide Number Placeholder 3"/>
          <p:cNvSpPr>
            <a:spLocks noGrp="1"/>
          </p:cNvSpPr>
          <p:nvPr>
            <p:ph type="sldNum" sz="quarter" idx="13"/>
          </p:nvPr>
        </p:nvSpPr>
        <p:spPr>
          <a:noFill/>
        </p:spPr>
        <p:txBody>
          <a:bodyPr/>
          <a:lstStyle/>
          <a:p>
            <a:fld id="{775E68E3-F725-4C31-A3BD-EB3B406A9D91}" type="slidenum">
              <a:rPr lang="nl-NL" smtClean="0"/>
              <a:pPr/>
              <a:t>56</a:t>
            </a:fld>
            <a:endParaRPr lang="nl-BE" smtClean="0"/>
          </a:p>
        </p:txBody>
      </p:sp>
      <p:sp>
        <p:nvSpPr>
          <p:cNvPr id="5124" name="Text Box 4"/>
          <p:cNvSpPr txBox="1">
            <a:spLocks noChangeArrowheads="1"/>
          </p:cNvSpPr>
          <p:nvPr/>
        </p:nvSpPr>
        <p:spPr bwMode="auto">
          <a:xfrm>
            <a:off x="700088" y="427038"/>
            <a:ext cx="8085137" cy="276999"/>
          </a:xfrm>
          <a:prstGeom prst="rect">
            <a:avLst/>
          </a:prstGeom>
          <a:noFill/>
          <a:ln w="9525">
            <a:noFill/>
            <a:miter lim="800000"/>
            <a:headEnd/>
            <a:tailEnd/>
          </a:ln>
        </p:spPr>
        <p:txBody>
          <a:bodyPr>
            <a:spAutoFit/>
          </a:bodyPr>
          <a:lstStyle/>
          <a:p>
            <a:r>
              <a:rPr lang="nl-BE" sz="1200" smtClean="0">
                <a:solidFill>
                  <a:srgbClr val="003366"/>
                </a:solidFill>
              </a:rPr>
              <a:t>(seizoengezuiverde kwartaalgegevens)</a:t>
            </a:r>
            <a:endParaRPr lang="nl-BE" sz="1200">
              <a:solidFill>
                <a:srgbClr val="003366"/>
              </a:solidFill>
            </a:endParaRPr>
          </a:p>
        </p:txBody>
      </p:sp>
      <p:sp>
        <p:nvSpPr>
          <p:cNvPr id="7" name="Text Placeholder 2"/>
          <p:cNvSpPr txBox="1">
            <a:spLocks/>
          </p:cNvSpPr>
          <p:nvPr/>
        </p:nvSpPr>
        <p:spPr>
          <a:xfrm>
            <a:off x="231276" y="4312740"/>
            <a:ext cx="8766420" cy="899340"/>
          </a:xfrm>
          <a:prstGeom prst="rect">
            <a:avLst/>
          </a:prstGeom>
        </p:spPr>
        <p:txBody>
          <a:bodyPr/>
          <a:lstStyle/>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lang="nl-BE" sz="1600" kern="0" dirty="0" smtClean="0">
                <a:latin typeface="+mn-lt"/>
              </a:rPr>
              <a:t>Opgepast voor misverstanden:</a:t>
            </a:r>
            <a:endParaRPr lang="nl-BE" sz="1600" kern="0" noProof="0" dirty="0" smtClean="0">
              <a:latin typeface="+mn-lt"/>
            </a:endParaRPr>
          </a:p>
          <a:p>
            <a:pPr marL="906463" lvl="1" indent="-449263" eaLnBrk="0" hangingPunct="0">
              <a:spcBef>
                <a:spcPct val="20000"/>
              </a:spcBef>
              <a:buClr>
                <a:srgbClr val="CC3300"/>
              </a:buClr>
              <a:buSzPct val="90000"/>
              <a:buFont typeface="Wingdings" pitchFamily="2" charset="2"/>
              <a:buChar char="§"/>
            </a:pPr>
            <a:r>
              <a:rPr lang="nl-BE" sz="1400" kern="0" noProof="0" dirty="0" smtClean="0">
                <a:latin typeface="+mn-lt"/>
              </a:rPr>
              <a:t>Indexering leidt niet noodzakelijk tot snellere nominale loonstijging (BE &lt; FR en NL)</a:t>
            </a:r>
          </a:p>
          <a:p>
            <a:pPr marL="906463" lvl="1" indent="-449263" eaLnBrk="0" hangingPunct="0">
              <a:spcBef>
                <a:spcPct val="20000"/>
              </a:spcBef>
              <a:buClr>
                <a:srgbClr val="CC3300"/>
              </a:buClr>
              <a:buSzPct val="90000"/>
              <a:buFont typeface="Wingdings" pitchFamily="2" charset="2"/>
              <a:buChar char="§"/>
            </a:pPr>
            <a:r>
              <a:rPr lang="nl-BE" sz="1400" kern="0" dirty="0" smtClean="0">
                <a:latin typeface="+mn-lt"/>
              </a:rPr>
              <a:t>Afwezigheid van indexering leidt niet tot permanente erosie reële lonen (koopkracht)</a:t>
            </a:r>
          </a:p>
          <a:p>
            <a:pPr marL="1363663" lvl="2" indent="-449263" eaLnBrk="0" hangingPunct="0">
              <a:spcBef>
                <a:spcPct val="20000"/>
              </a:spcBef>
              <a:buClr>
                <a:srgbClr val="CC3300"/>
              </a:buClr>
              <a:buSzPct val="90000"/>
              <a:buFont typeface="Arial" pitchFamily="34" charset="0"/>
              <a:buChar char="•"/>
            </a:pPr>
            <a:r>
              <a:rPr lang="nl-BE" sz="1400" kern="0" dirty="0" smtClean="0">
                <a:latin typeface="+mn-lt"/>
              </a:rPr>
              <a:t>FR en NL &gt; BE en zelfs DE gemiddeld geen daling reëel loon</a:t>
            </a:r>
          </a:p>
          <a:p>
            <a:pPr marL="1363663" lvl="2" indent="-449263" eaLnBrk="0" hangingPunct="0">
              <a:spcBef>
                <a:spcPct val="20000"/>
              </a:spcBef>
              <a:buClr>
                <a:srgbClr val="CC3300"/>
              </a:buClr>
              <a:buSzPct val="90000"/>
              <a:buFont typeface="Arial" pitchFamily="34" charset="0"/>
              <a:buChar char="•"/>
            </a:pPr>
            <a:r>
              <a:rPr lang="nl-BE" sz="1400" kern="0" dirty="0" smtClean="0">
                <a:latin typeface="+mn-lt"/>
              </a:rPr>
              <a:t>Compensatie voor nominale trend in de economie kan andere vormen aannemen</a:t>
            </a:r>
          </a:p>
          <a:p>
            <a:pPr marL="906463" lvl="1" indent="-449263" eaLnBrk="0" hangingPunct="0">
              <a:spcBef>
                <a:spcPct val="20000"/>
              </a:spcBef>
              <a:buClr>
                <a:srgbClr val="CC3300"/>
              </a:buClr>
              <a:buSzPct val="90000"/>
              <a:buFont typeface="Wingdings" pitchFamily="2" charset="2"/>
              <a:buChar char="§"/>
            </a:pPr>
            <a:r>
              <a:rPr lang="nl-BE" sz="1400" kern="0" noProof="0" dirty="0" smtClean="0">
                <a:latin typeface="+mn-lt"/>
              </a:rPr>
              <a:t>Afwezigheid van indexering vergemakkelijkt wel neerwaartse aanpassing van reële lonen tijdens bepaalde periodes</a:t>
            </a:r>
          </a:p>
          <a:p>
            <a:pPr marL="1363663" lvl="2" indent="-449263" eaLnBrk="0" hangingPunct="0">
              <a:spcBef>
                <a:spcPct val="20000"/>
              </a:spcBef>
              <a:buClr>
                <a:srgbClr val="CC3300"/>
              </a:buClr>
              <a:buSzPct val="90000"/>
              <a:buFont typeface="Arial" pitchFamily="34" charset="0"/>
              <a:buChar char="•"/>
            </a:pPr>
            <a:r>
              <a:rPr lang="nl-BE" sz="1400" kern="0" dirty="0" smtClean="0">
                <a:latin typeface="+mn-lt"/>
              </a:rPr>
              <a:t>Duitsland 2004 - 2008</a:t>
            </a:r>
            <a:endParaRPr kumimoji="0" lang="nl-BE" sz="18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11" name="Chart Placeholder 10"/>
          <p:cNvGraphicFramePr>
            <a:graphicFrameLocks noGrp="1"/>
          </p:cNvGraphicFramePr>
          <p:nvPr>
            <p:ph type="chart" sz="quarter" idx="11"/>
          </p:nvPr>
        </p:nvGraphicFramePr>
        <p:xfrm>
          <a:off x="685800" y="750888"/>
          <a:ext cx="4057650" cy="36591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Placeholder 12"/>
          <p:cNvGraphicFramePr>
            <a:graphicFrameLocks noGrp="1"/>
          </p:cNvGraphicFramePr>
          <p:nvPr>
            <p:ph type="chart" sz="quarter" idx="12"/>
          </p:nvPr>
        </p:nvGraphicFramePr>
        <p:xfrm>
          <a:off x="4822825" y="750888"/>
          <a:ext cx="3852863" cy="36877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bwMode="auto">
          <a:xfrm>
            <a:off x="1238251" y="4105275"/>
            <a:ext cx="561974"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België</a:t>
            </a:r>
          </a:p>
        </p:txBody>
      </p:sp>
      <p:sp>
        <p:nvSpPr>
          <p:cNvPr id="9" name="TextBox 8"/>
          <p:cNvSpPr txBox="1"/>
          <p:nvPr/>
        </p:nvSpPr>
        <p:spPr bwMode="auto">
          <a:xfrm>
            <a:off x="2152652" y="4105275"/>
            <a:ext cx="723898"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Duitsland</a:t>
            </a:r>
          </a:p>
        </p:txBody>
      </p:sp>
      <p:sp>
        <p:nvSpPr>
          <p:cNvPr id="10" name="TextBox 9"/>
          <p:cNvSpPr txBox="1"/>
          <p:nvPr/>
        </p:nvSpPr>
        <p:spPr bwMode="auto">
          <a:xfrm>
            <a:off x="3067051" y="4105275"/>
            <a:ext cx="657224"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Frankrijk</a:t>
            </a:r>
            <a:endParaRPr kumimoji="0" lang="nl-BE" sz="800" b="0" i="0" u="none" strike="noStrike" kern="0" cap="none" spc="0" normalizeH="0" baseline="0" noProof="0" smtClean="0">
              <a:ln>
                <a:noFill/>
              </a:ln>
              <a:solidFill>
                <a:schemeClr val="tx1"/>
              </a:solidFill>
              <a:effectLst/>
              <a:uLnTx/>
              <a:uFillTx/>
              <a:latin typeface="+mn-lt"/>
              <a:ea typeface="+mn-ea"/>
              <a:cs typeface="+mn-cs"/>
            </a:endParaRPr>
          </a:p>
        </p:txBody>
      </p:sp>
      <p:sp>
        <p:nvSpPr>
          <p:cNvPr id="14" name="TextBox 13"/>
          <p:cNvSpPr txBox="1"/>
          <p:nvPr/>
        </p:nvSpPr>
        <p:spPr bwMode="auto">
          <a:xfrm>
            <a:off x="3895725" y="4105275"/>
            <a:ext cx="733425"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Nederland</a:t>
            </a:r>
            <a:endParaRPr kumimoji="0" lang="nl-BE" sz="800" b="0" i="0" u="none" strike="noStrike" kern="0" cap="none" spc="0" normalizeH="0" baseline="0" noProof="0" smtClean="0">
              <a:ln>
                <a:noFill/>
              </a:ln>
              <a:solidFill>
                <a:schemeClr val="tx1"/>
              </a:solidFill>
              <a:effectLst/>
              <a:uLnTx/>
              <a:uFillTx/>
              <a:latin typeface="+mn-lt"/>
              <a:ea typeface="+mn-ea"/>
              <a:cs typeface="+mn-cs"/>
            </a:endParaRPr>
          </a:p>
        </p:txBody>
      </p:sp>
      <p:sp>
        <p:nvSpPr>
          <p:cNvPr id="15" name="TextBox 14"/>
          <p:cNvSpPr txBox="1"/>
          <p:nvPr/>
        </p:nvSpPr>
        <p:spPr bwMode="auto">
          <a:xfrm>
            <a:off x="5362576" y="4124325"/>
            <a:ext cx="561974"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België</a:t>
            </a:r>
          </a:p>
        </p:txBody>
      </p:sp>
      <p:sp>
        <p:nvSpPr>
          <p:cNvPr id="16" name="TextBox 15"/>
          <p:cNvSpPr txBox="1"/>
          <p:nvPr/>
        </p:nvSpPr>
        <p:spPr bwMode="auto">
          <a:xfrm>
            <a:off x="6134102" y="4124325"/>
            <a:ext cx="723898"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Duitsland</a:t>
            </a:r>
          </a:p>
        </p:txBody>
      </p:sp>
      <p:sp>
        <p:nvSpPr>
          <p:cNvPr id="17" name="TextBox 16"/>
          <p:cNvSpPr txBox="1"/>
          <p:nvPr/>
        </p:nvSpPr>
        <p:spPr bwMode="auto">
          <a:xfrm>
            <a:off x="7058026" y="4124325"/>
            <a:ext cx="657224"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Frankrijk</a:t>
            </a:r>
            <a:endParaRPr kumimoji="0" lang="nl-BE" sz="800" b="0" i="0" u="none" strike="noStrike" kern="0" cap="none" spc="0" normalizeH="0" baseline="0" noProof="0" smtClean="0">
              <a:ln>
                <a:noFill/>
              </a:ln>
              <a:solidFill>
                <a:schemeClr val="tx1"/>
              </a:solidFill>
              <a:effectLst/>
              <a:uLnTx/>
              <a:uFillTx/>
              <a:latin typeface="+mn-lt"/>
              <a:ea typeface="+mn-ea"/>
              <a:cs typeface="+mn-cs"/>
            </a:endParaRPr>
          </a:p>
        </p:txBody>
      </p:sp>
      <p:sp>
        <p:nvSpPr>
          <p:cNvPr id="18" name="TextBox 17"/>
          <p:cNvSpPr txBox="1"/>
          <p:nvPr/>
        </p:nvSpPr>
        <p:spPr bwMode="auto">
          <a:xfrm>
            <a:off x="7896225" y="4124325"/>
            <a:ext cx="733425"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Nederland</a:t>
            </a:r>
            <a:endParaRPr kumimoji="0" lang="nl-BE" sz="8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71438"/>
            <a:ext cx="8078788" cy="576262"/>
          </a:xfrm>
        </p:spPr>
        <p:txBody>
          <a:bodyPr/>
          <a:lstStyle/>
          <a:p>
            <a:r>
              <a:rPr lang="nl-BE" sz="1800" noProof="0" dirty="0" smtClean="0"/>
              <a:t>Loonvariatie als gevolg van inflatieschokken: verband </a:t>
            </a:r>
            <a:r>
              <a:rPr lang="nl-BE" sz="1800" noProof="0" smtClean="0"/>
              <a:t>met loonverschil ten opzichte van de drie buurlanden</a:t>
            </a:r>
            <a:endParaRPr lang="nl-BE" sz="1800" noProof="0" dirty="0"/>
          </a:p>
        </p:txBody>
      </p:sp>
      <p:sp>
        <p:nvSpPr>
          <p:cNvPr id="5" name="Slide Number Placeholder 4"/>
          <p:cNvSpPr>
            <a:spLocks noGrp="1"/>
          </p:cNvSpPr>
          <p:nvPr>
            <p:ph type="sldNum" sz="quarter" idx="13"/>
          </p:nvPr>
        </p:nvSpPr>
        <p:spPr/>
        <p:txBody>
          <a:bodyPr/>
          <a:lstStyle/>
          <a:p>
            <a:pPr>
              <a:defRPr/>
            </a:pPr>
            <a:fld id="{309F51D2-594A-475D-851C-BC286354863B}" type="slidenum">
              <a:rPr lang="nl-NL" smtClean="0"/>
              <a:pPr>
                <a:defRPr/>
              </a:pPr>
              <a:t>57</a:t>
            </a:fld>
            <a:endParaRPr lang="nl-BE"/>
          </a:p>
        </p:txBody>
      </p:sp>
      <p:sp>
        <p:nvSpPr>
          <p:cNvPr id="11" name="TextBox 10"/>
          <p:cNvSpPr txBox="1"/>
          <p:nvPr/>
        </p:nvSpPr>
        <p:spPr bwMode="auto">
          <a:xfrm>
            <a:off x="695325" y="619125"/>
            <a:ext cx="3581400"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nl-BE" sz="1200" smtClean="0">
                <a:solidFill>
                  <a:srgbClr val="003366"/>
                </a:solidFill>
              </a:rPr>
              <a:t>(veranderingspercentages op jaarbasis)</a:t>
            </a:r>
            <a:endParaRPr lang="nl-BE" sz="1200" dirty="0" smtClean="0">
              <a:solidFill>
                <a:srgbClr val="003366"/>
              </a:solidFill>
            </a:endParaRPr>
          </a:p>
        </p:txBody>
      </p:sp>
      <p:sp>
        <p:nvSpPr>
          <p:cNvPr id="7" name="Text Placeholder 2"/>
          <p:cNvSpPr txBox="1">
            <a:spLocks/>
          </p:cNvSpPr>
          <p:nvPr/>
        </p:nvSpPr>
        <p:spPr>
          <a:xfrm>
            <a:off x="222132" y="4695264"/>
            <a:ext cx="8766420" cy="899340"/>
          </a:xfrm>
          <a:prstGeom prst="rect">
            <a:avLst/>
          </a:prstGeom>
        </p:spPr>
        <p:txBody>
          <a:bodyPr/>
          <a:lstStyle/>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lang="nl-BE" sz="1600" kern="0" noProof="0" dirty="0" smtClean="0">
                <a:latin typeface="+mn-lt"/>
              </a:rPr>
              <a:t>Sterke variaties in effect loonindexering ...</a:t>
            </a:r>
          </a:p>
          <a:p>
            <a:pPr marL="906463" lvl="1" indent="-449263" eaLnBrk="0" hangingPunct="0">
              <a:spcBef>
                <a:spcPct val="20000"/>
              </a:spcBef>
              <a:buClr>
                <a:srgbClr val="CC3300"/>
              </a:buClr>
              <a:buSzPct val="90000"/>
              <a:buFont typeface="Wingdings" pitchFamily="2" charset="2"/>
              <a:buChar char="§"/>
            </a:pPr>
            <a:r>
              <a:rPr lang="nl-BE" sz="1400" kern="0" noProof="0" dirty="0" smtClean="0">
                <a:latin typeface="+mn-lt"/>
              </a:rPr>
              <a:t>hebben een impact op relatief loonkostenverloop ten opzichte van de drie buurlanden</a:t>
            </a:r>
          </a:p>
          <a:p>
            <a:pPr marL="1363663" lvl="2" indent="-449263" eaLnBrk="0" hangingPunct="0">
              <a:spcBef>
                <a:spcPct val="20000"/>
              </a:spcBef>
              <a:buClr>
                <a:srgbClr val="CC3300"/>
              </a:buClr>
              <a:buSzPct val="90000"/>
              <a:buFont typeface="Wingdings" pitchFamily="2" charset="2"/>
              <a:buChar char="§"/>
            </a:pPr>
            <a:r>
              <a:rPr lang="nl-BE" sz="1400" kern="0" noProof="0" dirty="0" smtClean="0">
                <a:latin typeface="+mn-lt"/>
              </a:rPr>
              <a:t>2001-2002, 2008-2010 en telkens symmetrie</a:t>
            </a:r>
          </a:p>
          <a:p>
            <a:pPr marL="1363663" lvl="2" indent="-449263" eaLnBrk="0" hangingPunct="0">
              <a:spcBef>
                <a:spcPct val="20000"/>
              </a:spcBef>
              <a:buClr>
                <a:srgbClr val="CC3300"/>
              </a:buClr>
              <a:buSzPct val="90000"/>
              <a:buFont typeface="Wingdings" pitchFamily="2" charset="2"/>
              <a:buChar char="§"/>
            </a:pPr>
            <a:r>
              <a:rPr lang="nl-BE" sz="1400" kern="0" noProof="0" dirty="0" smtClean="0">
                <a:latin typeface="+mn-lt"/>
              </a:rPr>
              <a:t>2011-2012 ?</a:t>
            </a:r>
          </a:p>
          <a:p>
            <a:pPr marL="906463" lvl="1" indent="-449263" eaLnBrk="0" hangingPunct="0">
              <a:spcBef>
                <a:spcPct val="20000"/>
              </a:spcBef>
              <a:buClr>
                <a:srgbClr val="CC3300"/>
              </a:buClr>
              <a:buSzPct val="90000"/>
              <a:buFont typeface="Wingdings" pitchFamily="2" charset="2"/>
              <a:buChar char="§"/>
            </a:pPr>
            <a:r>
              <a:rPr lang="nl-BE" sz="1400" kern="0" dirty="0" smtClean="0">
                <a:latin typeface="+mn-lt"/>
              </a:rPr>
              <a:t>Werden doorgaans niet geanticipeerd door de sociale partners ten tijde van de tweejaarlijkse loononderhandelingen</a:t>
            </a:r>
          </a:p>
          <a:p>
            <a:pPr marL="906463" lvl="1" indent="-449263" eaLnBrk="0" hangingPunct="0">
              <a:spcBef>
                <a:spcPct val="20000"/>
              </a:spcBef>
              <a:buClr>
                <a:srgbClr val="CC3300"/>
              </a:buClr>
              <a:buSzPct val="90000"/>
            </a:pPr>
            <a:endParaRPr kumimoji="0" lang="nl-BE" sz="1800" b="0" i="0" u="none" strike="noStrike" kern="0" cap="none" spc="0" normalizeH="0" baseline="0" noProof="0" dirty="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nl-BE" sz="18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9" name="Chart Placeholder 8"/>
          <p:cNvGraphicFramePr>
            <a:graphicFrameLocks noGrp="1"/>
          </p:cNvGraphicFramePr>
          <p:nvPr>
            <p:ph type="chart" sz="quarter" idx="11"/>
          </p:nvPr>
        </p:nvGraphicFramePr>
        <p:xfrm>
          <a:off x="685800" y="750888"/>
          <a:ext cx="3852863" cy="3715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Placeholder 13"/>
          <p:cNvGraphicFramePr>
            <a:graphicFrameLocks noGrp="1"/>
          </p:cNvGraphicFramePr>
          <p:nvPr>
            <p:ph type="chart" sz="quarter" idx="12"/>
          </p:nvPr>
        </p:nvGraphicFramePr>
        <p:xfrm>
          <a:off x="4822825" y="750888"/>
          <a:ext cx="3852863" cy="387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bwMode="auto">
          <a:xfrm>
            <a:off x="1104900" y="3924300"/>
            <a:ext cx="3409949" cy="646331"/>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lang="nl-BE" sz="900" kern="0" smtClean="0"/>
              <a:t>Loonverschil ten opzichte van het gemiddelde van de drie buurlanden</a:t>
            </a:r>
          </a:p>
          <a:p>
            <a:pPr>
              <a:spcBef>
                <a:spcPts val="0"/>
              </a:spcBef>
              <a:buClr>
                <a:srgbClr val="CC3300"/>
              </a:buClr>
              <a:buSzPct val="135000"/>
            </a:pPr>
            <a:r>
              <a:rPr lang="nl-BE" sz="900" kern="0" smtClean="0"/>
              <a:t>Loonvariatie als gevolg van de prijzenschok</a:t>
            </a:r>
          </a:p>
          <a:p>
            <a:pPr>
              <a:spcBef>
                <a:spcPts val="0"/>
              </a:spcBef>
              <a:buClr>
                <a:srgbClr val="CC3300"/>
              </a:buClr>
              <a:buSzPct val="135000"/>
            </a:pPr>
            <a:r>
              <a:rPr lang="nl-BE" sz="900" kern="0" smtClean="0"/>
              <a:t>(gezondheidsindex)</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58</a:t>
            </a:fld>
            <a:endParaRPr lang="nl-BE" smtClean="0"/>
          </a:p>
        </p:txBody>
      </p:sp>
      <p:sp>
        <p:nvSpPr>
          <p:cNvPr id="5123" name="Rectangle 2"/>
          <p:cNvSpPr>
            <a:spLocks noGrp="1" noChangeArrowheads="1"/>
          </p:cNvSpPr>
          <p:nvPr>
            <p:ph type="title"/>
          </p:nvPr>
        </p:nvSpPr>
        <p:spPr/>
        <p:txBody>
          <a:bodyPr/>
          <a:lstStyle/>
          <a:p>
            <a:pPr eaLnBrk="1" hangingPunct="1"/>
            <a:r>
              <a:rPr lang="nl-BE" noProof="0" dirty="0" smtClean="0"/>
              <a:t>Overschrijding van de loonnorm: een decompositie</a:t>
            </a:r>
          </a:p>
        </p:txBody>
      </p:sp>
      <p:sp>
        <p:nvSpPr>
          <p:cNvPr id="5124" name="Text Box 4"/>
          <p:cNvSpPr txBox="1">
            <a:spLocks noChangeArrowheads="1"/>
          </p:cNvSpPr>
          <p:nvPr/>
        </p:nvSpPr>
        <p:spPr bwMode="auto">
          <a:xfrm>
            <a:off x="633413" y="493713"/>
            <a:ext cx="8085137" cy="304800"/>
          </a:xfrm>
          <a:prstGeom prst="rect">
            <a:avLst/>
          </a:prstGeom>
          <a:noFill/>
          <a:ln w="9525">
            <a:noFill/>
            <a:miter lim="800000"/>
            <a:headEnd/>
            <a:tailEnd/>
          </a:ln>
        </p:spPr>
        <p:txBody>
          <a:bodyPr>
            <a:spAutoFit/>
          </a:bodyPr>
          <a:lstStyle/>
          <a:p>
            <a:r>
              <a:rPr lang="nl-BE" sz="1400" smtClean="0">
                <a:solidFill>
                  <a:srgbClr val="003366"/>
                </a:solidFill>
              </a:rPr>
              <a:t>(in procentpunten, gecumuleerd over de beschouwde periodes)</a:t>
            </a:r>
            <a:endParaRPr lang="nl-BE" sz="1400">
              <a:solidFill>
                <a:srgbClr val="003366"/>
              </a:solidFill>
            </a:endParaRPr>
          </a:p>
        </p:txBody>
      </p:sp>
      <p:graphicFrame>
        <p:nvGraphicFramePr>
          <p:cNvPr id="56473" name="Group 153"/>
          <p:cNvGraphicFramePr>
            <a:graphicFrameLocks noGrp="1"/>
          </p:cNvGraphicFramePr>
          <p:nvPr/>
        </p:nvGraphicFramePr>
        <p:xfrm>
          <a:off x="584200" y="5969000"/>
          <a:ext cx="7780338" cy="509280"/>
        </p:xfrm>
        <a:graphic>
          <a:graphicData uri="http://schemas.openxmlformats.org/drawingml/2006/table">
            <a:tbl>
              <a:tblPr/>
              <a:tblGrid>
                <a:gridCol w="5330825"/>
                <a:gridCol w="2449513"/>
              </a:tblGrid>
              <a:tr h="409575">
                <a:tc>
                  <a:txBody>
                    <a:bodyPr/>
                    <a:lstStyle/>
                    <a:p>
                      <a:pPr marL="0" marR="0" lvl="0" indent="0" algn="l" defTabSz="914400" rtl="0" eaLnBrk="1" fontAlgn="base" latinLnBrk="0" hangingPunct="1">
                        <a:lnSpc>
                          <a:spcPct val="10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0" dirty="0" smtClean="0">
                          <a:ln>
                            <a:noFill/>
                          </a:ln>
                          <a:solidFill>
                            <a:schemeClr val="tx1"/>
                          </a:solidFill>
                          <a:effectLst/>
                          <a:latin typeface="Arial" charset="0"/>
                        </a:rPr>
                        <a:t>Bronnen: ADSEI, CRB, INR, OESO, NBB.</a:t>
                      </a:r>
                    </a:p>
                    <a:p>
                      <a:pPr marL="0" marR="0" lvl="0" indent="0" algn="l" defTabSz="914400" rtl="0" eaLnBrk="1" fontAlgn="base" latinLnBrk="0" hangingPunct="1">
                        <a:lnSpc>
                          <a:spcPct val="10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30000" dirty="0" smtClean="0">
                          <a:ln>
                            <a:noFill/>
                          </a:ln>
                          <a:solidFill>
                            <a:schemeClr val="tx1"/>
                          </a:solidFill>
                          <a:effectLst/>
                          <a:latin typeface="Arial" charset="0"/>
                        </a:rPr>
                        <a:t>1</a:t>
                      </a:r>
                      <a:r>
                        <a:rPr kumimoji="0" lang="nl-BE" sz="800" b="0" i="0" u="none" strike="noStrike" cap="none" normalizeH="0" baseline="0" dirty="0" smtClean="0">
                          <a:ln>
                            <a:noFill/>
                          </a:ln>
                          <a:solidFill>
                            <a:schemeClr val="tx1"/>
                          </a:solidFill>
                          <a:effectLst/>
                          <a:latin typeface="Arial" charset="0"/>
                        </a:rPr>
                        <a:t>  Gesteund op CRB verslag van november 2011.</a:t>
                      </a:r>
                    </a:p>
                    <a:p>
                      <a:pPr marL="0" marR="0" lvl="0" indent="0" algn="l" defTabSz="914400" rtl="0" eaLnBrk="1" fontAlgn="base" latinLnBrk="0" hangingPunct="1">
                        <a:lnSpc>
                          <a:spcPct val="10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30000" dirty="0" smtClean="0">
                          <a:ln>
                            <a:noFill/>
                          </a:ln>
                          <a:solidFill>
                            <a:schemeClr val="tx1"/>
                          </a:solidFill>
                          <a:effectLst/>
                          <a:latin typeface="Arial" charset="0"/>
                        </a:rPr>
                        <a:t>2</a:t>
                      </a:r>
                      <a:r>
                        <a:rPr kumimoji="0" lang="nl-BE" sz="800" b="0" i="0" u="none" strike="noStrike" cap="none" normalizeH="0" baseline="0" dirty="0" smtClean="0">
                          <a:ln>
                            <a:noFill/>
                          </a:ln>
                          <a:solidFill>
                            <a:schemeClr val="tx1"/>
                          </a:solidFill>
                          <a:effectLst/>
                          <a:latin typeface="Arial" charset="0"/>
                        </a:rPr>
                        <a:t>  Eigen raming gebruik makend van de recentste inflatieprognose van het Federaal Planbureau (5 juni 2012).</a:t>
                      </a:r>
                    </a:p>
                    <a:p>
                      <a:pPr marL="0" marR="0" lvl="0" indent="0" algn="l" defTabSz="914400" rtl="0" eaLnBrk="1" fontAlgn="base" latinLnBrk="0" hangingPunct="1">
                        <a:lnSpc>
                          <a:spcPct val="10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30000" dirty="0" smtClean="0">
                          <a:ln>
                            <a:noFill/>
                          </a:ln>
                          <a:solidFill>
                            <a:schemeClr val="tx1"/>
                          </a:solidFill>
                          <a:effectLst/>
                          <a:latin typeface="Arial" charset="0"/>
                        </a:rPr>
                        <a:t>3</a:t>
                      </a:r>
                      <a:r>
                        <a:rPr kumimoji="0" lang="nl-BE" sz="800" b="0" i="0" u="none" strike="noStrike" cap="none" normalizeH="0" baseline="0" dirty="0" smtClean="0">
                          <a:ln>
                            <a:noFill/>
                          </a:ln>
                          <a:solidFill>
                            <a:schemeClr val="tx1"/>
                          </a:solidFill>
                          <a:effectLst/>
                          <a:latin typeface="Arial" charset="0"/>
                        </a:rPr>
                        <a:t>  Reële conventionele aanpassingen, loondrift en werkgeversbijdragen.</a:t>
                      </a:r>
                    </a:p>
                  </a:txBody>
                  <a:tcPr marL="18000" marR="0" marT="10800" marB="1080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CC3300"/>
                        </a:buClr>
                        <a:buSzPct val="90000"/>
                        <a:buFont typeface="Arial" charset="0"/>
                        <a:buNone/>
                        <a:tabLst>
                          <a:tab pos="88900" algn="l"/>
                        </a:tabLst>
                      </a:pPr>
                      <a:endParaRPr kumimoji="0" lang="nl-BE" sz="800" b="0" i="0" u="none" strike="noStrike" cap="none" normalizeH="0" baseline="0" smtClean="0">
                        <a:ln>
                          <a:noFill/>
                        </a:ln>
                        <a:solidFill>
                          <a:schemeClr val="tx1"/>
                        </a:solidFill>
                        <a:effectLst/>
                        <a:latin typeface="Arial" charset="0"/>
                      </a:endParaRPr>
                    </a:p>
                  </a:txBody>
                  <a:tcPr marL="18000" marR="0" marT="10800" marB="10800" horzOverflow="overflow">
                    <a:lnL>
                      <a:noFill/>
                    </a:lnL>
                    <a:lnR cap="flat">
                      <a:noFill/>
                    </a:lnR>
                    <a:lnT cap="flat">
                      <a:noFill/>
                    </a:lnT>
                    <a:lnB cap="flat">
                      <a:noFill/>
                    </a:lnB>
                    <a:lnTlToBr>
                      <a:noFill/>
                    </a:lnTlToBr>
                    <a:lnBlToTr>
                      <a:noFill/>
                    </a:lnBlToTr>
                    <a:noFill/>
                  </a:tcPr>
                </a:tc>
              </a:tr>
            </a:tbl>
          </a:graphicData>
        </a:graphic>
      </p:graphicFrame>
      <p:graphicFrame>
        <p:nvGraphicFramePr>
          <p:cNvPr id="7" name="Table 6"/>
          <p:cNvGraphicFramePr>
            <a:graphicFrameLocks noGrp="1"/>
          </p:cNvGraphicFramePr>
          <p:nvPr/>
        </p:nvGraphicFramePr>
        <p:xfrm>
          <a:off x="390293" y="1393904"/>
          <a:ext cx="8084634" cy="4300281"/>
        </p:xfrm>
        <a:graphic>
          <a:graphicData uri="http://schemas.openxmlformats.org/drawingml/2006/table">
            <a:tbl>
              <a:tblPr/>
              <a:tblGrid>
                <a:gridCol w="5019907"/>
                <a:gridCol w="647700"/>
                <a:gridCol w="723900"/>
                <a:gridCol w="714375"/>
                <a:gridCol w="257175"/>
                <a:gridCol w="721577"/>
              </a:tblGrid>
              <a:tr h="403087">
                <a:tc>
                  <a:txBody>
                    <a:bodyPr/>
                    <a:lstStyle/>
                    <a:p>
                      <a:pPr algn="l" fontAlgn="b"/>
                      <a:r>
                        <a:rPr lang="nl-BE" sz="1400" b="0" i="0" u="none" strike="noStrike" dirty="0">
                          <a:solidFill>
                            <a:srgbClr val="000000"/>
                          </a:solidFill>
                          <a:latin typeface="Arial"/>
                        </a:rPr>
                        <a:t> </a:t>
                      </a:r>
                    </a:p>
                  </a:txBody>
                  <a:tcPr marL="7924" marR="7924" marT="792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nl-BE" sz="1400" b="1" i="0" u="none" strike="noStrike">
                          <a:solidFill>
                            <a:srgbClr val="000000"/>
                          </a:solidFill>
                          <a:latin typeface="Arial"/>
                        </a:rPr>
                        <a:t>1997-2008</a:t>
                      </a:r>
                    </a:p>
                  </a:txBody>
                  <a:tcPr marL="7924" marR="7924" marT="7924"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nl-BE" sz="1400" b="1" i="0" u="none" strike="noStrike">
                          <a:solidFill>
                            <a:srgbClr val="000000"/>
                          </a:solidFill>
                          <a:latin typeface="Arial"/>
                        </a:rPr>
                        <a:t>2009-2010</a:t>
                      </a:r>
                    </a:p>
                  </a:txBody>
                  <a:tcPr marL="7924" marR="7924" marT="7924"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nl-BE" sz="1400" b="1" i="0" u="none" strike="noStrike" smtClean="0">
                          <a:solidFill>
                            <a:srgbClr val="000000"/>
                          </a:solidFill>
                          <a:latin typeface="Arial"/>
                        </a:rPr>
                        <a:t>2011-2012</a:t>
                      </a:r>
                      <a:r>
                        <a:rPr lang="nl-BE" sz="1400" b="1" i="0" u="none" strike="noStrike" baseline="30000" smtClean="0">
                          <a:solidFill>
                            <a:srgbClr val="000000"/>
                          </a:solidFill>
                          <a:latin typeface="+mn-lt"/>
                        </a:rPr>
                        <a:t>1</a:t>
                      </a:r>
                      <a:endParaRPr lang="nl-BE" sz="1400" b="1" i="0" u="none" strike="noStrike">
                        <a:solidFill>
                          <a:srgbClr val="000000"/>
                        </a:solidFill>
                        <a:latin typeface="Arial"/>
                      </a:endParaRPr>
                    </a:p>
                  </a:txBody>
                  <a:tcPr marL="7924" marR="7924" marT="7924"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endParaRPr lang="nl-BE" sz="1400" b="1" i="0" u="none" strike="noStrike">
                        <a:solidFill>
                          <a:srgbClr val="000000"/>
                        </a:solidFill>
                        <a:latin typeface="Arial"/>
                      </a:endParaRPr>
                    </a:p>
                  </a:txBody>
                  <a:tcPr marL="7924" marR="7924" marT="7924"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nl-BE" sz="1400" b="1" i="1" u="none" strike="noStrike" smtClean="0">
                        <a:solidFill>
                          <a:srgbClr val="000000"/>
                        </a:solidFill>
                        <a:latin typeface="+mn-lt"/>
                      </a:endParaRPr>
                    </a:p>
                    <a:p>
                      <a:pPr marL="0" marR="0" indent="0" algn="ctr" defTabSz="914400" rtl="0" eaLnBrk="1" fontAlgn="b" latinLnBrk="0" hangingPunct="1">
                        <a:lnSpc>
                          <a:spcPct val="100000"/>
                        </a:lnSpc>
                        <a:spcBef>
                          <a:spcPts val="0"/>
                        </a:spcBef>
                        <a:spcAft>
                          <a:spcPts val="0"/>
                        </a:spcAft>
                        <a:buClrTx/>
                        <a:buSzTx/>
                        <a:buFontTx/>
                        <a:buNone/>
                        <a:tabLst/>
                        <a:defRPr/>
                      </a:pPr>
                      <a:r>
                        <a:rPr lang="nl-BE" sz="1400" b="1" i="1" u="none" strike="noStrike" smtClean="0">
                          <a:solidFill>
                            <a:srgbClr val="000000"/>
                          </a:solidFill>
                          <a:latin typeface="+mn-lt"/>
                        </a:rPr>
                        <a:t>2011-2012</a:t>
                      </a:r>
                      <a:r>
                        <a:rPr lang="nl-BE" sz="1400" b="1" i="1" u="none" strike="noStrike" baseline="30000" smtClean="0">
                          <a:solidFill>
                            <a:srgbClr val="000000"/>
                          </a:solidFill>
                          <a:latin typeface="+mn-lt"/>
                        </a:rPr>
                        <a:t>2</a:t>
                      </a:r>
                      <a:endParaRPr lang="nl-BE" sz="1400" b="1" i="1" u="none" strike="noStrike" smtClean="0">
                        <a:solidFill>
                          <a:srgbClr val="000000"/>
                        </a:solidFill>
                        <a:latin typeface="+mn-lt"/>
                      </a:endParaRPr>
                    </a:p>
                    <a:p>
                      <a:pPr algn="ctr" fontAlgn="b"/>
                      <a:endParaRPr lang="nl-BE" sz="1400" b="1" i="1" u="none" strike="noStrike">
                        <a:solidFill>
                          <a:srgbClr val="000000"/>
                        </a:solidFill>
                        <a:latin typeface="Arial"/>
                      </a:endParaRPr>
                    </a:p>
                  </a:txBody>
                  <a:tcPr marL="7924" marR="7924" marT="7924"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5218">
                <a:tc>
                  <a:txBody>
                    <a:bodyPr/>
                    <a:lstStyle/>
                    <a:p>
                      <a:pPr algn="l" fontAlgn="b"/>
                      <a:endParaRPr lang="nl-BE" sz="1300" b="0" i="0" u="none" strike="noStrike" dirty="0">
                        <a:solidFill>
                          <a:srgbClr val="000000"/>
                        </a:solidFill>
                        <a:latin typeface="Arial"/>
                      </a:endParaRPr>
                    </a:p>
                  </a:txBody>
                  <a:tcPr marL="7924" marR="7924" marT="7924"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endParaRPr lang="nl-BE" sz="1400" b="0" i="1" u="none" strike="noStrike">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r>
              <a:tr h="205218">
                <a:tc>
                  <a:txBody>
                    <a:bodyPr/>
                    <a:lstStyle/>
                    <a:p>
                      <a:pPr algn="l" fontAlgn="b"/>
                      <a:r>
                        <a:t>   </a:t>
                      </a:r>
                      <a:r>
                        <a:rPr lang="nl-BE" sz="1300" b="0" i="0" u="none" strike="noStrike" dirty="0">
                          <a:solidFill>
                            <a:srgbClr val="000000"/>
                          </a:solidFill>
                          <a:latin typeface="Arial"/>
                        </a:rPr>
                        <a:t>Ex post afwijking van het indexeringseffect in België</a:t>
                      </a:r>
                    </a:p>
                  </a:txBody>
                  <a:tcPr marL="7924" marR="7924" marT="7924" marB="0" anchor="b">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chemeClr val="bg1"/>
                    </a:solidFill>
                  </a:tcPr>
                </a:tc>
                <a:tc>
                  <a:txBody>
                    <a:bodyPr/>
                    <a:lstStyle/>
                    <a:p>
                      <a:pPr algn="ctr" fontAlgn="b"/>
                      <a:r>
                        <a:rPr lang="nl-BE" sz="1400" b="0" i="0" u="none" strike="noStrike" smtClean="0">
                          <a:solidFill>
                            <a:srgbClr val="000000"/>
                          </a:solidFill>
                          <a:latin typeface="Arial"/>
                        </a:rPr>
                        <a:t>0,8</a:t>
                      </a:r>
                      <a:endParaRPr lang="nl-BE" sz="1400" b="0" i="0" u="none" strike="noStrike">
                        <a:solidFill>
                          <a:srgbClr val="000000"/>
                        </a:solidFill>
                        <a:latin typeface="Arial"/>
                      </a:endParaRPr>
                    </a:p>
                  </a:txBody>
                  <a:tcPr marL="7924" marR="7924" marT="7924" marB="0" anchor="b">
                    <a:lnL>
                      <a:noFill/>
                    </a:lnL>
                    <a:lnR>
                      <a:noFill/>
                    </a:lnR>
                    <a:lnT w="12700" cap="flat" cmpd="sng" algn="ctr">
                      <a:noFill/>
                      <a:prstDash val="solid"/>
                      <a:round/>
                      <a:headEnd type="none" w="med" len="med"/>
                      <a:tailEnd type="none" w="med" len="med"/>
                    </a:lnT>
                    <a:lnB>
                      <a:noFill/>
                    </a:lnB>
                    <a:solidFill>
                      <a:schemeClr val="bg1"/>
                    </a:solidFill>
                  </a:tcPr>
                </a:tc>
                <a:tc>
                  <a:txBody>
                    <a:bodyPr/>
                    <a:lstStyle/>
                    <a:p>
                      <a:pPr algn="ctr" fontAlgn="b"/>
                      <a:r>
                        <a:rPr lang="nl-BE" sz="1400" b="0" i="0" u="none" strike="noStrike" smtClean="0">
                          <a:solidFill>
                            <a:srgbClr val="000000"/>
                          </a:solidFill>
                          <a:latin typeface="Arial"/>
                        </a:rPr>
                        <a:t>-2,0</a:t>
                      </a:r>
                      <a:endParaRPr lang="nl-BE" sz="1400" b="0" i="0" u="none" strike="noStrike">
                        <a:solidFill>
                          <a:srgbClr val="000000"/>
                        </a:solidFill>
                        <a:latin typeface="Arial"/>
                      </a:endParaRPr>
                    </a:p>
                  </a:txBody>
                  <a:tcPr marL="7924" marR="7924" marT="7924" marB="0" anchor="b">
                    <a:lnL>
                      <a:noFill/>
                    </a:lnL>
                    <a:lnR>
                      <a:noFill/>
                    </a:lnR>
                    <a:lnT w="12700" cap="flat" cmpd="sng" algn="ctr">
                      <a:noFill/>
                      <a:prstDash val="solid"/>
                      <a:round/>
                      <a:headEnd type="none" w="med" len="med"/>
                      <a:tailEnd type="none" w="med" len="med"/>
                    </a:lnT>
                    <a:lnB>
                      <a:noFill/>
                    </a:lnB>
                    <a:solidFill>
                      <a:schemeClr val="bg1"/>
                    </a:solidFill>
                  </a:tcPr>
                </a:tc>
                <a:tc>
                  <a:txBody>
                    <a:bodyPr/>
                    <a:lstStyle/>
                    <a:p>
                      <a:pPr algn="ctr" fontAlgn="b"/>
                      <a:r>
                        <a:rPr lang="nl-BE" sz="1400" b="0" i="0" u="none" strike="noStrike">
                          <a:solidFill>
                            <a:srgbClr val="000000"/>
                          </a:solidFill>
                          <a:latin typeface="Arial"/>
                        </a:rPr>
                        <a:t>1,5r</a:t>
                      </a:r>
                    </a:p>
                  </a:txBody>
                  <a:tcPr marL="7924" marR="7924" marT="7924" marB="0" anchor="b">
                    <a:lnL>
                      <a:noFill/>
                    </a:lnL>
                    <a:lnR>
                      <a:noFill/>
                    </a:lnR>
                    <a:lnT w="12700" cap="flat" cmpd="sng" algn="ctr">
                      <a:noFill/>
                      <a:prstDash val="solid"/>
                      <a:round/>
                      <a:headEnd type="none" w="med" len="med"/>
                      <a:tailEnd type="none" w="med" len="med"/>
                    </a:lnT>
                    <a:lnB>
                      <a:noFill/>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w="12700" cap="flat" cmpd="sng" algn="ctr">
                      <a:noFill/>
                      <a:prstDash val="solid"/>
                      <a:round/>
                      <a:headEnd type="none" w="med" len="med"/>
                      <a:tailEnd type="none" w="med" len="med"/>
                    </a:lnT>
                    <a:lnB>
                      <a:noFill/>
                    </a:lnB>
                    <a:solidFill>
                      <a:schemeClr val="bg1"/>
                    </a:solidFill>
                  </a:tcPr>
                </a:tc>
                <a:tc>
                  <a:txBody>
                    <a:bodyPr/>
                    <a:lstStyle/>
                    <a:p>
                      <a:pPr algn="ctr" fontAlgn="b"/>
                      <a:r>
                        <a:rPr lang="nl-BE" sz="1400" b="0" i="1" u="none" strike="noStrike" dirty="0" smtClean="0">
                          <a:solidFill>
                            <a:srgbClr val="000000"/>
                          </a:solidFill>
                          <a:latin typeface="Arial"/>
                        </a:rPr>
                        <a:t>1,8r</a:t>
                      </a:r>
                      <a:endParaRPr lang="nl-BE" sz="1400" b="0" i="1" u="none" strike="noStrike" dirty="0">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solidFill>
                      <a:schemeClr val="bg1"/>
                    </a:solidFill>
                  </a:tcPr>
                </a:tc>
              </a:tr>
              <a:tr h="205218">
                <a:tc>
                  <a:txBody>
                    <a:bodyPr/>
                    <a:lstStyle/>
                    <a:p>
                      <a:pPr algn="l" fontAlgn="b"/>
                      <a:endParaRPr lang="nl-BE" sz="1300" b="0" i="0" u="none" strike="noStrike" dirty="0">
                        <a:solidFill>
                          <a:srgbClr val="000000"/>
                        </a:solidFill>
                        <a:latin typeface="Arial"/>
                      </a:endParaRPr>
                    </a:p>
                  </a:txBody>
                  <a:tcPr marL="7924" marR="7924" marT="7924"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05218">
                <a:tc>
                  <a:txBody>
                    <a:bodyPr/>
                    <a:lstStyle/>
                    <a:p>
                      <a:pPr algn="l" fontAlgn="b"/>
                      <a:r>
                        <a:t>   </a:t>
                      </a:r>
                      <a:r>
                        <a:rPr lang="nl-BE" sz="1300" b="0" i="0" u="none" strike="noStrike" dirty="0">
                          <a:solidFill>
                            <a:srgbClr val="000000"/>
                          </a:solidFill>
                          <a:latin typeface="Arial"/>
                        </a:rPr>
                        <a:t>Ex post afwijking van het loonkostenverloop in de drie buurlanden</a:t>
                      </a:r>
                    </a:p>
                  </a:txBody>
                  <a:tcPr marL="7924" marR="7924" marT="7924"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nl-BE" sz="1400" b="0" i="0" u="none" strike="noStrike">
                          <a:solidFill>
                            <a:srgbClr val="000000"/>
                          </a:solidFill>
                          <a:latin typeface="Arial"/>
                        </a:rPr>
                        <a:t>6,5</a:t>
                      </a:r>
                    </a:p>
                  </a:txBody>
                  <a:tcPr marL="7924" marR="7924" marT="7924" marB="0" anchor="b">
                    <a:lnL>
                      <a:noFill/>
                    </a:lnL>
                    <a:lnR>
                      <a:noFill/>
                    </a:lnR>
                    <a:lnT>
                      <a:noFill/>
                    </a:lnT>
                    <a:lnB>
                      <a:noFill/>
                    </a:lnB>
                    <a:solidFill>
                      <a:schemeClr val="bg1"/>
                    </a:solidFill>
                  </a:tcPr>
                </a:tc>
                <a:tc>
                  <a:txBody>
                    <a:bodyPr/>
                    <a:lstStyle/>
                    <a:p>
                      <a:pPr algn="ctr" fontAlgn="b"/>
                      <a:r>
                        <a:rPr lang="nl-BE" sz="1400" b="0" i="0" u="none" strike="noStrike">
                          <a:solidFill>
                            <a:srgbClr val="000000"/>
                          </a:solidFill>
                          <a:latin typeface="Arial"/>
                        </a:rPr>
                        <a:t>1,8</a:t>
                      </a:r>
                    </a:p>
                  </a:txBody>
                  <a:tcPr marL="7924" marR="7924" marT="7924" marB="0" anchor="b">
                    <a:lnL>
                      <a:noFill/>
                    </a:lnL>
                    <a:lnR>
                      <a:noFill/>
                    </a:lnR>
                    <a:lnT>
                      <a:noFill/>
                    </a:lnT>
                    <a:lnB>
                      <a:noFill/>
                    </a:lnB>
                    <a:solidFill>
                      <a:schemeClr val="bg1"/>
                    </a:solidFill>
                  </a:tcPr>
                </a:tc>
                <a:tc>
                  <a:txBody>
                    <a:bodyPr/>
                    <a:lstStyle/>
                    <a:p>
                      <a:pPr algn="ctr" fontAlgn="b"/>
                      <a:r>
                        <a:rPr lang="nl-BE" sz="1400" b="0" i="0" u="none" strike="noStrike">
                          <a:solidFill>
                            <a:srgbClr val="000000"/>
                          </a:solidFill>
                          <a:latin typeface="Arial"/>
                        </a:rPr>
                        <a:t>-0,9r</a:t>
                      </a:r>
                    </a:p>
                  </a:txBody>
                  <a:tcPr marL="7924" marR="7924" marT="7924" marB="0" anchor="b">
                    <a:lnL>
                      <a:noFill/>
                    </a:lnL>
                    <a:lnR>
                      <a:noFill/>
                    </a:lnR>
                    <a:lnT>
                      <a:noFill/>
                    </a:lnT>
                    <a:lnB>
                      <a:noFill/>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88954">
                <a:tc>
                  <a:txBody>
                    <a:bodyPr/>
                    <a:lstStyle/>
                    <a:p>
                      <a:pPr lvl="0" algn="l" fontAlgn="b"/>
                      <a:endParaRPr lang="nl-BE" sz="1300" b="0" i="0" u="none" strike="noStrike" dirty="0">
                        <a:solidFill>
                          <a:srgbClr val="000000"/>
                        </a:solidFill>
                        <a:latin typeface="Arial"/>
                      </a:endParaRPr>
                    </a:p>
                  </a:txBody>
                  <a:tcPr marL="0" marR="7924" marT="7924"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endParaRPr lang="nl-BE" sz="1400" b="0" i="0" u="none" strike="noStrike" dirty="0">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88954">
                <a:tc>
                  <a:txBody>
                    <a:bodyPr/>
                    <a:lstStyle/>
                    <a:p>
                      <a:pPr lvl="0" algn="l" fontAlgn="b"/>
                      <a:r>
                        <a:t>   </a:t>
                      </a:r>
                      <a:r>
                        <a:rPr lang="nl-BE" sz="1300" b="0" i="0" u="none" strike="noStrike" dirty="0">
                          <a:solidFill>
                            <a:srgbClr val="000000"/>
                          </a:solidFill>
                          <a:latin typeface="Arial"/>
                        </a:rPr>
                        <a:t>Ex ante afwijking Belgisch loonkostenverloop t.o.v. dat in de drie                                                                                                                        	buurlanden</a:t>
                      </a:r>
                    </a:p>
                  </a:txBody>
                  <a:tcPr marL="0" marR="7924" marT="7924"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fontAlgn="b"/>
                      <a:r>
                        <a:rPr lang="nl-BE" sz="1400" b="0" i="0" u="none" strike="noStrike" dirty="0">
                          <a:solidFill>
                            <a:srgbClr val="000000"/>
                          </a:solidFill>
                          <a:latin typeface="Arial"/>
                        </a:rPr>
                        <a:t>-2,2</a:t>
                      </a:r>
                    </a:p>
                  </a:txBody>
                  <a:tcPr marL="7924" marR="7924" marT="7924" marB="0" anchor="b">
                    <a:lnL>
                      <a:noFill/>
                    </a:lnL>
                    <a:lnR>
                      <a:noFill/>
                    </a:lnR>
                    <a:lnT>
                      <a:noFill/>
                    </a:lnT>
                    <a:lnB>
                      <a:noFill/>
                    </a:lnB>
                    <a:solidFill>
                      <a:schemeClr val="bg1"/>
                    </a:solidFill>
                  </a:tcPr>
                </a:tc>
                <a:tc>
                  <a:txBody>
                    <a:bodyPr/>
                    <a:lstStyle/>
                    <a:p>
                      <a:pPr algn="ctr" fontAlgn="b"/>
                      <a:r>
                        <a:rPr lang="nl-BE" sz="1400" b="0" i="0" u="none" strike="noStrike">
                          <a:solidFill>
                            <a:srgbClr val="000000"/>
                          </a:solidFill>
                          <a:latin typeface="Arial"/>
                        </a:rPr>
                        <a:t>n.</a:t>
                      </a:r>
                    </a:p>
                  </a:txBody>
                  <a:tcPr marL="7924" marR="7924" marT="7924" marB="0" anchor="b">
                    <a:lnL>
                      <a:noFill/>
                    </a:lnL>
                    <a:lnR>
                      <a:noFill/>
                    </a:lnR>
                    <a:lnT>
                      <a:noFill/>
                    </a:lnT>
                    <a:lnB>
                      <a:noFill/>
                    </a:lnB>
                    <a:solidFill>
                      <a:schemeClr val="bg1"/>
                    </a:solidFill>
                  </a:tcPr>
                </a:tc>
                <a:tc>
                  <a:txBody>
                    <a:bodyPr/>
                    <a:lstStyle/>
                    <a:p>
                      <a:pPr algn="ctr" fontAlgn="b"/>
                      <a:r>
                        <a:rPr lang="nl-BE" sz="1400" b="0" i="0" u="none" strike="noStrike">
                          <a:solidFill>
                            <a:srgbClr val="000000"/>
                          </a:solidFill>
                          <a:latin typeface="Arial"/>
                        </a:rPr>
                        <a:t>n.</a:t>
                      </a:r>
                    </a:p>
                  </a:txBody>
                  <a:tcPr marL="7924" marR="7924" marT="7924" marB="0" anchor="b">
                    <a:lnL>
                      <a:noFill/>
                    </a:lnL>
                    <a:lnR>
                      <a:noFill/>
                    </a:lnR>
                    <a:lnT>
                      <a:noFill/>
                    </a:lnT>
                    <a:lnB>
                      <a:noFill/>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a:noFill/>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05218">
                <a:tc>
                  <a:txBody>
                    <a:bodyPr/>
                    <a:lstStyle/>
                    <a:p>
                      <a:pPr algn="l" fontAlgn="b"/>
                      <a:endParaRPr lang="nl-BE" sz="1300" b="0" i="0" u="none" strike="noStrike" dirty="0">
                        <a:solidFill>
                          <a:srgbClr val="000000"/>
                        </a:solidFill>
                        <a:latin typeface="Arial"/>
                      </a:endParaRPr>
                    </a:p>
                  </a:txBody>
                  <a:tcPr marL="7924" marR="7924" marT="7924" marB="0" anchor="b">
                    <a:lnL w="12700" cap="flat" cmpd="sng" algn="ctr">
                      <a:solidFill>
                        <a:schemeClr val="tx1"/>
                      </a:solidFill>
                      <a:prstDash val="solid"/>
                      <a:round/>
                      <a:headEnd type="none" w="med" len="med"/>
                      <a:tailEnd type="none" w="med" len="med"/>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bg1"/>
                    </a:solidFill>
                  </a:tcPr>
                </a:tc>
              </a:tr>
              <a:tr h="205218">
                <a:tc>
                  <a:txBody>
                    <a:bodyPr/>
                    <a:lstStyle/>
                    <a:p>
                      <a:pPr algn="l" fontAlgn="b"/>
                      <a:r>
                        <a:t>   </a:t>
                      </a:r>
                      <a:r>
                        <a:rPr lang="nl-BE" sz="1300" b="0" i="0" u="none" strike="noStrike" dirty="0">
                          <a:solidFill>
                            <a:srgbClr val="000000"/>
                          </a:solidFill>
                          <a:latin typeface="Arial"/>
                        </a:rPr>
                        <a:t>Ex post afwijking van de andere looncomponenten in België</a:t>
                      </a:r>
                      <a:r>
                        <a:rPr lang="nl-BE" sz="1300" b="0" i="0" u="none" strike="noStrike" baseline="30000" smtClean="0">
                          <a:solidFill>
                            <a:srgbClr val="000000"/>
                          </a:solidFill>
                          <a:latin typeface="Arial"/>
                        </a:rPr>
                        <a:t>3 </a:t>
                      </a:r>
                      <a:endParaRPr lang="nl-BE" sz="1300" b="0" i="0" u="none" strike="noStrike" dirty="0">
                        <a:solidFill>
                          <a:srgbClr val="000000"/>
                        </a:solidFill>
                        <a:latin typeface="Arial"/>
                      </a:endParaRPr>
                    </a:p>
                  </a:txBody>
                  <a:tcPr marL="7924" marR="7924" marT="7924" marB="0" anchor="b">
                    <a:lnL w="12700" cap="flat" cmpd="sng" algn="ctr">
                      <a:solidFill>
                        <a:schemeClr val="tx1"/>
                      </a:solidFill>
                      <a:prstDash val="solid"/>
                      <a:round/>
                      <a:headEnd type="none" w="med" len="med"/>
                      <a:tailEnd type="none" w="med" len="med"/>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r>
                        <a:rPr lang="nl-BE" sz="1400" b="0" i="0" u="none" strike="noStrike" smtClean="0">
                          <a:solidFill>
                            <a:srgbClr val="000000"/>
                          </a:solidFill>
                          <a:latin typeface="Arial"/>
                        </a:rPr>
                        <a:t>-1,0</a:t>
                      </a:r>
                      <a:endParaRPr lang="nl-BE" sz="1400" b="0" i="0" u="none" strike="noStrike">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r>
                        <a:rPr lang="nl-BE" sz="1400" b="0" i="0" u="none" strike="noStrike">
                          <a:solidFill>
                            <a:srgbClr val="000000"/>
                          </a:solidFill>
                          <a:latin typeface="Arial"/>
                        </a:rPr>
                        <a:t>n.</a:t>
                      </a: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r>
                        <a:rPr lang="nl-BE" sz="1400" b="0" i="0" u="none" strike="noStrike">
                          <a:solidFill>
                            <a:srgbClr val="000000"/>
                          </a:solidFill>
                          <a:latin typeface="Arial"/>
                        </a:rPr>
                        <a:t>n.</a:t>
                      </a: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bg1"/>
                    </a:solidFill>
                  </a:tcPr>
                </a:tc>
              </a:tr>
              <a:tr h="403087">
                <a:tc>
                  <a:txBody>
                    <a:bodyPr/>
                    <a:lstStyle/>
                    <a:p>
                      <a:pPr algn="l" fontAlgn="b"/>
                      <a:endParaRPr lang="nl-BE" sz="1400" b="0" i="0" u="none" strike="noStrike">
                        <a:solidFill>
                          <a:srgbClr val="000000"/>
                        </a:solidFill>
                        <a:latin typeface="Arial"/>
                      </a:endParaRPr>
                    </a:p>
                  </a:txBody>
                  <a:tcPr marL="7924" marR="7924" marT="7924" marB="0" anchor="b">
                    <a:lnL w="12700" cap="flat" cmpd="sng" algn="ctr">
                      <a:solidFill>
                        <a:schemeClr val="tx1"/>
                      </a:solidFill>
                      <a:prstDash val="solid"/>
                      <a:round/>
                      <a:headEnd type="none" w="med" len="med"/>
                      <a:tailEnd type="none" w="med" len="med"/>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bg1"/>
                    </a:solidFill>
                  </a:tcPr>
                </a:tc>
              </a:tr>
              <a:tr h="403087">
                <a:tc>
                  <a:txBody>
                    <a:bodyPr/>
                    <a:lstStyle/>
                    <a:p>
                      <a:pPr algn="l" fontAlgn="b"/>
                      <a:r>
                        <a:rPr lang="nl-BE" sz="1400" b="0" i="0" u="none" strike="noStrike">
                          <a:solidFill>
                            <a:srgbClr val="000000"/>
                          </a:solidFill>
                          <a:latin typeface="Arial"/>
                        </a:rPr>
                        <a:t>Totale overschrijding: ex post afwijking Belgisch loonkostenverloop t.o.v. de drie buurlanden</a:t>
                      </a:r>
                    </a:p>
                  </a:txBody>
                  <a:tcPr marL="7924" marR="7924" marT="7924" marB="0" anchor="b">
                    <a:lnL w="12700" cap="flat" cmpd="sng" algn="ctr">
                      <a:solidFill>
                        <a:schemeClr val="tx1"/>
                      </a:solidFill>
                      <a:prstDash val="solid"/>
                      <a:round/>
                      <a:headEnd type="none" w="med" len="med"/>
                      <a:tailEnd type="none" w="med" len="med"/>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r>
                        <a:rPr lang="nl-BE" sz="1400" b="0" i="0" u="none" strike="noStrike">
                          <a:solidFill>
                            <a:srgbClr val="000000"/>
                          </a:solidFill>
                          <a:latin typeface="Arial"/>
                        </a:rPr>
                        <a:t>4,0</a:t>
                      </a: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r>
                        <a:rPr lang="nl-BE" sz="1400" b="0" i="0" u="none" strike="noStrike">
                          <a:solidFill>
                            <a:srgbClr val="000000"/>
                          </a:solidFill>
                          <a:latin typeface="Arial"/>
                        </a:rPr>
                        <a:t>0,3</a:t>
                      </a: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r>
                        <a:rPr lang="nl-BE" sz="1400" b="0" i="0" u="none" strike="noStrike">
                          <a:solidFill>
                            <a:srgbClr val="000000"/>
                          </a:solidFill>
                          <a:latin typeface="Arial"/>
                        </a:rPr>
                        <a:t>0,3r</a:t>
                      </a: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w="6350" cap="flat" cmpd="sng" algn="ctr">
                      <a:no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w="6350" cap="flat" cmpd="sng" algn="ctr">
                      <a:noFill/>
                      <a:prstDash val="solid"/>
                      <a:round/>
                      <a:headEnd type="none" w="med" len="med"/>
                      <a:tailEnd type="none" w="med" len="med"/>
                    </a:lnB>
                    <a:solidFill>
                      <a:schemeClr val="bg1"/>
                    </a:solidFill>
                  </a:tcPr>
                </a:tc>
              </a:tr>
              <a:tr h="205218">
                <a:tc>
                  <a:txBody>
                    <a:bodyPr/>
                    <a:lstStyle/>
                    <a:p>
                      <a:pPr algn="l" fontAlgn="b"/>
                      <a:endParaRPr lang="nl-BE" sz="1400" b="0" i="0" u="none" strike="noStrike">
                        <a:solidFill>
                          <a:srgbClr val="000000"/>
                        </a:solidFill>
                        <a:latin typeface="Arial"/>
                      </a:endParaRPr>
                    </a:p>
                  </a:txBody>
                  <a:tcPr marL="7924" marR="7924" marT="7924"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endParaRPr lang="nl-BE" sz="1400" b="0" i="0" u="none" strike="noStrike">
                        <a:solidFill>
                          <a:srgbClr val="000000"/>
                        </a:solidFill>
                        <a:latin typeface="Arial"/>
                      </a:endParaRPr>
                    </a:p>
                  </a:txBody>
                  <a:tcPr marL="7924" marR="7924" marT="7924"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59</a:t>
            </a:fld>
            <a:endParaRPr lang="nl-BE" smtClean="0"/>
          </a:p>
        </p:txBody>
      </p:sp>
      <p:sp>
        <p:nvSpPr>
          <p:cNvPr id="5123" name="Rectangle 2"/>
          <p:cNvSpPr>
            <a:spLocks noGrp="1" noChangeArrowheads="1"/>
          </p:cNvSpPr>
          <p:nvPr>
            <p:ph type="title"/>
          </p:nvPr>
        </p:nvSpPr>
        <p:spPr/>
        <p:txBody>
          <a:bodyPr/>
          <a:lstStyle/>
          <a:p>
            <a:pPr eaLnBrk="1" hangingPunct="1"/>
            <a:r>
              <a:rPr lang="nl-BE" noProof="0" dirty="0" smtClean="0"/>
              <a:t>Differentiatie van de sectorale nominale uurloonkostenstijgingen in België en de drie buurlanden</a:t>
            </a:r>
          </a:p>
        </p:txBody>
      </p:sp>
      <p:graphicFrame>
        <p:nvGraphicFramePr>
          <p:cNvPr id="56473" name="Group 153"/>
          <p:cNvGraphicFramePr>
            <a:graphicFrameLocks noGrp="1"/>
          </p:cNvGraphicFramePr>
          <p:nvPr/>
        </p:nvGraphicFramePr>
        <p:xfrm>
          <a:off x="174625" y="6081918"/>
          <a:ext cx="7459552" cy="350784"/>
        </p:xfrm>
        <a:graphic>
          <a:graphicData uri="http://schemas.openxmlformats.org/drawingml/2006/table">
            <a:tbl>
              <a:tblPr/>
              <a:tblGrid>
                <a:gridCol w="7459552"/>
              </a:tblGrid>
              <a:tr h="258492">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0" smtClean="0">
                          <a:ln>
                            <a:noFill/>
                          </a:ln>
                          <a:solidFill>
                            <a:schemeClr val="tx1"/>
                          </a:solidFill>
                          <a:effectLst/>
                          <a:latin typeface="Arial" charset="0"/>
                        </a:rPr>
                        <a:t>Bronnen: EC (nationale rekeningen) en eigen berekeningen.</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180975" algn="l"/>
                        </a:tabLst>
                      </a:pPr>
                      <a:r>
                        <a:rPr kumimoji="0" lang="nl-BE" sz="800" b="0" i="0" u="none" strike="noStrike" cap="none" normalizeH="0" baseline="30000" smtClean="0">
                          <a:ln>
                            <a:noFill/>
                          </a:ln>
                          <a:solidFill>
                            <a:schemeClr val="tx1"/>
                          </a:solidFill>
                          <a:effectLst/>
                          <a:latin typeface="Arial" charset="0"/>
                        </a:rPr>
                        <a:t>1</a:t>
                      </a:r>
                      <a:r>
                        <a:rPr kumimoji="0" lang="nl-BE" sz="800" b="0" i="0" u="none" strike="noStrike" cap="none" normalizeH="0" baseline="0" smtClean="0">
                          <a:ln>
                            <a:noFill/>
                          </a:ln>
                          <a:solidFill>
                            <a:schemeClr val="tx1"/>
                          </a:solidFill>
                          <a:effectLst/>
                          <a:latin typeface="Arial" charset="0"/>
                        </a:rPr>
                        <a:t>	Standaardafwijking, gewogen aan de hand van het aandeel van de branches in het totale arbeidsvolume.</a:t>
                      </a:r>
                    </a:p>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180975" algn="l"/>
                        </a:tabLst>
                      </a:pPr>
                      <a:r>
                        <a:rPr kumimoji="0" lang="nl-BE" sz="800" b="0" i="0" u="none" strike="noStrike" cap="none" normalizeH="0" baseline="30000" smtClean="0">
                          <a:ln>
                            <a:noFill/>
                          </a:ln>
                          <a:solidFill>
                            <a:schemeClr val="tx1"/>
                          </a:solidFill>
                          <a:effectLst/>
                          <a:latin typeface="Arial" charset="0"/>
                        </a:rPr>
                        <a:t>2</a:t>
                      </a:r>
                      <a:r>
                        <a:rPr kumimoji="0" lang="nl-BE" sz="800" b="0" i="0" u="none" strike="noStrike" cap="none" normalizeH="0" baseline="0" smtClean="0">
                          <a:ln>
                            <a:noFill/>
                          </a:ln>
                          <a:solidFill>
                            <a:schemeClr val="tx1"/>
                          </a:solidFill>
                          <a:effectLst/>
                          <a:latin typeface="Arial" charset="0"/>
                        </a:rPr>
                        <a:t>	Interquartile range, gewogen aan de hand van het aandeel van de branches in het totale arbeidsvolume.</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295276" y="1370882"/>
          <a:ext cx="8601074" cy="3708620"/>
        </p:xfrm>
        <a:graphic>
          <a:graphicData uri="http://schemas.openxmlformats.org/drawingml/2006/table">
            <a:tbl>
              <a:tblPr/>
              <a:tblGrid>
                <a:gridCol w="1468201"/>
                <a:gridCol w="1819040"/>
                <a:gridCol w="1728088"/>
                <a:gridCol w="1842670"/>
                <a:gridCol w="1743075"/>
              </a:tblGrid>
              <a:tr h="528364">
                <a:tc>
                  <a:txBody>
                    <a:bodyPr/>
                    <a:lstStyle/>
                    <a:p>
                      <a:pPr algn="ctr">
                        <a:lnSpc>
                          <a:spcPct val="100000"/>
                        </a:lnSpc>
                        <a:spcAft>
                          <a:spcPts val="0"/>
                        </a:spcAft>
                        <a:tabLst>
                          <a:tab pos="2070735" algn="l"/>
                          <a:tab pos="4140835" algn="l"/>
                        </a:tabLst>
                      </a:pPr>
                      <a:endParaRPr lang="nl-BE" sz="14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gridSpan="2">
                  <a:txBody>
                    <a:bodyPr/>
                    <a:lstStyle/>
                    <a:p>
                      <a:pPr algn="ctr">
                        <a:lnSpc>
                          <a:spcPct val="100000"/>
                        </a:lnSpc>
                        <a:spcAft>
                          <a:spcPts val="0"/>
                        </a:spcAft>
                        <a:tabLst>
                          <a:tab pos="2070735" algn="l"/>
                          <a:tab pos="4140835" algn="l"/>
                        </a:tabLst>
                      </a:pPr>
                      <a:r>
                        <a:rPr lang="nl-BE" sz="1400">
                          <a:latin typeface="Arial"/>
                          <a:ea typeface="Times New Roman"/>
                          <a:cs typeface="Times New Roman"/>
                        </a:rPr>
                        <a:t>Periode 1996-2009 </a:t>
                      </a:r>
                    </a:p>
                    <a:p>
                      <a:pPr algn="ctr">
                        <a:lnSpc>
                          <a:spcPct val="100000"/>
                        </a:lnSpc>
                        <a:spcAft>
                          <a:spcPts val="0"/>
                        </a:spcAft>
                        <a:tabLst>
                          <a:tab pos="2070735" algn="l"/>
                          <a:tab pos="4140835" algn="l"/>
                        </a:tabLst>
                      </a:pPr>
                      <a:r>
                        <a:rPr lang="nl-BE" sz="1400" smtClean="0">
                          <a:latin typeface="Arial"/>
                          <a:ea typeface="Times New Roman"/>
                          <a:cs typeface="Times New Roman"/>
                        </a:rPr>
                        <a:t>Voor 38 bedrijfstakken (A38)</a:t>
                      </a:r>
                      <a:endParaRPr lang="nl-BE" sz="14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hMerge="1">
                  <a:txBody>
                    <a:bodyPr/>
                    <a:lstStyle/>
                    <a:p>
                      <a:endParaRPr lang="nl-BE"/>
                    </a:p>
                  </a:txBody>
                  <a:tcPr/>
                </a:tc>
                <a:tc gridSpan="2">
                  <a:txBody>
                    <a:bodyPr/>
                    <a:lstStyle/>
                    <a:p>
                      <a:pPr algn="ctr">
                        <a:lnSpc>
                          <a:spcPct val="100000"/>
                        </a:lnSpc>
                        <a:spcAft>
                          <a:spcPts val="0"/>
                        </a:spcAft>
                        <a:tabLst>
                          <a:tab pos="2070735" algn="l"/>
                          <a:tab pos="4140835" algn="l"/>
                        </a:tabLst>
                      </a:pPr>
                      <a:r>
                        <a:rPr lang="nl-BE" sz="1400">
                          <a:latin typeface="Arial"/>
                          <a:ea typeface="Times New Roman"/>
                          <a:cs typeface="Times New Roman"/>
                        </a:rPr>
                        <a:t>Periode 2000-2009</a:t>
                      </a:r>
                    </a:p>
                    <a:p>
                      <a:pPr algn="ctr">
                        <a:lnSpc>
                          <a:spcPct val="100000"/>
                        </a:lnSpc>
                        <a:spcAft>
                          <a:spcPts val="0"/>
                        </a:spcAft>
                        <a:tabLst>
                          <a:tab pos="2070735" algn="l"/>
                          <a:tab pos="4140835" algn="l"/>
                        </a:tabLst>
                      </a:pPr>
                      <a:r>
                        <a:rPr lang="nl-BE" sz="1400" smtClean="0">
                          <a:latin typeface="Arial"/>
                          <a:ea typeface="Times New Roman"/>
                          <a:cs typeface="Times New Roman"/>
                        </a:rPr>
                        <a:t>Voor 21 bedrijfstakken (A21)</a:t>
                      </a:r>
                      <a:endParaRPr lang="nl-BE" sz="14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c hMerge="1">
                  <a:txBody>
                    <a:bodyPr/>
                    <a:lstStyle/>
                    <a:p>
                      <a:endParaRPr lang="nl-BE"/>
                    </a:p>
                  </a:txBody>
                  <a:tcPr/>
                </a:tc>
              </a:tr>
              <a:tr h="528364">
                <a:tc>
                  <a:txBody>
                    <a:bodyPr/>
                    <a:lstStyle/>
                    <a:p>
                      <a:pPr algn="ctr">
                        <a:lnSpc>
                          <a:spcPct val="100000"/>
                        </a:lnSpc>
                        <a:spcAft>
                          <a:spcPts val="0"/>
                        </a:spcAft>
                        <a:tabLst>
                          <a:tab pos="2070735" algn="l"/>
                          <a:tab pos="4140835" algn="l"/>
                        </a:tabLst>
                      </a:pPr>
                      <a:endParaRPr lang="nl-BE" sz="14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r>
                        <a:rPr lang="nl-BE" sz="1400" smtClean="0">
                          <a:latin typeface="Arial"/>
                          <a:ea typeface="Times New Roman"/>
                          <a:cs typeface="Times New Roman"/>
                        </a:rPr>
                        <a:t>Standaardafwijking</a:t>
                      </a:r>
                      <a:r>
                        <a:rPr lang="nl-BE" sz="1400" baseline="30000" smtClean="0">
                          <a:latin typeface="Arial"/>
                          <a:ea typeface="Times New Roman"/>
                          <a:cs typeface="Times New Roman"/>
                        </a:rPr>
                        <a:t>1</a:t>
                      </a:r>
                      <a:endParaRPr lang="nl-BE" sz="14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r>
                        <a:rPr lang="nl-BE" sz="1400" smtClean="0">
                          <a:latin typeface="Arial"/>
                          <a:ea typeface="Times New Roman"/>
                          <a:cs typeface="Times New Roman"/>
                        </a:rPr>
                        <a:t>Inter quartile range (IQR)</a:t>
                      </a:r>
                      <a:r>
                        <a:rPr lang="nl-BE" sz="1400" baseline="30000" smtClean="0">
                          <a:latin typeface="Arial"/>
                          <a:ea typeface="Times New Roman"/>
                          <a:cs typeface="Times New Roman"/>
                        </a:rPr>
                        <a:t>2</a:t>
                      </a:r>
                      <a:endParaRPr lang="nl-BE" sz="1400">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070735" algn="l"/>
                          <a:tab pos="4140835" algn="l"/>
                        </a:tabLst>
                        <a:defRPr/>
                      </a:pPr>
                      <a:endParaRPr lang="nl-BE" sz="1400" smtClean="0">
                        <a:latin typeface="+mn-lt"/>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tab pos="2070735" algn="l"/>
                          <a:tab pos="4140835" algn="l"/>
                        </a:tabLst>
                        <a:defRPr/>
                      </a:pPr>
                      <a:r>
                        <a:rPr lang="nl-BE" sz="1400" smtClean="0">
                          <a:latin typeface="+mn-lt"/>
                          <a:ea typeface="Times New Roman"/>
                          <a:cs typeface="Times New Roman"/>
                        </a:rPr>
                        <a:t>Standaardafwijking</a:t>
                      </a:r>
                      <a:r>
                        <a:rPr lang="nl-BE" sz="1400" baseline="30000" smtClean="0">
                          <a:latin typeface="+mn-lt"/>
                          <a:ea typeface="Times New Roman"/>
                          <a:cs typeface="Times New Roman"/>
                        </a:rPr>
                        <a:t>1</a:t>
                      </a:r>
                      <a:endParaRPr lang="nl-BE" sz="1400" smtClean="0">
                        <a:latin typeface="+mn-lt"/>
                        <a:ea typeface="Times New Roman"/>
                        <a:cs typeface="Times New Roman"/>
                      </a:endParaRPr>
                    </a:p>
                    <a:p>
                      <a:pPr algn="ctr">
                        <a:lnSpc>
                          <a:spcPct val="100000"/>
                        </a:lnSpc>
                        <a:spcAft>
                          <a:spcPts val="0"/>
                        </a:spcAft>
                        <a:tabLst>
                          <a:tab pos="2070735" algn="l"/>
                          <a:tab pos="4140835" algn="l"/>
                        </a:tabLst>
                      </a:pPr>
                      <a:endParaRPr lang="nl-BE" sz="14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2070735" algn="l"/>
                          <a:tab pos="4140835" algn="l"/>
                        </a:tabLst>
                        <a:defRPr/>
                      </a:pPr>
                      <a:r>
                        <a:rPr lang="nl-BE" sz="1400" smtClean="0">
                          <a:latin typeface="+mn-lt"/>
                          <a:ea typeface="Times New Roman"/>
                          <a:cs typeface="Times New Roman"/>
                        </a:rPr>
                        <a:t>Inter quartile range (IQR)</a:t>
                      </a:r>
                      <a:r>
                        <a:rPr lang="nl-BE" sz="1400" baseline="30000" smtClean="0">
                          <a:latin typeface="+mn-lt"/>
                          <a:ea typeface="Times New Roman"/>
                          <a:cs typeface="Times New Roman"/>
                        </a:rPr>
                        <a:t>2</a:t>
                      </a:r>
                      <a:endParaRPr lang="nl-BE" sz="1400" smtClean="0">
                        <a:latin typeface="+mn-lt"/>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r>
              <a:tr h="185220">
                <a:tc>
                  <a:txBody>
                    <a:bodyPr/>
                    <a:lstStyle/>
                    <a:p>
                      <a:pPr algn="ctr">
                        <a:lnSpc>
                          <a:spcPct val="100000"/>
                        </a:lnSpc>
                        <a:spcAft>
                          <a:spcPts val="0"/>
                        </a:spcAft>
                        <a:tabLst>
                          <a:tab pos="2070735" algn="l"/>
                          <a:tab pos="4140835" algn="l"/>
                        </a:tabLst>
                      </a:pPr>
                      <a:endParaRPr lang="nl-BE" sz="14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endParaRPr lang="nl-BE" sz="14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Aft>
                          <a:spcPts val="0"/>
                        </a:spcAft>
                        <a:tabLst>
                          <a:tab pos="2070735" algn="l"/>
                          <a:tab pos="4140835" algn="l"/>
                        </a:tabLst>
                      </a:pPr>
                      <a:endParaRPr lang="nl-BE" sz="1400">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Aft>
                          <a:spcPts val="0"/>
                        </a:spcAft>
                        <a:tabLst>
                          <a:tab pos="2070735" algn="l"/>
                          <a:tab pos="4140835" algn="l"/>
                        </a:tabLst>
                      </a:pPr>
                      <a:endParaRPr lang="nl-BE" sz="14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ctr">
                        <a:lnSpc>
                          <a:spcPct val="100000"/>
                        </a:lnSpc>
                        <a:spcAft>
                          <a:spcPts val="0"/>
                        </a:spcAft>
                        <a:tabLst>
                          <a:tab pos="2070735" algn="l"/>
                          <a:tab pos="4140835" algn="l"/>
                        </a:tabLst>
                      </a:pPr>
                      <a:endParaRPr lang="nl-BE" sz="14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528364">
                <a:tc>
                  <a:txBody>
                    <a:bodyPr/>
                    <a:lstStyle/>
                    <a:p>
                      <a:pPr algn="l">
                        <a:lnSpc>
                          <a:spcPct val="100000"/>
                        </a:lnSpc>
                        <a:spcAft>
                          <a:spcPts val="0"/>
                        </a:spcAft>
                        <a:tabLst>
                          <a:tab pos="2070735" algn="l"/>
                          <a:tab pos="4140835" algn="l"/>
                        </a:tabLst>
                      </a:pPr>
                      <a:r>
                        <a:rPr lang="nl-BE" sz="1400">
                          <a:latin typeface="Arial"/>
                          <a:ea typeface="Times New Roman"/>
                          <a:cs typeface="Times New Roman"/>
                        </a:rPr>
                        <a:t>België</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r>
                        <a:rPr lang="nl-BE" sz="1400">
                          <a:latin typeface="Arial"/>
                          <a:ea typeface="Times New Roman"/>
                          <a:cs typeface="Times New Roman"/>
                        </a:rPr>
                        <a:t>1,5</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0000"/>
                        </a:lnSpc>
                        <a:spcAft>
                          <a:spcPts val="0"/>
                        </a:spcAft>
                        <a:tabLst>
                          <a:tab pos="2070735" algn="l"/>
                          <a:tab pos="4140835" algn="l"/>
                        </a:tabLst>
                      </a:pPr>
                      <a:r>
                        <a:rPr lang="nl-BE" sz="1400">
                          <a:latin typeface="Arial"/>
                          <a:ea typeface="Times New Roman"/>
                          <a:cs typeface="Times New Roman"/>
                        </a:rPr>
                        <a:t>8,7</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r>
                        <a:rPr lang="nl-BE" sz="1400">
                          <a:latin typeface="Arial"/>
                          <a:ea typeface="Times New Roman"/>
                          <a:cs typeface="Times New Roman"/>
                        </a:rPr>
                        <a:t>1,1</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0000"/>
                        </a:lnSpc>
                        <a:spcAft>
                          <a:spcPts val="0"/>
                        </a:spcAft>
                        <a:tabLst>
                          <a:tab pos="2070735" algn="l"/>
                          <a:tab pos="4140835" algn="l"/>
                        </a:tabLst>
                      </a:pPr>
                      <a:r>
                        <a:rPr lang="nl-BE" sz="1400">
                          <a:latin typeface="Arial"/>
                          <a:ea typeface="Times New Roman"/>
                          <a:cs typeface="Times New Roman"/>
                        </a:rPr>
                        <a:t>5,7</a:t>
                      </a: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528364">
                <a:tc>
                  <a:txBody>
                    <a:bodyPr/>
                    <a:lstStyle/>
                    <a:p>
                      <a:pPr algn="l">
                        <a:lnSpc>
                          <a:spcPct val="100000"/>
                        </a:lnSpc>
                        <a:spcAft>
                          <a:spcPts val="0"/>
                        </a:spcAft>
                        <a:tabLst>
                          <a:tab pos="2070735" algn="l"/>
                          <a:tab pos="4140835" algn="l"/>
                        </a:tabLst>
                      </a:pPr>
                      <a:r>
                        <a:rPr lang="nl-BE" sz="1400">
                          <a:latin typeface="Arial"/>
                          <a:ea typeface="Times New Roman"/>
                          <a:cs typeface="Times New Roman"/>
                        </a:rPr>
                        <a:t>Duitsland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r>
                        <a:rPr lang="nl-BE" sz="1400">
                          <a:latin typeface="Arial"/>
                          <a:ea typeface="Times New Roman"/>
                          <a:cs typeface="Times New Roman"/>
                        </a:rPr>
                        <a:t>1,7</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0000"/>
                        </a:lnSpc>
                        <a:spcAft>
                          <a:spcPts val="0"/>
                        </a:spcAft>
                        <a:tabLst>
                          <a:tab pos="2070735" algn="l"/>
                          <a:tab pos="4140835" algn="l"/>
                        </a:tabLst>
                      </a:pPr>
                      <a:r>
                        <a:rPr lang="nl-BE" sz="1400">
                          <a:latin typeface="Arial"/>
                          <a:ea typeface="Times New Roman"/>
                          <a:cs typeface="Times New Roman"/>
                        </a:rPr>
                        <a:t>11,0</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r>
                        <a:rPr lang="nl-BE" sz="1400">
                          <a:latin typeface="Arial"/>
                          <a:ea typeface="Times New Roman"/>
                          <a:cs typeface="Times New Roman"/>
                        </a:rPr>
                        <a:t>1,4</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0000"/>
                        </a:lnSpc>
                        <a:spcAft>
                          <a:spcPts val="0"/>
                        </a:spcAft>
                        <a:tabLst>
                          <a:tab pos="2070735" algn="l"/>
                          <a:tab pos="4140835" algn="l"/>
                        </a:tabLst>
                      </a:pPr>
                      <a:r>
                        <a:rPr lang="nl-BE" sz="1400">
                          <a:latin typeface="Arial"/>
                          <a:ea typeface="Times New Roman"/>
                          <a:cs typeface="Times New Roman"/>
                        </a:rPr>
                        <a:t>9,0</a:t>
                      </a: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528364">
                <a:tc>
                  <a:txBody>
                    <a:bodyPr/>
                    <a:lstStyle/>
                    <a:p>
                      <a:pPr algn="l">
                        <a:lnSpc>
                          <a:spcPct val="100000"/>
                        </a:lnSpc>
                        <a:spcAft>
                          <a:spcPts val="0"/>
                        </a:spcAft>
                        <a:tabLst>
                          <a:tab pos="2070735" algn="l"/>
                          <a:tab pos="4140835" algn="l"/>
                        </a:tabLst>
                      </a:pPr>
                      <a:r>
                        <a:rPr lang="nl-BE" sz="1400">
                          <a:latin typeface="Arial"/>
                          <a:ea typeface="Times New Roman"/>
                          <a:cs typeface="Times New Roman"/>
                        </a:rPr>
                        <a:t>Frankrijk</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r>
                        <a:rPr lang="nl-BE" sz="1400">
                          <a:latin typeface="Arial"/>
                          <a:ea typeface="Times New Roman"/>
                          <a:cs typeface="Times New Roman"/>
                        </a:rPr>
                        <a:t>n.b.</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0000"/>
                        </a:lnSpc>
                        <a:spcAft>
                          <a:spcPts val="0"/>
                        </a:spcAft>
                        <a:tabLst>
                          <a:tab pos="2070735" algn="l"/>
                          <a:tab pos="4140835" algn="l"/>
                        </a:tabLst>
                      </a:pPr>
                      <a:r>
                        <a:rPr lang="nl-BE" sz="1400">
                          <a:latin typeface="Arial"/>
                          <a:ea typeface="Times New Roman"/>
                          <a:cs typeface="Times New Roman"/>
                        </a:rPr>
                        <a:t>n.b.</a:t>
                      </a: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ctr">
                        <a:lnSpc>
                          <a:spcPct val="100000"/>
                        </a:lnSpc>
                        <a:spcAft>
                          <a:spcPts val="0"/>
                        </a:spcAft>
                        <a:tabLst>
                          <a:tab pos="2070735" algn="l"/>
                          <a:tab pos="4140835" algn="l"/>
                        </a:tabLst>
                      </a:pPr>
                      <a:r>
                        <a:rPr lang="nl-BE" sz="1400">
                          <a:latin typeface="Arial"/>
                          <a:ea typeface="Times New Roman"/>
                          <a:cs typeface="Times New Roman"/>
                        </a:rPr>
                        <a:t>1,5</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lnSpc>
                          <a:spcPct val="100000"/>
                        </a:lnSpc>
                        <a:spcAft>
                          <a:spcPts val="0"/>
                        </a:spcAft>
                        <a:tabLst>
                          <a:tab pos="2070735" algn="l"/>
                          <a:tab pos="4140835" algn="l"/>
                        </a:tabLst>
                      </a:pPr>
                      <a:r>
                        <a:rPr lang="nl-BE" sz="1400">
                          <a:latin typeface="Arial"/>
                          <a:ea typeface="Times New Roman"/>
                          <a:cs typeface="Times New Roman"/>
                        </a:rPr>
                        <a:t>3,3</a:t>
                      </a: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528364">
                <a:tc>
                  <a:txBody>
                    <a:bodyPr/>
                    <a:lstStyle/>
                    <a:p>
                      <a:pPr algn="l">
                        <a:lnSpc>
                          <a:spcPct val="100000"/>
                        </a:lnSpc>
                        <a:spcAft>
                          <a:spcPts val="0"/>
                        </a:spcAft>
                        <a:tabLst>
                          <a:tab pos="2070735" algn="l"/>
                          <a:tab pos="4140835" algn="l"/>
                        </a:tabLst>
                      </a:pPr>
                      <a:r>
                        <a:rPr lang="nl-BE" sz="1400">
                          <a:latin typeface="Arial"/>
                          <a:ea typeface="Times New Roman"/>
                          <a:cs typeface="Times New Roman"/>
                        </a:rPr>
                        <a:t>Nederland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no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r>
                        <a:rPr lang="nl-BE" sz="1400">
                          <a:latin typeface="Arial"/>
                          <a:ea typeface="Times New Roman"/>
                          <a:cs typeface="Times New Roman"/>
                        </a:rPr>
                        <a:t>n.b.</a:t>
                      </a:r>
                    </a:p>
                  </a:txBody>
                  <a:tcPr marL="68580" marR="68580" marT="0" marB="0" anchor="ctr">
                    <a:lnL w="12700" cap="flat" cmpd="sng" algn="ctr">
                      <a:solidFill>
                        <a:srgbClr val="000000"/>
                      </a:solidFill>
                      <a:prstDash val="solid"/>
                      <a:round/>
                      <a:headEnd type="none" w="med" len="med"/>
                      <a:tailEnd type="none" w="med" len="med"/>
                    </a:lnL>
                    <a:lnR>
                      <a:noFill/>
                    </a:lnR>
                    <a:lnT>
                      <a:noFill/>
                    </a:lnT>
                    <a:lnB w="19050" cap="flat" cmpd="sng" algn="ctr">
                      <a:no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r>
                        <a:rPr lang="nl-BE" sz="1400">
                          <a:latin typeface="Arial"/>
                          <a:ea typeface="Times New Roman"/>
                          <a:cs typeface="Times New Roman"/>
                        </a:rPr>
                        <a:t>n.b.</a:t>
                      </a:r>
                    </a:p>
                  </a:txBody>
                  <a:tcPr marL="68580" marR="68580" marT="0" marB="0" anchor="ctr">
                    <a:lnL>
                      <a:noFill/>
                    </a:lnL>
                    <a:lnR w="12700" cap="flat" cmpd="sng" algn="ctr">
                      <a:solidFill>
                        <a:srgbClr val="000000"/>
                      </a:solidFill>
                      <a:prstDash val="solid"/>
                      <a:round/>
                      <a:headEnd type="none" w="med" len="med"/>
                      <a:tailEnd type="none" w="med" len="med"/>
                    </a:lnR>
                    <a:lnT>
                      <a:noFill/>
                    </a:lnT>
                    <a:lnB w="19050" cap="flat" cmpd="sng" algn="ctr">
                      <a:no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r>
                        <a:rPr lang="nl-BE" sz="1400">
                          <a:latin typeface="Arial"/>
                          <a:ea typeface="Times New Roman"/>
                          <a:cs typeface="Times New Roman"/>
                        </a:rPr>
                        <a:t>1,1</a:t>
                      </a:r>
                    </a:p>
                  </a:txBody>
                  <a:tcPr marL="68580" marR="68580" marT="0" marB="0" anchor="ctr">
                    <a:lnL w="12700" cap="flat" cmpd="sng" algn="ctr">
                      <a:solidFill>
                        <a:srgbClr val="000000"/>
                      </a:solidFill>
                      <a:prstDash val="solid"/>
                      <a:round/>
                      <a:headEnd type="none" w="med" len="med"/>
                      <a:tailEnd type="none" w="med" len="med"/>
                    </a:lnL>
                    <a:lnR>
                      <a:noFill/>
                    </a:lnR>
                    <a:lnT>
                      <a:noFill/>
                    </a:lnT>
                    <a:lnB w="19050" cap="flat" cmpd="sng" algn="ctr">
                      <a:no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r>
                        <a:rPr lang="nl-BE" sz="1400" smtClean="0">
                          <a:latin typeface="Arial"/>
                          <a:ea typeface="Times New Roman"/>
                          <a:cs typeface="Times New Roman"/>
                        </a:rPr>
                        <a:t>6,2</a:t>
                      </a:r>
                      <a:endParaRPr lang="nl-BE" sz="14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9050" cap="flat" cmpd="sng" algn="ctr">
                      <a:noFill/>
                      <a:prstDash val="solid"/>
                      <a:round/>
                      <a:headEnd type="none" w="med" len="med"/>
                      <a:tailEnd type="none" w="med" len="med"/>
                    </a:lnB>
                    <a:solidFill>
                      <a:schemeClr val="bg1"/>
                    </a:solidFill>
                  </a:tcPr>
                </a:tc>
              </a:tr>
              <a:tr h="192171">
                <a:tc>
                  <a:txBody>
                    <a:bodyPr/>
                    <a:lstStyle/>
                    <a:p>
                      <a:pPr algn="ctr">
                        <a:lnSpc>
                          <a:spcPct val="100000"/>
                        </a:lnSpc>
                        <a:spcAft>
                          <a:spcPts val="0"/>
                        </a:spcAft>
                        <a:tabLst>
                          <a:tab pos="2070735" algn="l"/>
                          <a:tab pos="4140835" algn="l"/>
                        </a:tabLst>
                      </a:pPr>
                      <a:endParaRPr lang="nl-BE" sz="14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endParaRPr lang="nl-BE" sz="14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endParaRPr lang="nl-BE" sz="1400">
                        <a:latin typeface="Arial"/>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endParaRPr lang="nl-BE" sz="14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tabLst>
                          <a:tab pos="2070735" algn="l"/>
                          <a:tab pos="4140835" algn="l"/>
                        </a:tabLst>
                      </a:pPr>
                      <a:endParaRPr lang="nl-BE" sz="140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6</a:t>
            </a:fld>
            <a:endParaRPr lang="nl-NL" smtClean="0"/>
          </a:p>
        </p:txBody>
      </p:sp>
      <p:sp>
        <p:nvSpPr>
          <p:cNvPr id="5123" name="Rectangle 2"/>
          <p:cNvSpPr>
            <a:spLocks noGrp="1" noChangeArrowheads="1"/>
          </p:cNvSpPr>
          <p:nvPr>
            <p:ph type="title"/>
          </p:nvPr>
        </p:nvSpPr>
        <p:spPr>
          <a:xfrm>
            <a:off x="663113" y="71438"/>
            <a:ext cx="7047877" cy="373062"/>
          </a:xfrm>
        </p:spPr>
        <p:txBody>
          <a:bodyPr/>
          <a:lstStyle/>
          <a:p>
            <a:pPr eaLnBrk="1" hangingPunct="1"/>
            <a:r>
              <a:rPr lang="nl-BE" smtClean="0"/>
              <a:t>Macro-economische indicatoren: groei en inflatie</a:t>
            </a:r>
            <a:endParaRPr lang="fr-FR" smtClean="0"/>
          </a:p>
        </p:txBody>
      </p:sp>
      <p:sp>
        <p:nvSpPr>
          <p:cNvPr id="5124" name="Text Box 4"/>
          <p:cNvSpPr txBox="1">
            <a:spLocks noChangeArrowheads="1"/>
          </p:cNvSpPr>
          <p:nvPr/>
        </p:nvSpPr>
        <p:spPr bwMode="auto">
          <a:xfrm>
            <a:off x="657903" y="464685"/>
            <a:ext cx="8085137" cy="307777"/>
          </a:xfrm>
          <a:prstGeom prst="rect">
            <a:avLst/>
          </a:prstGeom>
          <a:noFill/>
          <a:ln w="9525">
            <a:noFill/>
            <a:miter lim="800000"/>
            <a:headEnd/>
            <a:tailEnd/>
          </a:ln>
        </p:spPr>
        <p:txBody>
          <a:bodyPr>
            <a:spAutoFit/>
          </a:bodyPr>
          <a:lstStyle/>
          <a:p>
            <a:r>
              <a:rPr lang="fr-BE" sz="1400" smtClean="0">
                <a:solidFill>
                  <a:srgbClr val="003366"/>
                </a:solidFill>
              </a:rPr>
              <a:t>(gemiddelde jaarlijkse veranderingspercentages)</a:t>
            </a:r>
            <a:endParaRPr lang="fr-BE" sz="1400">
              <a:solidFill>
                <a:srgbClr val="003366"/>
              </a:solidFill>
            </a:endParaRPr>
          </a:p>
        </p:txBody>
      </p:sp>
      <p:graphicFrame>
        <p:nvGraphicFramePr>
          <p:cNvPr id="56473" name="Group 153"/>
          <p:cNvGraphicFramePr>
            <a:graphicFrameLocks noGrp="1"/>
          </p:cNvGraphicFramePr>
          <p:nvPr/>
        </p:nvGraphicFramePr>
        <p:xfrm>
          <a:off x="228600" y="6229350"/>
          <a:ext cx="7257533" cy="131328"/>
        </p:xfrm>
        <a:graphic>
          <a:graphicData uri="http://schemas.openxmlformats.org/drawingml/2006/table">
            <a:tbl>
              <a:tblPr/>
              <a:tblGrid>
                <a:gridCol w="7257533"/>
              </a:tblGrid>
              <a:tr h="82550">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smtClean="0">
                          <a:ln>
                            <a:noFill/>
                          </a:ln>
                          <a:solidFill>
                            <a:schemeClr val="tx1"/>
                          </a:solidFill>
                          <a:effectLst/>
                          <a:latin typeface="Arial" charset="0"/>
                        </a:rPr>
                        <a:t>Bronnen: EC, NBB.</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696036" y="873461"/>
          <a:ext cx="7656395" cy="4899541"/>
        </p:xfrm>
        <a:graphic>
          <a:graphicData uri="http://schemas.openxmlformats.org/drawingml/2006/table">
            <a:tbl>
              <a:tblPr/>
              <a:tblGrid>
                <a:gridCol w="2940642"/>
                <a:gridCol w="1036822"/>
                <a:gridCol w="1717906"/>
                <a:gridCol w="927778"/>
                <a:gridCol w="1033247"/>
              </a:tblGrid>
              <a:tr h="398337">
                <a:tc>
                  <a:txBody>
                    <a:bodyPr/>
                    <a:lstStyle/>
                    <a:p>
                      <a:endParaRPr lang="en-US" sz="1200" dirty="0">
                        <a:latin typeface="Calibri"/>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solidFill>
                            <a:srgbClr val="000000"/>
                          </a:solidFill>
                          <a:latin typeface="Arial"/>
                          <a:ea typeface="Times New Roman"/>
                          <a:cs typeface="Arial"/>
                        </a:rPr>
                        <a:t>1996-2010</a:t>
                      </a:r>
                      <a:endParaRPr lang="en-US" sz="1200">
                        <a:latin typeface="Arial"/>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solidFill>
                            <a:srgbClr val="000000"/>
                          </a:solidFill>
                          <a:latin typeface="Arial"/>
                          <a:ea typeface="Times New Roman"/>
                          <a:cs typeface="Arial"/>
                        </a:rPr>
                        <a:t>standaardafwijking 1996-2010</a:t>
                      </a:r>
                      <a:endParaRPr lang="en-US" sz="1200">
                        <a:latin typeface="Arial"/>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solidFill>
                            <a:srgbClr val="000000"/>
                          </a:solidFill>
                          <a:latin typeface="Arial"/>
                          <a:ea typeface="Times New Roman"/>
                          <a:cs typeface="Arial"/>
                        </a:rPr>
                        <a:t>2007-2010</a:t>
                      </a:r>
                      <a:endParaRPr lang="en-US" sz="1200">
                        <a:latin typeface="Arial"/>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dirty="0" smtClean="0">
                          <a:solidFill>
                            <a:srgbClr val="000000"/>
                          </a:solidFill>
                          <a:latin typeface="Arial"/>
                          <a:ea typeface="Times New Roman"/>
                          <a:cs typeface="Arial"/>
                        </a:rPr>
                        <a:t>2011</a:t>
                      </a:r>
                      <a:endParaRPr lang="en-US" sz="1200" dirty="0">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19086">
                <a:tc gridSpan="2">
                  <a:txBody>
                    <a:bodyPr/>
                    <a:lstStyle/>
                    <a:p>
                      <a:endParaRPr lang="en-US" sz="12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tc>
                  <a:txBody>
                    <a:bodyPr/>
                    <a:lstStyle/>
                    <a:p>
                      <a:endParaRPr lang="en-US" sz="12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r>
              <a:tr h="219086">
                <a:tc gridSpan="2">
                  <a:txBody>
                    <a:bodyPr/>
                    <a:lstStyle/>
                    <a:p>
                      <a:pPr>
                        <a:lnSpc>
                          <a:spcPts val="1200"/>
                        </a:lnSpc>
                        <a:spcAft>
                          <a:spcPts val="0"/>
                        </a:spcAft>
                      </a:pPr>
                      <a:r>
                        <a:rPr lang="nl-BE" sz="1200" b="1">
                          <a:solidFill>
                            <a:srgbClr val="000000"/>
                          </a:solidFill>
                          <a:latin typeface="Arial"/>
                          <a:ea typeface="Times New Roman"/>
                          <a:cs typeface="Arial"/>
                        </a:rPr>
                        <a:t>Bbp naar volume</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hMerge="1">
                  <a:txBody>
                    <a:bodyPr/>
                    <a:lstStyle/>
                    <a:p>
                      <a:endParaRPr lang="en-US"/>
                    </a:p>
                  </a:txBody>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nl-BE" sz="1200">
                          <a:solidFill>
                            <a:srgbClr val="000000"/>
                          </a:solidFill>
                          <a:latin typeface="Arial"/>
                          <a:ea typeface="Times New Roman"/>
                          <a:cs typeface="Arial"/>
                        </a:rPr>
                        <a:t>België</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1,9</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0,1</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2,0</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nl-BE" sz="1200">
                          <a:solidFill>
                            <a:srgbClr val="000000"/>
                          </a:solidFill>
                          <a:latin typeface="Arial"/>
                          <a:ea typeface="Times New Roman"/>
                          <a:cs typeface="Arial"/>
                        </a:rPr>
                        <a:t>Duitsland</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1,3</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3,0</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nl-BE" sz="1200">
                          <a:solidFill>
                            <a:srgbClr val="000000"/>
                          </a:solidFill>
                          <a:latin typeface="Arial"/>
                          <a:ea typeface="Times New Roman"/>
                          <a:cs typeface="Arial"/>
                        </a:rPr>
                        <a:t>Frankrijk</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1,6</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-0,5</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a:solidFill>
                            <a:srgbClr val="000000"/>
                          </a:solidFill>
                          <a:latin typeface="Arial"/>
                          <a:ea typeface="Times New Roman"/>
                          <a:cs typeface="Arial"/>
                        </a:rPr>
                        <a:t>1,7</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nl-BE" sz="1200">
                          <a:solidFill>
                            <a:srgbClr val="000000"/>
                          </a:solidFill>
                          <a:latin typeface="Arial"/>
                          <a:ea typeface="Times New Roman"/>
                          <a:cs typeface="Arial"/>
                        </a:rPr>
                        <a:t>Nederland</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0,0</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1,2</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nl-BE" sz="1200" i="1">
                          <a:solidFill>
                            <a:srgbClr val="000000"/>
                          </a:solidFill>
                          <a:latin typeface="Arial"/>
                          <a:ea typeface="Times New Roman"/>
                          <a:cs typeface="Arial"/>
                        </a:rPr>
                        <a:t>gemiddelde van de drie buurlanden</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1,7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2,0</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-0,2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dirty="0" smtClean="0">
                          <a:solidFill>
                            <a:srgbClr val="000000"/>
                          </a:solidFill>
                          <a:latin typeface="Arial"/>
                          <a:ea typeface="Times New Roman"/>
                          <a:cs typeface="Arial"/>
                        </a:rPr>
                        <a:t>1,9</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9086">
                <a:tc gridSpan="2">
                  <a:txBody>
                    <a:bodyPr/>
                    <a:lstStyle/>
                    <a:p>
                      <a:endParaRPr lang="en-US" sz="12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hMerge="1">
                  <a:txBody>
                    <a:bodyPr/>
                    <a:lstStyle/>
                    <a:p>
                      <a:endParaRPr lang="en-US"/>
                    </a:p>
                  </a:txBody>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dirty="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9086">
                <a:tc gridSpan="2">
                  <a:txBody>
                    <a:bodyPr/>
                    <a:lstStyle/>
                    <a:p>
                      <a:pPr>
                        <a:lnSpc>
                          <a:spcPts val="1200"/>
                        </a:lnSpc>
                        <a:spcAft>
                          <a:spcPts val="0"/>
                        </a:spcAft>
                      </a:pPr>
                      <a:r>
                        <a:rPr lang="nl-BE" sz="1200" b="1">
                          <a:solidFill>
                            <a:srgbClr val="000000"/>
                          </a:solidFill>
                          <a:latin typeface="Arial"/>
                          <a:ea typeface="Times New Roman"/>
                          <a:cs typeface="Arial"/>
                        </a:rPr>
                        <a:t>Particuliere consumptie naar volume</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hMerge="1">
                  <a:txBody>
                    <a:bodyPr/>
                    <a:lstStyle/>
                    <a:p>
                      <a:endParaRPr lang="en-US"/>
                    </a:p>
                  </a:txBody>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dirty="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nSpc>
                          <a:spcPts val="1200"/>
                        </a:lnSpc>
                        <a:spcAft>
                          <a:spcPts val="0"/>
                        </a:spcAft>
                      </a:pPr>
                      <a:r>
                        <a:rPr lang="nl-BE" sz="1200">
                          <a:solidFill>
                            <a:srgbClr val="000000"/>
                          </a:solidFill>
                          <a:latin typeface="Arial"/>
                          <a:ea typeface="Times New Roman"/>
                          <a:cs typeface="Arial"/>
                        </a:rPr>
                        <a:t>België</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1,6</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1,6</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0,9</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nl-BE" sz="1200">
                          <a:solidFill>
                            <a:srgbClr val="000000"/>
                          </a:solidFill>
                          <a:latin typeface="Arial"/>
                          <a:ea typeface="Times New Roman"/>
                          <a:cs typeface="Arial"/>
                        </a:rPr>
                        <a:t>Duitsland</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0,9</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0,4</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1,5</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nl-BE" sz="1200">
                          <a:solidFill>
                            <a:srgbClr val="000000"/>
                          </a:solidFill>
                          <a:latin typeface="Arial"/>
                          <a:ea typeface="Times New Roman"/>
                          <a:cs typeface="Arial"/>
                        </a:rPr>
                        <a:t>Frankrijk</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2,0</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1,1</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0,6</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0,4</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nl-BE" sz="1200">
                          <a:solidFill>
                            <a:srgbClr val="000000"/>
                          </a:solidFill>
                          <a:latin typeface="Arial"/>
                          <a:ea typeface="Times New Roman"/>
                          <a:cs typeface="Arial"/>
                        </a:rPr>
                        <a:t>Nederland</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1,6</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-0,3</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dirty="0" smtClean="0">
                          <a:solidFill>
                            <a:srgbClr val="000000"/>
                          </a:solidFill>
                          <a:latin typeface="Arial"/>
                          <a:ea typeface="Times New Roman"/>
                          <a:cs typeface="Arial"/>
                        </a:rPr>
                        <a:t>-1,1</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nl-BE" sz="1200" i="1">
                          <a:solidFill>
                            <a:srgbClr val="000000"/>
                          </a:solidFill>
                          <a:latin typeface="Arial"/>
                          <a:ea typeface="Times New Roman"/>
                          <a:cs typeface="Arial"/>
                        </a:rPr>
                        <a:t>gemiddelde van de drie buurlanden</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1,4</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1,4</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0,2</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i="1" dirty="0" smtClean="0">
                          <a:solidFill>
                            <a:srgbClr val="000000"/>
                          </a:solidFill>
                          <a:latin typeface="Arial"/>
                          <a:ea typeface="Times New Roman"/>
                          <a:cs typeface="Arial"/>
                        </a:rPr>
                        <a:t>0,3</a:t>
                      </a:r>
                      <a:endParaRPr lang="en-US" sz="1200" dirty="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9086">
                <a:tc>
                  <a:txBody>
                    <a:bodyPr/>
                    <a:lstStyle/>
                    <a:p>
                      <a:endParaRPr lang="en-US" sz="12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19086">
                <a:tc>
                  <a:txBody>
                    <a:bodyPr/>
                    <a:lstStyle/>
                    <a:p>
                      <a:pPr algn="just">
                        <a:lnSpc>
                          <a:spcPts val="1200"/>
                        </a:lnSpc>
                        <a:spcAft>
                          <a:spcPts val="0"/>
                        </a:spcAft>
                      </a:pPr>
                      <a:r>
                        <a:rPr lang="nl-BE" sz="1200" b="1">
                          <a:solidFill>
                            <a:srgbClr val="000000"/>
                          </a:solidFill>
                          <a:latin typeface="Arial"/>
                          <a:ea typeface="Times New Roman"/>
                          <a:cs typeface="Arial"/>
                        </a:rPr>
                        <a:t>Inflatie </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nl-BE" sz="1200">
                          <a:solidFill>
                            <a:srgbClr val="000000"/>
                          </a:solidFill>
                          <a:latin typeface="Arial"/>
                          <a:ea typeface="Times New Roman"/>
                          <a:cs typeface="Arial"/>
                        </a:rPr>
                        <a:t>België</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1,9</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1,0</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2,3</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3,5</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nl-BE" sz="1200">
                          <a:solidFill>
                            <a:srgbClr val="000000"/>
                          </a:solidFill>
                          <a:latin typeface="Arial"/>
                          <a:ea typeface="Times New Roman"/>
                          <a:cs typeface="Arial"/>
                        </a:rPr>
                        <a:t>Duitsland</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1,5</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1,4</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2,5</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nl-BE" sz="1200">
                          <a:solidFill>
                            <a:srgbClr val="000000"/>
                          </a:solidFill>
                          <a:latin typeface="Arial"/>
                          <a:ea typeface="Times New Roman"/>
                          <a:cs typeface="Arial"/>
                        </a:rPr>
                        <a:t>Frankrijk</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1,6</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0,8</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1,7</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2,3</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nl-BE" sz="1200">
                          <a:solidFill>
                            <a:srgbClr val="000000"/>
                          </a:solidFill>
                          <a:latin typeface="Arial"/>
                          <a:ea typeface="Times New Roman"/>
                          <a:cs typeface="Arial"/>
                        </a:rPr>
                        <a:t>Nederland</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2,1</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1,1</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1,4</a:t>
                      </a:r>
                      <a:endParaRPr lang="en-US" sz="120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algn="ctr">
                        <a:lnSpc>
                          <a:spcPts val="1200"/>
                        </a:lnSpc>
                        <a:spcAft>
                          <a:spcPts val="0"/>
                        </a:spcAft>
                      </a:pPr>
                      <a:r>
                        <a:rPr lang="nl-BE" sz="1200">
                          <a:solidFill>
                            <a:srgbClr val="000000"/>
                          </a:solidFill>
                          <a:latin typeface="Arial"/>
                          <a:ea typeface="Times New Roman"/>
                          <a:cs typeface="Arial"/>
                        </a:rPr>
                        <a:t>2,5</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199168">
                <a:tc>
                  <a:txBody>
                    <a:bodyPr/>
                    <a:lstStyle/>
                    <a:p>
                      <a:pPr algn="just">
                        <a:lnSpc>
                          <a:spcPts val="1200"/>
                        </a:lnSpc>
                        <a:spcAft>
                          <a:spcPts val="0"/>
                        </a:spcAft>
                      </a:pPr>
                      <a:r>
                        <a:rPr lang="nl-BE" sz="1200" i="1">
                          <a:solidFill>
                            <a:srgbClr val="000000"/>
                          </a:solidFill>
                          <a:latin typeface="Arial"/>
                          <a:ea typeface="Times New Roman"/>
                          <a:cs typeface="Arial"/>
                        </a:rPr>
                        <a:t>gemiddelde van de drie buurlanden</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w="12700" cap="flat" cmpd="sng" algn="ctr">
                      <a:no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1,7</a:t>
                      </a:r>
                      <a:endParaRPr lang="en-US" sz="1200">
                        <a:latin typeface="Arial"/>
                        <a:ea typeface="Times New Roman"/>
                        <a:cs typeface="Times New Roman"/>
                      </a:endParaRPr>
                    </a:p>
                  </a:txBody>
                  <a:tcPr marL="44450" marR="44450" marT="0" marB="0" anchor="b">
                    <a:lnL>
                      <a:noFill/>
                    </a:lnL>
                    <a:lnR>
                      <a:noFill/>
                    </a:lnR>
                    <a:lnT>
                      <a:noFill/>
                    </a:lnT>
                    <a:lnB w="12700" cap="flat" cmpd="sng" algn="ctr">
                      <a:no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0,9</a:t>
                      </a:r>
                      <a:endParaRPr lang="en-US" sz="1200">
                        <a:latin typeface="Arial"/>
                        <a:ea typeface="Times New Roman"/>
                        <a:cs typeface="Times New Roman"/>
                      </a:endParaRPr>
                    </a:p>
                  </a:txBody>
                  <a:tcPr marL="44450" marR="44450" marT="0" marB="0" anchor="b">
                    <a:lnL>
                      <a:noFill/>
                    </a:lnL>
                    <a:lnR>
                      <a:noFill/>
                    </a:lnR>
                    <a:lnT>
                      <a:noFill/>
                    </a:lnT>
                    <a:lnB w="12700" cap="flat" cmpd="sng" algn="ctr">
                      <a:no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i="1">
                          <a:solidFill>
                            <a:srgbClr val="000000"/>
                          </a:solidFill>
                          <a:latin typeface="Arial"/>
                          <a:ea typeface="Times New Roman"/>
                          <a:cs typeface="Arial"/>
                        </a:rPr>
                        <a:t>1,5</a:t>
                      </a:r>
                      <a:endParaRPr lang="en-US" sz="1200">
                        <a:latin typeface="Arial"/>
                        <a:ea typeface="Times New Roman"/>
                        <a:cs typeface="Times New Roman"/>
                      </a:endParaRPr>
                    </a:p>
                  </a:txBody>
                  <a:tcPr marL="44450" marR="44450" marT="0" marB="0" anchor="b">
                    <a:lnL>
                      <a:noFill/>
                    </a:lnL>
                    <a:lnR>
                      <a:noFill/>
                    </a:lnR>
                    <a:lnT>
                      <a:noFill/>
                    </a:lnT>
                    <a:lnB w="12700" cap="flat" cmpd="sng" algn="ctr">
                      <a:no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i="1" smtClean="0">
                          <a:solidFill>
                            <a:srgbClr val="000000"/>
                          </a:solidFill>
                          <a:latin typeface="Arial"/>
                          <a:ea typeface="Times New Roman"/>
                          <a:cs typeface="Arial"/>
                        </a:rPr>
                        <a:t>2,4</a:t>
                      </a: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solidFill>
                      <a:schemeClr val="bg1"/>
                    </a:solidFill>
                  </a:tcPr>
                </a:tc>
              </a:tr>
              <a:tr h="199168">
                <a:tc>
                  <a:txBody>
                    <a:bodyPr/>
                    <a:lstStyle/>
                    <a:p>
                      <a:pPr algn="just">
                        <a:lnSpc>
                          <a:spcPts val="1200"/>
                        </a:lnSpc>
                        <a:spcAft>
                          <a:spcPts val="0"/>
                        </a:spcAft>
                      </a:pP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en-US" sz="1200">
                        <a:latin typeface="Arial"/>
                        <a:ea typeface="Times New Roman"/>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en-US" sz="1200">
                        <a:latin typeface="Arial"/>
                        <a:ea typeface="Times New Roman"/>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en-US" sz="1200">
                        <a:latin typeface="Arial"/>
                        <a:ea typeface="Times New Roman"/>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endParaRPr lang="en-US" sz="1200">
                        <a:latin typeface="Arial"/>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659635" y="1399851"/>
            <a:ext cx="3084316" cy="3200723"/>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 name="Rectangle 9"/>
          <p:cNvSpPr/>
          <p:nvPr/>
        </p:nvSpPr>
        <p:spPr>
          <a:xfrm>
            <a:off x="885825" y="1400174"/>
            <a:ext cx="4762501" cy="3228976"/>
          </a:xfrm>
          <a:prstGeom prst="rect">
            <a:avLst/>
          </a:prstGeom>
          <a:solidFill>
            <a:schemeClr val="bg1">
              <a:lumMod val="95000"/>
              <a:alpha val="62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4" name="Rectangle 13"/>
          <p:cNvSpPr/>
          <p:nvPr/>
        </p:nvSpPr>
        <p:spPr>
          <a:xfrm>
            <a:off x="5581649" y="1390650"/>
            <a:ext cx="3152775" cy="321945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 name="Rectangle 12"/>
          <p:cNvSpPr/>
          <p:nvPr/>
        </p:nvSpPr>
        <p:spPr>
          <a:xfrm>
            <a:off x="933451" y="1390651"/>
            <a:ext cx="4676774" cy="3219448"/>
          </a:xfrm>
          <a:prstGeom prst="rect">
            <a:avLst/>
          </a:prstGeom>
          <a:solidFill>
            <a:schemeClr val="bg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graphicFrame>
        <p:nvGraphicFramePr>
          <p:cNvPr id="7" name="Chart Placeholder 6"/>
          <p:cNvGraphicFramePr>
            <a:graphicFrameLocks noGrp="1"/>
          </p:cNvGraphicFramePr>
          <p:nvPr>
            <p:ph type="chart" sz="quarter" idx="11"/>
          </p:nvPr>
        </p:nvGraphicFramePr>
        <p:xfrm>
          <a:off x="307975" y="1209675"/>
          <a:ext cx="8531225" cy="48672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42900" y="71438"/>
            <a:ext cx="8667750" cy="373062"/>
          </a:xfrm>
        </p:spPr>
        <p:txBody>
          <a:bodyPr/>
          <a:lstStyle/>
          <a:p>
            <a:r>
              <a:rPr lang="nl-BE" dirty="0" smtClean="0"/>
              <a:t>Geringere marge voor reële loonstijgingen maakt het complexer om de gevolgen van de indexering op te vangen (I)</a:t>
            </a:r>
            <a:r>
              <a:rPr lang="nl-BE" sz="1400" dirty="0" smtClean="0"/>
              <a:t> </a:t>
            </a:r>
            <a:r>
              <a:rPr lang="nl-BE" sz="1400" dirty="0" smtClean="0">
                <a:solidFill>
                  <a:schemeClr val="accent6"/>
                </a:solidFill>
              </a:rPr>
              <a:t>Marge voor reële loonstijgingen vertrekkend van nominale productiviteit per uur </a:t>
            </a:r>
            <a:r>
              <a:rPr lang="nl-BE" sz="1400" baseline="30000" dirty="0" smtClean="0">
                <a:solidFill>
                  <a:schemeClr val="accent6"/>
                </a:solidFill>
              </a:rPr>
              <a:t>1</a:t>
            </a:r>
            <a:r>
              <a:rPr lang="nl-BE" sz="1400" dirty="0" smtClean="0"/>
              <a:t/>
            </a:r>
            <a:br>
              <a:rPr lang="nl-BE" sz="1400" dirty="0" smtClean="0"/>
            </a:br>
            <a:r>
              <a:rPr lang="nl-BE" sz="1000" dirty="0" smtClean="0"/>
              <a:t>(jaarlijkse veranderingspercentages, tenzij anders vermeld)</a:t>
            </a:r>
            <a:endParaRPr lang="nl-BE" sz="1000" dirty="0"/>
          </a:p>
        </p:txBody>
      </p:sp>
      <p:sp>
        <p:nvSpPr>
          <p:cNvPr id="5" name="Slide Number Placeholder 4"/>
          <p:cNvSpPr>
            <a:spLocks noGrp="1"/>
          </p:cNvSpPr>
          <p:nvPr>
            <p:ph type="sldNum" sz="quarter" idx="12"/>
          </p:nvPr>
        </p:nvSpPr>
        <p:spPr/>
        <p:txBody>
          <a:bodyPr/>
          <a:lstStyle/>
          <a:p>
            <a:pPr>
              <a:defRPr/>
            </a:pPr>
            <a:fld id="{30927B20-BB5D-4D3E-B7E7-4E481A1C19C8}" type="slidenum">
              <a:rPr lang="nl-NL" smtClean="0"/>
              <a:pPr>
                <a:defRPr/>
              </a:pPr>
              <a:t>60</a:t>
            </a:fld>
            <a:endParaRPr lang="nl-NL"/>
          </a:p>
        </p:txBody>
      </p:sp>
      <p:sp>
        <p:nvSpPr>
          <p:cNvPr id="8" name="TextBox 26"/>
          <p:cNvSpPr txBox="1"/>
          <p:nvPr/>
        </p:nvSpPr>
        <p:spPr bwMode="auto">
          <a:xfrm>
            <a:off x="5905500" y="1442993"/>
            <a:ext cx="2671762" cy="646331"/>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50000"/>
              </a:lnSpc>
              <a:spcBef>
                <a:spcPts val="0"/>
              </a:spcBef>
              <a:buClr>
                <a:srgbClr val="CC3300"/>
              </a:buClr>
              <a:buSzPct val="135000"/>
            </a:pPr>
            <a:r>
              <a:rPr kumimoji="0" lang="nl-BE" sz="1200" b="1" i="0" u="none" strike="noStrike" kern="0" cap="none" spc="0" normalizeH="0" baseline="0" noProof="0" dirty="0" smtClean="0">
                <a:ln>
                  <a:noFill/>
                </a:ln>
                <a:solidFill>
                  <a:srgbClr val="000000"/>
                </a:solidFill>
                <a:effectLst/>
                <a:uLnTx/>
                <a:uFillTx/>
                <a:latin typeface="Arial"/>
              </a:rPr>
              <a:t>Huidig regime:</a:t>
            </a:r>
            <a:r>
              <a:rPr kumimoji="0" lang="nl-BE" sz="1200" b="1" i="0" u="none" strike="noStrike" kern="0" cap="none" spc="0" normalizeH="0" noProof="0" dirty="0" smtClean="0">
                <a:ln>
                  <a:noFill/>
                </a:ln>
                <a:solidFill>
                  <a:srgbClr val="000000"/>
                </a:solidFill>
                <a:effectLst/>
                <a:uLnTx/>
                <a:uFillTx/>
                <a:latin typeface="Arial"/>
              </a:rPr>
              <a:t> indexering aan de hand van de gezondheidsindex</a:t>
            </a:r>
            <a:endParaRPr kumimoji="0" lang="nl-BE" sz="1000" b="1" i="0" u="none" strike="noStrike" kern="0" cap="none" spc="0" normalizeH="0" baseline="0" noProof="0" dirty="0" smtClean="0">
              <a:ln>
                <a:noFill/>
              </a:ln>
              <a:solidFill>
                <a:srgbClr val="000000"/>
              </a:solidFill>
              <a:effectLst/>
              <a:uLnTx/>
              <a:uFillTx/>
              <a:latin typeface="Arial"/>
            </a:endParaRPr>
          </a:p>
        </p:txBody>
      </p:sp>
      <p:sp>
        <p:nvSpPr>
          <p:cNvPr id="9" name="TextBox 26"/>
          <p:cNvSpPr txBox="1"/>
          <p:nvPr/>
        </p:nvSpPr>
        <p:spPr bwMode="auto">
          <a:xfrm>
            <a:off x="2314575" y="1419224"/>
            <a:ext cx="2495551" cy="646331"/>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50000"/>
              </a:lnSpc>
              <a:spcBef>
                <a:spcPts val="0"/>
              </a:spcBef>
              <a:buClr>
                <a:srgbClr val="CC3300"/>
              </a:buClr>
              <a:buSzPct val="135000"/>
            </a:pPr>
            <a:r>
              <a:rPr lang="nl-BE" sz="1200" b="1" kern="0" dirty="0" smtClean="0">
                <a:solidFill>
                  <a:srgbClr val="000000"/>
                </a:solidFill>
                <a:latin typeface="Arial"/>
              </a:rPr>
              <a:t>R</a:t>
            </a:r>
            <a:r>
              <a:rPr kumimoji="0" lang="nl-BE" sz="1200" b="1" i="0" u="none" strike="noStrike" kern="0" cap="none" spc="0" normalizeH="0" baseline="0" noProof="0" dirty="0" err="1" smtClean="0">
                <a:ln>
                  <a:noFill/>
                </a:ln>
                <a:solidFill>
                  <a:srgbClr val="000000"/>
                </a:solidFill>
                <a:effectLst/>
                <a:uLnTx/>
                <a:uFillTx/>
                <a:latin typeface="Arial"/>
              </a:rPr>
              <a:t>egime</a:t>
            </a:r>
            <a:r>
              <a:rPr kumimoji="0" lang="nl-BE" sz="1200" b="1" i="0" u="none" strike="noStrike" kern="0" cap="none" spc="0" normalizeH="0" baseline="0" noProof="0" dirty="0" smtClean="0">
                <a:ln>
                  <a:noFill/>
                </a:ln>
                <a:solidFill>
                  <a:srgbClr val="000000"/>
                </a:solidFill>
                <a:effectLst/>
                <a:uLnTx/>
                <a:uFillTx/>
                <a:latin typeface="Arial"/>
              </a:rPr>
              <a:t> 1971-1996: indexering benaderd door </a:t>
            </a:r>
            <a:r>
              <a:rPr lang="nl-BE" sz="1200" b="1" kern="0" dirty="0" smtClean="0">
                <a:solidFill>
                  <a:srgbClr val="000000"/>
                </a:solidFill>
                <a:latin typeface="Arial"/>
              </a:rPr>
              <a:t> inflatie</a:t>
            </a:r>
            <a:endParaRPr kumimoji="0" lang="nl-BE" sz="1000" b="1" i="0" u="none" strike="noStrike" kern="0" cap="none" spc="0" normalizeH="0" baseline="0" noProof="0" dirty="0" smtClean="0">
              <a:ln>
                <a:noFill/>
              </a:ln>
              <a:solidFill>
                <a:srgbClr val="000000"/>
              </a:solidFill>
              <a:effectLst/>
              <a:uLnTx/>
              <a:uFillTx/>
              <a:latin typeface="Arial"/>
            </a:endParaRPr>
          </a:p>
        </p:txBody>
      </p:sp>
      <p:sp>
        <p:nvSpPr>
          <p:cNvPr id="12" name="TextBox 11"/>
          <p:cNvSpPr txBox="1"/>
          <p:nvPr/>
        </p:nvSpPr>
        <p:spPr bwMode="auto">
          <a:xfrm>
            <a:off x="323850" y="6257925"/>
            <a:ext cx="5695950" cy="33855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800" b="0" i="0" u="none" strike="noStrike" kern="0" cap="none" spc="0" normalizeH="0" baseline="0" noProof="0" dirty="0" smtClean="0">
                <a:ln>
                  <a:noFill/>
                </a:ln>
                <a:solidFill>
                  <a:schemeClr val="tx1"/>
                </a:solidFill>
                <a:effectLst/>
                <a:uLnTx/>
                <a:uFillTx/>
                <a:latin typeface="Arial" pitchFamily="34" charset="0"/>
                <a:ea typeface="+mn-ea"/>
                <a:cs typeface="+mn-cs"/>
              </a:rPr>
              <a:t>Bronnen: ADSEI, </a:t>
            </a:r>
            <a:r>
              <a:rPr kumimoji="0" lang="nl-BE" sz="800" b="0" i="0" u="none" strike="noStrike" kern="0" cap="none" spc="0" normalizeH="0" baseline="0" noProof="0" dirty="0" err="1" smtClean="0">
                <a:ln>
                  <a:noFill/>
                </a:ln>
                <a:solidFill>
                  <a:schemeClr val="tx1"/>
                </a:solidFill>
                <a:effectLst/>
                <a:uLnTx/>
                <a:uFillTx/>
                <a:latin typeface="Arial" pitchFamily="34" charset="0"/>
                <a:ea typeface="+mn-ea"/>
                <a:cs typeface="+mn-cs"/>
              </a:rPr>
              <a:t>EU-Klems</a:t>
            </a:r>
            <a:r>
              <a:rPr kumimoji="0" lang="nl-BE" sz="800" b="0" i="0" u="none" strike="noStrike" kern="0" cap="none" spc="0" normalizeH="0" baseline="0" noProof="0" dirty="0" smtClean="0">
                <a:ln>
                  <a:noFill/>
                </a:ln>
                <a:solidFill>
                  <a:schemeClr val="tx1"/>
                </a:solidFill>
                <a:effectLst/>
                <a:uLnTx/>
                <a:uFillTx/>
                <a:latin typeface="Arial" pitchFamily="34" charset="0"/>
                <a:ea typeface="+mn-ea"/>
                <a:cs typeface="+mn-cs"/>
              </a:rPr>
              <a:t>,</a:t>
            </a:r>
            <a:r>
              <a:rPr kumimoji="0" lang="nl-BE" sz="800" b="0" i="0" u="none" strike="noStrike" kern="0" cap="none" spc="0" normalizeH="0" noProof="0" dirty="0" smtClean="0">
                <a:ln>
                  <a:noFill/>
                </a:ln>
                <a:solidFill>
                  <a:schemeClr val="tx1"/>
                </a:solidFill>
                <a:effectLst/>
                <a:uLnTx/>
                <a:uFillTx/>
                <a:latin typeface="Arial" pitchFamily="34" charset="0"/>
                <a:ea typeface="+mn-ea"/>
                <a:cs typeface="+mn-cs"/>
              </a:rPr>
              <a:t> FOD  WASO, INR.</a:t>
            </a:r>
          </a:p>
          <a:p>
            <a:pPr>
              <a:spcBef>
                <a:spcPts val="0"/>
              </a:spcBef>
              <a:buClr>
                <a:srgbClr val="CC3300"/>
              </a:buClr>
              <a:buSzPct val="135000"/>
            </a:pPr>
            <a:r>
              <a:rPr lang="nl-BE" sz="800" kern="0" baseline="30000" dirty="0" smtClean="0">
                <a:latin typeface="Arial" pitchFamily="34" charset="0"/>
              </a:rPr>
              <a:t>1 </a:t>
            </a:r>
            <a:r>
              <a:rPr lang="nl-BE" sz="800" kern="0" dirty="0" smtClean="0">
                <a:latin typeface="Arial" pitchFamily="34" charset="0"/>
              </a:rPr>
              <a:t>Vóór 1996, totale economie min overheid en onderwijs, vanaf 1997 private sector.</a:t>
            </a:r>
          </a:p>
        </p:txBody>
      </p:sp>
      <p:cxnSp>
        <p:nvCxnSpPr>
          <p:cNvPr id="16" name="Straight Arrow Connector 15"/>
          <p:cNvCxnSpPr/>
          <p:nvPr/>
        </p:nvCxnSpPr>
        <p:spPr>
          <a:xfrm>
            <a:off x="5648325" y="5438775"/>
            <a:ext cx="78105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648325" y="5829300"/>
            <a:ext cx="78105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34050" y="1419225"/>
            <a:ext cx="2990849" cy="3467099"/>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0" name="Rectangle 9"/>
          <p:cNvSpPr/>
          <p:nvPr/>
        </p:nvSpPr>
        <p:spPr>
          <a:xfrm>
            <a:off x="895351" y="1419226"/>
            <a:ext cx="4838700" cy="3467100"/>
          </a:xfrm>
          <a:prstGeom prst="rect">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2" name="Title 1"/>
          <p:cNvSpPr>
            <a:spLocks noGrp="1"/>
          </p:cNvSpPr>
          <p:nvPr>
            <p:ph type="title"/>
          </p:nvPr>
        </p:nvSpPr>
        <p:spPr>
          <a:xfrm>
            <a:off x="133350" y="71438"/>
            <a:ext cx="8629650" cy="373062"/>
          </a:xfrm>
        </p:spPr>
        <p:txBody>
          <a:bodyPr/>
          <a:lstStyle/>
          <a:p>
            <a:r>
              <a:rPr lang="nl-BE" dirty="0" smtClean="0"/>
              <a:t>Geringere marge voor reële loonstijgingen maakt het complexer om de gevolgen van de indexering op te </a:t>
            </a:r>
            <a:r>
              <a:rPr lang="nl-BE" smtClean="0"/>
              <a:t>vangen (II)</a:t>
            </a:r>
            <a:r>
              <a:rPr lang="nl-BE" sz="1400" smtClean="0"/>
              <a:t> </a:t>
            </a:r>
            <a:r>
              <a:rPr lang="nl-BE" sz="1400" dirty="0" smtClean="0">
                <a:solidFill>
                  <a:schemeClr val="accent6"/>
                </a:solidFill>
              </a:rPr>
              <a:t>Marge voor </a:t>
            </a:r>
            <a:r>
              <a:rPr lang="nl-BE" sz="1400" smtClean="0">
                <a:solidFill>
                  <a:schemeClr val="accent6"/>
                </a:solidFill>
              </a:rPr>
              <a:t>reële uurloonstijgingen</a:t>
            </a:r>
            <a:r>
              <a:rPr lang="nl-BE" sz="1400" baseline="30000" smtClean="0">
                <a:solidFill>
                  <a:schemeClr val="accent6"/>
                </a:solidFill>
              </a:rPr>
              <a:t> </a:t>
            </a:r>
            <a:r>
              <a:rPr lang="nl-BE" sz="1400" smtClean="0">
                <a:solidFill>
                  <a:schemeClr val="accent6"/>
                </a:solidFill>
              </a:rPr>
              <a:t>vertrekkend van uurloonkosten</a:t>
            </a:r>
            <a:r>
              <a:rPr lang="nl-BE" sz="1400" baseline="30000" smtClean="0">
                <a:solidFill>
                  <a:schemeClr val="accent6"/>
                </a:solidFill>
              </a:rPr>
              <a:t> 1</a:t>
            </a:r>
            <a:r>
              <a:rPr lang="nl-BE" sz="1400" smtClean="0">
                <a:solidFill>
                  <a:schemeClr val="accent6"/>
                </a:solidFill>
              </a:rPr>
              <a:t> </a:t>
            </a:r>
            <a:r>
              <a:rPr lang="nl-BE" sz="1400" dirty="0" smtClean="0">
                <a:solidFill>
                  <a:schemeClr val="accent6"/>
                </a:solidFill>
              </a:rPr>
              <a:t>buurlanden</a:t>
            </a:r>
            <a:r>
              <a:rPr lang="nl-BE" sz="1400" dirty="0" smtClean="0"/>
              <a:t/>
            </a:r>
            <a:br>
              <a:rPr lang="nl-BE" sz="1400" dirty="0" smtClean="0"/>
            </a:br>
            <a:r>
              <a:rPr lang="nl-BE" sz="1000" dirty="0" smtClean="0"/>
              <a:t>(</a:t>
            </a:r>
            <a:r>
              <a:rPr lang="nl-BE" sz="1000" smtClean="0"/>
              <a:t>jaarlijkse veranderingspercentages</a:t>
            </a:r>
            <a:r>
              <a:rPr lang="nl-BE" sz="1000" dirty="0" smtClean="0"/>
              <a:t>)</a:t>
            </a:r>
            <a:endParaRPr lang="nl-BE" dirty="0"/>
          </a:p>
        </p:txBody>
      </p:sp>
      <p:sp>
        <p:nvSpPr>
          <p:cNvPr id="5" name="Slide Number Placeholder 4"/>
          <p:cNvSpPr>
            <a:spLocks noGrp="1"/>
          </p:cNvSpPr>
          <p:nvPr>
            <p:ph type="sldNum" sz="quarter" idx="12"/>
          </p:nvPr>
        </p:nvSpPr>
        <p:spPr/>
        <p:txBody>
          <a:bodyPr/>
          <a:lstStyle/>
          <a:p>
            <a:pPr>
              <a:defRPr/>
            </a:pPr>
            <a:fld id="{30927B20-BB5D-4D3E-B7E7-4E481A1C19C8}" type="slidenum">
              <a:rPr lang="nl-NL" smtClean="0"/>
              <a:pPr>
                <a:defRPr/>
              </a:pPr>
              <a:t>61</a:t>
            </a:fld>
            <a:endParaRPr lang="nl-NL"/>
          </a:p>
        </p:txBody>
      </p:sp>
      <p:sp>
        <p:nvSpPr>
          <p:cNvPr id="14" name="Rectangle 13"/>
          <p:cNvSpPr/>
          <p:nvPr/>
        </p:nvSpPr>
        <p:spPr>
          <a:xfrm>
            <a:off x="5762625" y="1400175"/>
            <a:ext cx="2971800" cy="343852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 name="Rectangle 12"/>
          <p:cNvSpPr/>
          <p:nvPr/>
        </p:nvSpPr>
        <p:spPr>
          <a:xfrm>
            <a:off x="895350" y="1428749"/>
            <a:ext cx="4867274" cy="3419475"/>
          </a:xfrm>
          <a:prstGeom prst="rect">
            <a:avLst/>
          </a:prstGeom>
          <a:solidFill>
            <a:schemeClr val="bg2">
              <a:lumMod val="40000"/>
              <a:lumOff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9" name="TextBox 8"/>
          <p:cNvSpPr txBox="1"/>
          <p:nvPr/>
        </p:nvSpPr>
        <p:spPr bwMode="auto">
          <a:xfrm>
            <a:off x="323850" y="6267450"/>
            <a:ext cx="5695950" cy="33855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800" b="0" i="0" u="none" strike="noStrike" kern="0" cap="none" spc="0" normalizeH="0" baseline="0" noProof="0" dirty="0" smtClean="0">
                <a:ln>
                  <a:noFill/>
                </a:ln>
                <a:solidFill>
                  <a:schemeClr val="tx1"/>
                </a:solidFill>
                <a:effectLst/>
                <a:uLnTx/>
                <a:uFillTx/>
                <a:latin typeface="+mn-lt"/>
                <a:ea typeface="+mn-ea"/>
                <a:cs typeface="+mn-cs"/>
              </a:rPr>
              <a:t>Bronnen: ADSEI, CRB, </a:t>
            </a:r>
            <a:r>
              <a:rPr kumimoji="0" lang="nl-BE" sz="800" b="0" i="0" u="none" strike="noStrike" kern="0" cap="none" spc="0" normalizeH="0" baseline="0" noProof="0" dirty="0" err="1" smtClean="0">
                <a:ln>
                  <a:noFill/>
                </a:ln>
                <a:solidFill>
                  <a:schemeClr val="tx1"/>
                </a:solidFill>
                <a:effectLst/>
                <a:uLnTx/>
                <a:uFillTx/>
                <a:latin typeface="+mn-lt"/>
                <a:ea typeface="+mn-ea"/>
                <a:cs typeface="+mn-cs"/>
              </a:rPr>
              <a:t>EU-Klems</a:t>
            </a:r>
            <a:r>
              <a:rPr kumimoji="0" lang="nl-BE" sz="800" b="0" i="0" u="none" strike="noStrike" kern="0" cap="none" spc="0" normalizeH="0" baseline="0" noProof="0" dirty="0" smtClean="0">
                <a:ln>
                  <a:noFill/>
                </a:ln>
                <a:solidFill>
                  <a:schemeClr val="tx1"/>
                </a:solidFill>
                <a:effectLst/>
                <a:uLnTx/>
                <a:uFillTx/>
                <a:latin typeface="+mn-lt"/>
                <a:ea typeface="+mn-ea"/>
                <a:cs typeface="+mn-cs"/>
              </a:rPr>
              <a:t>,</a:t>
            </a:r>
            <a:r>
              <a:rPr kumimoji="0" lang="nl-BE" sz="800" b="0" i="0" u="none" strike="noStrike" kern="0" cap="none" spc="0" normalizeH="0" noProof="0" dirty="0" smtClean="0">
                <a:ln>
                  <a:noFill/>
                </a:ln>
                <a:solidFill>
                  <a:schemeClr val="tx1"/>
                </a:solidFill>
                <a:effectLst/>
                <a:uLnTx/>
                <a:uFillTx/>
                <a:latin typeface="+mn-lt"/>
                <a:ea typeface="+mn-ea"/>
                <a:cs typeface="+mn-cs"/>
              </a:rPr>
              <a:t> FOD WASO, INR.</a:t>
            </a:r>
          </a:p>
          <a:p>
            <a:pPr>
              <a:spcBef>
                <a:spcPts val="0"/>
              </a:spcBef>
              <a:buClr>
                <a:srgbClr val="CC3300"/>
              </a:buClr>
              <a:buSzPct val="135000"/>
            </a:pPr>
            <a:r>
              <a:rPr lang="fr-BE" sz="1000" kern="0" baseline="30000" dirty="0" smtClean="0">
                <a:solidFill>
                  <a:srgbClr val="000000"/>
                </a:solidFill>
                <a:latin typeface="Arial"/>
              </a:rPr>
              <a:t>1 </a:t>
            </a:r>
            <a:r>
              <a:rPr lang="fr-BE" sz="800" kern="0" dirty="0" err="1" smtClean="0">
                <a:solidFill>
                  <a:srgbClr val="000000"/>
                </a:solidFill>
                <a:latin typeface="Arial"/>
              </a:rPr>
              <a:t>Vóór</a:t>
            </a:r>
            <a:r>
              <a:rPr lang="fr-BE" sz="800" kern="0" dirty="0" smtClean="0">
                <a:solidFill>
                  <a:srgbClr val="000000"/>
                </a:solidFill>
                <a:latin typeface="Arial"/>
              </a:rPr>
              <a:t> 1996, totale </a:t>
            </a:r>
            <a:r>
              <a:rPr lang="fr-BE" sz="800" kern="0" dirty="0" err="1" smtClean="0">
                <a:solidFill>
                  <a:srgbClr val="000000"/>
                </a:solidFill>
                <a:latin typeface="Arial"/>
              </a:rPr>
              <a:t>economie</a:t>
            </a:r>
            <a:r>
              <a:rPr lang="fr-BE" sz="800" kern="0" dirty="0" smtClean="0">
                <a:solidFill>
                  <a:srgbClr val="000000"/>
                </a:solidFill>
                <a:latin typeface="Arial"/>
              </a:rPr>
              <a:t> min </a:t>
            </a:r>
            <a:r>
              <a:rPr lang="fr-BE" sz="800" kern="0" dirty="0" err="1" smtClean="0">
                <a:solidFill>
                  <a:srgbClr val="000000"/>
                </a:solidFill>
                <a:latin typeface="Arial"/>
              </a:rPr>
              <a:t>overheid</a:t>
            </a:r>
            <a:r>
              <a:rPr lang="fr-BE" sz="800" kern="0" dirty="0" smtClean="0">
                <a:solidFill>
                  <a:srgbClr val="000000"/>
                </a:solidFill>
                <a:latin typeface="Arial"/>
              </a:rPr>
              <a:t> en </a:t>
            </a:r>
            <a:r>
              <a:rPr lang="fr-BE" sz="800" kern="0" dirty="0" err="1" smtClean="0">
                <a:solidFill>
                  <a:srgbClr val="000000"/>
                </a:solidFill>
                <a:latin typeface="Arial"/>
              </a:rPr>
              <a:t>onderwijs</a:t>
            </a:r>
            <a:r>
              <a:rPr lang="fr-BE" sz="800" kern="0" dirty="0" smtClean="0">
                <a:solidFill>
                  <a:srgbClr val="000000"/>
                </a:solidFill>
                <a:latin typeface="Arial"/>
              </a:rPr>
              <a:t>, </a:t>
            </a:r>
            <a:r>
              <a:rPr lang="fr-BE" sz="800" kern="0" dirty="0" err="1" smtClean="0">
                <a:solidFill>
                  <a:srgbClr val="000000"/>
                </a:solidFill>
                <a:latin typeface="Arial"/>
              </a:rPr>
              <a:t>vanaf</a:t>
            </a:r>
            <a:r>
              <a:rPr lang="fr-BE" sz="800" kern="0" dirty="0" smtClean="0">
                <a:solidFill>
                  <a:srgbClr val="000000"/>
                </a:solidFill>
                <a:latin typeface="Arial"/>
              </a:rPr>
              <a:t> 1997 </a:t>
            </a:r>
            <a:r>
              <a:rPr lang="fr-BE" sz="800" kern="0" dirty="0" err="1" smtClean="0">
                <a:solidFill>
                  <a:srgbClr val="000000"/>
                </a:solidFill>
                <a:latin typeface="Arial"/>
              </a:rPr>
              <a:t>private</a:t>
            </a:r>
            <a:r>
              <a:rPr lang="fr-BE" sz="800" kern="0" dirty="0" smtClean="0">
                <a:solidFill>
                  <a:srgbClr val="000000"/>
                </a:solidFill>
                <a:latin typeface="Arial"/>
              </a:rPr>
              <a:t> </a:t>
            </a:r>
            <a:r>
              <a:rPr lang="fr-BE" sz="800" kern="0" dirty="0" err="1" smtClean="0">
                <a:solidFill>
                  <a:srgbClr val="000000"/>
                </a:solidFill>
                <a:latin typeface="Arial"/>
              </a:rPr>
              <a:t>sector</a:t>
            </a:r>
            <a:r>
              <a:rPr lang="fr-BE" sz="800" kern="0" dirty="0" smtClean="0">
                <a:solidFill>
                  <a:srgbClr val="000000"/>
                </a:solidFill>
                <a:latin typeface="Arial"/>
              </a:rPr>
              <a:t>.</a:t>
            </a:r>
          </a:p>
        </p:txBody>
      </p:sp>
      <p:sp>
        <p:nvSpPr>
          <p:cNvPr id="8" name="TextBox 26"/>
          <p:cNvSpPr txBox="1"/>
          <p:nvPr/>
        </p:nvSpPr>
        <p:spPr bwMode="auto">
          <a:xfrm>
            <a:off x="2114551" y="1343025"/>
            <a:ext cx="3552824" cy="92333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50000"/>
              </a:lnSpc>
              <a:spcBef>
                <a:spcPts val="0"/>
              </a:spcBef>
              <a:buClr>
                <a:srgbClr val="CC3300"/>
              </a:buClr>
              <a:buSzPct val="135000"/>
            </a:pPr>
            <a:r>
              <a:rPr kumimoji="0" lang="nl-BE" sz="1200" b="1" i="0" u="none" strike="noStrike" kern="0" cap="none" spc="0" normalizeH="0" baseline="0" noProof="0" dirty="0" smtClean="0">
                <a:ln>
                  <a:noFill/>
                </a:ln>
                <a:solidFill>
                  <a:srgbClr val="000000"/>
                </a:solidFill>
                <a:effectLst/>
                <a:uLnTx/>
                <a:uFillTx/>
                <a:latin typeface="Arial"/>
              </a:rPr>
              <a:t>Fictief regime met stabiele wisselkoers (</a:t>
            </a:r>
            <a:r>
              <a:rPr lang="nl-BE" sz="1200" b="1" kern="0" dirty="0" smtClean="0">
                <a:solidFill>
                  <a:srgbClr val="000000"/>
                </a:solidFill>
                <a:latin typeface="Arial"/>
              </a:rPr>
              <a:t>vandaar keuze voor Duitsland en Nederland) en indexering benaderd door inflatie</a:t>
            </a:r>
            <a:endParaRPr kumimoji="0" lang="nl-BE" sz="1000" b="1" i="0" u="none" strike="noStrike" kern="0" cap="none" spc="0" normalizeH="0" baseline="0" noProof="0" dirty="0" smtClean="0">
              <a:ln>
                <a:noFill/>
              </a:ln>
              <a:solidFill>
                <a:srgbClr val="000000"/>
              </a:solidFill>
              <a:effectLst/>
              <a:uLnTx/>
              <a:uFillTx/>
              <a:latin typeface="Arial"/>
            </a:endParaRPr>
          </a:p>
        </p:txBody>
      </p:sp>
      <p:sp>
        <p:nvSpPr>
          <p:cNvPr id="6" name="TextBox 26"/>
          <p:cNvSpPr txBox="1"/>
          <p:nvPr/>
        </p:nvSpPr>
        <p:spPr bwMode="auto">
          <a:xfrm>
            <a:off x="6024563" y="1357268"/>
            <a:ext cx="2371724" cy="92333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50000"/>
              </a:lnSpc>
              <a:spcBef>
                <a:spcPts val="0"/>
              </a:spcBef>
              <a:buClr>
                <a:srgbClr val="CC3300"/>
              </a:buClr>
              <a:buSzPct val="135000"/>
            </a:pPr>
            <a:r>
              <a:rPr kumimoji="0" lang="nl-BE" sz="1200" b="1" i="0" u="none" strike="noStrike" kern="0" cap="none" spc="0" normalizeH="0" baseline="0" noProof="0" dirty="0" smtClean="0">
                <a:ln>
                  <a:noFill/>
                </a:ln>
                <a:solidFill>
                  <a:srgbClr val="000000"/>
                </a:solidFill>
                <a:effectLst/>
                <a:uLnTx/>
                <a:uFillTx/>
                <a:latin typeface="Arial"/>
              </a:rPr>
              <a:t>Huidig regime:</a:t>
            </a:r>
            <a:r>
              <a:rPr kumimoji="0" lang="nl-BE" sz="1200" b="1" i="0" u="none" strike="noStrike" kern="0" cap="none" spc="0" normalizeH="0" noProof="0" dirty="0" smtClean="0">
                <a:ln>
                  <a:noFill/>
                </a:ln>
                <a:solidFill>
                  <a:srgbClr val="000000"/>
                </a:solidFill>
                <a:effectLst/>
                <a:uLnTx/>
                <a:uFillTx/>
                <a:latin typeface="Arial"/>
              </a:rPr>
              <a:t> wet van 1996 en indexering aan de hand van de gezondheidsindex</a:t>
            </a:r>
            <a:endParaRPr kumimoji="0" lang="nl-BE" sz="1000" b="1" i="0" u="none" strike="noStrike" kern="0" cap="none" spc="0" normalizeH="0" baseline="0" noProof="0" dirty="0" smtClean="0">
              <a:ln>
                <a:noFill/>
              </a:ln>
              <a:solidFill>
                <a:srgbClr val="000000"/>
              </a:solidFill>
              <a:effectLst/>
              <a:uLnTx/>
              <a:uFillTx/>
              <a:latin typeface="Arial"/>
            </a:endParaRPr>
          </a:p>
        </p:txBody>
      </p:sp>
      <p:graphicFrame>
        <p:nvGraphicFramePr>
          <p:cNvPr id="7" name="Chart Placeholder 6"/>
          <p:cNvGraphicFramePr>
            <a:graphicFrameLocks noGrp="1"/>
          </p:cNvGraphicFramePr>
          <p:nvPr>
            <p:ph type="chart" sz="quarter" idx="11"/>
          </p:nvPr>
        </p:nvGraphicFramePr>
        <p:xfrm>
          <a:off x="371476" y="1276350"/>
          <a:ext cx="8477250" cy="49815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544" y="175451"/>
            <a:ext cx="8078788" cy="373062"/>
          </a:xfrm>
        </p:spPr>
        <p:txBody>
          <a:bodyPr/>
          <a:lstStyle/>
          <a:p>
            <a:r>
              <a:rPr lang="nl-BE" noProof="0" dirty="0" smtClean="0"/>
              <a:t>Prijsindexering in België</a:t>
            </a:r>
            <a:r>
              <a:rPr lang="nl-BE" noProof="0" smtClean="0"/>
              <a:t>: huurprijzen</a:t>
            </a:r>
            <a:br>
              <a:rPr lang="nl-BE" noProof="0" smtClean="0"/>
            </a:br>
            <a:r>
              <a:rPr lang="nl-BE" sz="1400" b="0" smtClean="0"/>
              <a:t>(veranderingspercentages t.o.v. de overeenstemmende maand van het voorgaande jaar)</a:t>
            </a:r>
            <a:br>
              <a:rPr lang="nl-BE" sz="1400" b="0" smtClean="0"/>
            </a:br>
            <a:endParaRPr lang="nl-BE" sz="1400" b="0" noProof="0" dirty="0"/>
          </a:p>
        </p:txBody>
      </p:sp>
      <p:sp>
        <p:nvSpPr>
          <p:cNvPr id="4" name="Slide Number Placeholder 3"/>
          <p:cNvSpPr>
            <a:spLocks noGrp="1"/>
          </p:cNvSpPr>
          <p:nvPr>
            <p:ph type="sldNum" sz="quarter" idx="12"/>
          </p:nvPr>
        </p:nvSpPr>
        <p:spPr/>
        <p:txBody>
          <a:bodyPr/>
          <a:lstStyle/>
          <a:p>
            <a:pPr>
              <a:defRPr/>
            </a:pPr>
            <a:fld id="{39E29544-7B3E-4E83-A739-755F3A5E9036}" type="slidenum">
              <a:rPr lang="nl-NL" smtClean="0"/>
              <a:pPr>
                <a:defRPr/>
              </a:pPr>
              <a:t>62</a:t>
            </a:fld>
            <a:endParaRPr lang="nl-BE"/>
          </a:p>
        </p:txBody>
      </p:sp>
      <p:graphicFrame>
        <p:nvGraphicFramePr>
          <p:cNvPr id="8" name="Chart 7"/>
          <p:cNvGraphicFramePr>
            <a:graphicFrameLocks/>
          </p:cNvGraphicFramePr>
          <p:nvPr/>
        </p:nvGraphicFramePr>
        <p:xfrm>
          <a:off x="371476" y="838200"/>
          <a:ext cx="8467724" cy="5429250"/>
        </p:xfrm>
        <a:graphic>
          <a:graphicData uri="http://schemas.openxmlformats.org/drawingml/2006/chart">
            <c:chart xmlns:c="http://schemas.openxmlformats.org/drawingml/2006/chart" xmlns:r="http://schemas.openxmlformats.org/officeDocument/2006/relationships" r:id="rId2"/>
          </a:graphicData>
        </a:graphic>
      </p:graphicFrame>
      <p:sp>
        <p:nvSpPr>
          <p:cNvPr id="1025" name="Rectangle 1"/>
          <p:cNvSpPr>
            <a:spLocks noChangeArrowheads="1"/>
          </p:cNvSpPr>
          <p:nvPr/>
        </p:nvSpPr>
        <p:spPr bwMode="auto">
          <a:xfrm>
            <a:off x="476250" y="6277771"/>
            <a:ext cx="5720269" cy="2154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BE"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Bronnen: ADSEI, NBB.</a:t>
            </a:r>
            <a:endParaRPr kumimoji="0" lang="nl-BE"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Prijsindexering in België: andere </a:t>
            </a:r>
            <a:r>
              <a:rPr lang="nl-BE" noProof="0" smtClean="0"/>
              <a:t>geïndexeerde diensten</a:t>
            </a:r>
            <a:br>
              <a:rPr lang="nl-BE" noProof="0" smtClean="0"/>
            </a:br>
            <a:r>
              <a:rPr lang="nl-BE" sz="1400" b="0" smtClean="0"/>
              <a:t>(veranderingspercentages t.o.v. de overeenstemmende maand van het voorgaande jaar)</a:t>
            </a:r>
            <a:br>
              <a:rPr lang="nl-BE" sz="1400" b="0" smtClean="0"/>
            </a:br>
            <a:endParaRPr lang="nl-BE" sz="1400" b="0" noProof="0" dirty="0"/>
          </a:p>
        </p:txBody>
      </p:sp>
      <p:sp>
        <p:nvSpPr>
          <p:cNvPr id="3" name="Slide Number Placeholder 2"/>
          <p:cNvSpPr>
            <a:spLocks noGrp="1"/>
          </p:cNvSpPr>
          <p:nvPr>
            <p:ph type="sldNum" sz="quarter" idx="10"/>
          </p:nvPr>
        </p:nvSpPr>
        <p:spPr/>
        <p:txBody>
          <a:bodyPr/>
          <a:lstStyle/>
          <a:p>
            <a:pPr>
              <a:defRPr/>
            </a:pPr>
            <a:fld id="{6D6821D5-4DEE-4ED1-80F4-389325A30121}" type="slidenum">
              <a:rPr lang="nl-NL" smtClean="0"/>
              <a:pPr>
                <a:defRPr/>
              </a:pPr>
              <a:t>63</a:t>
            </a:fld>
            <a:endParaRPr lang="nl-BE"/>
          </a:p>
        </p:txBody>
      </p:sp>
      <p:graphicFrame>
        <p:nvGraphicFramePr>
          <p:cNvPr id="5" name="Chart 4"/>
          <p:cNvGraphicFramePr>
            <a:graphicFrameLocks/>
          </p:cNvGraphicFramePr>
          <p:nvPr/>
        </p:nvGraphicFramePr>
        <p:xfrm>
          <a:off x="609600" y="809625"/>
          <a:ext cx="8058150" cy="554354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19457" y="1942940"/>
            <a:ext cx="8924544" cy="2226724"/>
          </a:xfrm>
        </p:spPr>
        <p:txBody>
          <a:bodyPr/>
          <a:lstStyle/>
          <a:p>
            <a:pPr lvl="1">
              <a:buNone/>
            </a:pPr>
            <a:endParaRPr lang="nl-BE" noProof="0" dirty="0" smtClean="0"/>
          </a:p>
          <a:p>
            <a:r>
              <a:rPr lang="nl-BE" noProof="0" dirty="0" smtClean="0"/>
              <a:t>Op zoek naar alternatieven</a:t>
            </a:r>
          </a:p>
          <a:p>
            <a:pPr lvl="1"/>
            <a:r>
              <a:rPr lang="nl-BE" noProof="0" dirty="0" smtClean="0"/>
              <a:t>"Counterfactual": macro-economische weerslag van alternatieve indexeringsmechanismen gedurende de periode 2007-2010</a:t>
            </a:r>
          </a:p>
          <a:p>
            <a:pPr lvl="1"/>
            <a:r>
              <a:rPr lang="nl-BE" noProof="0" dirty="0" smtClean="0"/>
              <a:t>Enkele aandachtspunten wat betreft de eventuele operationalisering van alternatieve indexeringsmechanismen</a:t>
            </a:r>
          </a:p>
          <a:p>
            <a:pPr lvl="1">
              <a:buNone/>
            </a:pPr>
            <a:endParaRPr lang="nl-BE" noProof="0" dirty="0" smtClean="0"/>
          </a:p>
          <a:p>
            <a:pPr lvl="1"/>
            <a:endParaRPr lang="nl-BE" noProof="0" dirty="0" smtClean="0"/>
          </a:p>
          <a:p>
            <a:endParaRPr lang="nl-BE" noProof="0" dirty="0" smtClean="0"/>
          </a:p>
          <a:p>
            <a:pPr>
              <a:buNone/>
            </a:pPr>
            <a:endParaRPr lang="nl-BE" noProof="0" dirty="0" smtClean="0"/>
          </a:p>
          <a:p>
            <a:pPr lvl="1"/>
            <a:endParaRPr lang="nl-BE" noProof="0" dirty="0" smtClean="0"/>
          </a:p>
          <a:p>
            <a:pPr>
              <a:buNone/>
            </a:pPr>
            <a:endParaRPr lang="nl-BE" noProof="0" dirty="0" smtClean="0"/>
          </a:p>
          <a:p>
            <a:pPr>
              <a:buNone/>
            </a:pPr>
            <a:endParaRPr lang="nl-BE" noProof="0"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nl-NL" smtClean="0"/>
              <a:pPr>
                <a:defRPr/>
              </a:pPr>
              <a:t>64</a:t>
            </a:fld>
            <a:endParaRPr lang="nl-BE"/>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Macro-economische gevolgen van de verschillende indexeringsmechanismen</a:t>
            </a:r>
            <a:endParaRPr lang="nl-BE" noProof="0" dirty="0"/>
          </a:p>
        </p:txBody>
      </p:sp>
      <p:sp>
        <p:nvSpPr>
          <p:cNvPr id="3" name="Text Placeholder 2"/>
          <p:cNvSpPr>
            <a:spLocks noGrp="1"/>
          </p:cNvSpPr>
          <p:nvPr>
            <p:ph type="body" sz="quarter" idx="11"/>
          </p:nvPr>
        </p:nvSpPr>
        <p:spPr>
          <a:xfrm>
            <a:off x="201169" y="1086452"/>
            <a:ext cx="8805671" cy="4701948"/>
          </a:xfrm>
        </p:spPr>
        <p:txBody>
          <a:bodyPr/>
          <a:lstStyle/>
          <a:p>
            <a:r>
              <a:rPr lang="nl-BE" noProof="0" dirty="0" smtClean="0"/>
              <a:t>Dynamisch stochastisch algemeen evenwichtsmodel met drie landen: België, eurogebied en Verenigde Staten</a:t>
            </a:r>
          </a:p>
          <a:p>
            <a:pPr>
              <a:buNone/>
            </a:pPr>
            <a:endParaRPr lang="nl-BE" noProof="0" dirty="0" smtClean="0"/>
          </a:p>
          <a:p>
            <a:r>
              <a:rPr lang="nl-BE" noProof="0" dirty="0" smtClean="0"/>
              <a:t>Verschillende hypothesen inzake indexering van de lonen:</a:t>
            </a:r>
          </a:p>
          <a:p>
            <a:pPr lvl="1"/>
            <a:r>
              <a:rPr lang="nl-BE" noProof="0" dirty="0" smtClean="0"/>
              <a:t>het huidige indexeringsmechanisme aan de hand van de gezondheidsindex ('gezondheidsindex');</a:t>
            </a:r>
          </a:p>
          <a:p>
            <a:pPr lvl="1"/>
            <a:r>
              <a:rPr lang="nl-BE" noProof="0" dirty="0" smtClean="0"/>
              <a:t>een 'volledig' indexeringsmechanisme aan de hand van de consumptieprijzen ('ncpi');</a:t>
            </a:r>
          </a:p>
          <a:p>
            <a:pPr lvl="1"/>
            <a:r>
              <a:rPr lang="nl-BE" noProof="0" dirty="0" smtClean="0"/>
              <a:t>een indexering aan de hand van de langetermijninflatie ('trendmatig');</a:t>
            </a:r>
          </a:p>
          <a:p>
            <a:pPr lvl="1"/>
            <a:r>
              <a:rPr lang="nl-BE" noProof="0" dirty="0" smtClean="0"/>
              <a:t>een indexeringsmechanisme aan de hand van een prijsindex exclusief energie ('zonder energie');</a:t>
            </a:r>
          </a:p>
          <a:p>
            <a:pPr lvl="1"/>
            <a:r>
              <a:rPr lang="nl-BE" noProof="0" dirty="0" smtClean="0"/>
              <a:t>een trager indexeringsmechanisme aan de hand van de gezondheidsindex ('trager')</a:t>
            </a:r>
          </a:p>
          <a:p>
            <a:pPr lvl="1"/>
            <a:endParaRPr lang="nl-BE" noProof="0" dirty="0" smtClean="0"/>
          </a:p>
          <a:p>
            <a:endParaRPr lang="nl-BE" noProof="0" dirty="0" smtClean="0"/>
          </a:p>
          <a:p>
            <a:pPr>
              <a:buNone/>
            </a:pPr>
            <a:endParaRPr lang="nl-BE" noProof="0" dirty="0" smtClean="0"/>
          </a:p>
          <a:p>
            <a:pPr lvl="1"/>
            <a:endParaRPr lang="nl-BE" noProof="0" dirty="0" smtClean="0"/>
          </a:p>
          <a:p>
            <a:pPr>
              <a:buNone/>
            </a:pPr>
            <a:endParaRPr lang="nl-BE" noProof="0" dirty="0" smtClean="0"/>
          </a:p>
          <a:p>
            <a:pPr>
              <a:buNone/>
            </a:pPr>
            <a:endParaRPr lang="nl-BE" noProof="0"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nl-NL" smtClean="0"/>
              <a:pPr>
                <a:defRPr/>
              </a:pPr>
              <a:t>65</a:t>
            </a:fld>
            <a:endParaRPr lang="nl-BE"/>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66</a:t>
            </a:fld>
            <a:endParaRPr lang="nl-BE" smtClean="0"/>
          </a:p>
        </p:txBody>
      </p:sp>
      <p:sp>
        <p:nvSpPr>
          <p:cNvPr id="5123" name="Rectangle 2"/>
          <p:cNvSpPr>
            <a:spLocks noGrp="1" noChangeArrowheads="1"/>
          </p:cNvSpPr>
          <p:nvPr>
            <p:ph type="title"/>
          </p:nvPr>
        </p:nvSpPr>
        <p:spPr/>
        <p:txBody>
          <a:bodyPr/>
          <a:lstStyle/>
          <a:p>
            <a:pPr eaLnBrk="1" hangingPunct="1"/>
            <a:r>
              <a:rPr lang="nl-BE" noProof="0" dirty="0" smtClean="0"/>
              <a:t>Schokken in de aardolieprijs</a:t>
            </a:r>
          </a:p>
        </p:txBody>
      </p:sp>
      <p:sp>
        <p:nvSpPr>
          <p:cNvPr id="5124" name="Text Box 4"/>
          <p:cNvSpPr txBox="1">
            <a:spLocks noChangeArrowheads="1"/>
          </p:cNvSpPr>
          <p:nvPr/>
        </p:nvSpPr>
        <p:spPr bwMode="auto">
          <a:xfrm>
            <a:off x="633413" y="446578"/>
            <a:ext cx="8085137" cy="304800"/>
          </a:xfrm>
          <a:prstGeom prst="rect">
            <a:avLst/>
          </a:prstGeom>
          <a:noFill/>
          <a:ln w="9525">
            <a:noFill/>
            <a:miter lim="800000"/>
            <a:headEnd/>
            <a:tailEnd/>
          </a:ln>
        </p:spPr>
        <p:txBody>
          <a:bodyPr>
            <a:spAutoFit/>
          </a:bodyPr>
          <a:lstStyle/>
          <a:p>
            <a:r>
              <a:rPr lang="nl-BE" sz="1400" smtClean="0">
                <a:solidFill>
                  <a:srgbClr val="003366"/>
                </a:solidFill>
              </a:rPr>
              <a:t>(gevolgen van verschillende indexeringsmechanismen voor België)</a:t>
            </a:r>
            <a:endParaRPr lang="nl-BE" sz="1400">
              <a:solidFill>
                <a:srgbClr val="003366"/>
              </a:solidFill>
            </a:endParaRPr>
          </a:p>
        </p:txBody>
      </p:sp>
      <p:graphicFrame>
        <p:nvGraphicFramePr>
          <p:cNvPr id="56473" name="Group 153"/>
          <p:cNvGraphicFramePr>
            <a:graphicFrameLocks noGrp="1"/>
          </p:cNvGraphicFramePr>
          <p:nvPr/>
        </p:nvGraphicFramePr>
        <p:xfrm>
          <a:off x="460375" y="6353175"/>
          <a:ext cx="7780338" cy="409575"/>
        </p:xfrm>
        <a:graphic>
          <a:graphicData uri="http://schemas.openxmlformats.org/drawingml/2006/table">
            <a:tbl>
              <a:tblPr/>
              <a:tblGrid>
                <a:gridCol w="3890963"/>
                <a:gridCol w="3889375"/>
              </a:tblGrid>
              <a:tr h="40957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nl-BE" sz="800" b="0" i="0" u="none" strike="noStrike" cap="none" normalizeH="0" baseline="0" smtClean="0">
                          <a:ln>
                            <a:noFill/>
                          </a:ln>
                          <a:solidFill>
                            <a:schemeClr val="tx1"/>
                          </a:solidFill>
                          <a:effectLst/>
                          <a:latin typeface="Arial" charset="0"/>
                        </a:rPr>
                        <a:t>Bron: Simulaties met het DSGE-model met 3 landen.</a:t>
                      </a:r>
                      <a:endParaRPr kumimoji="0" lang="nl-BE" sz="800" b="0" i="0" u="none" strike="noStrike" cap="none" normalizeH="0" baseline="30000" smtClean="0">
                        <a:ln>
                          <a:noFill/>
                        </a:ln>
                        <a:solidFill>
                          <a:schemeClr val="tx1"/>
                        </a:solidFill>
                        <a:effectLst/>
                        <a:latin typeface="Arial" charset="0"/>
                      </a:endParaRPr>
                    </a:p>
                  </a:txBody>
                  <a:tcPr marL="18000" marR="0" marT="10800" marB="10800"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endParaRPr kumimoji="0" lang="nl-BE" sz="800" b="0" i="0" u="none" strike="noStrike" cap="none" normalizeH="0" baseline="0" smtClean="0">
                        <a:ln>
                          <a:noFill/>
                        </a:ln>
                        <a:solidFill>
                          <a:schemeClr val="tx1"/>
                        </a:solidFill>
                        <a:effectLst/>
                        <a:latin typeface="Arial" charset="0"/>
                      </a:endParaRPr>
                    </a:p>
                  </a:txBody>
                  <a:tcPr marL="18000" marR="0" marT="10800" marB="10800" horzOverflow="overflow">
                    <a:lnL>
                      <a:noFill/>
                    </a:lnL>
                    <a:lnR cap="flat">
                      <a:noFill/>
                    </a:lnR>
                    <a:lnT cap="flat">
                      <a:noFill/>
                    </a:lnT>
                    <a:lnB cap="flat">
                      <a:noFill/>
                    </a:lnB>
                    <a:lnTlToBr>
                      <a:noFill/>
                    </a:lnTlToBr>
                    <a:lnBlToTr>
                      <a:noFill/>
                    </a:lnBlToTr>
                    <a:noFill/>
                  </a:tcPr>
                </a:tc>
              </a:tr>
            </a:tbl>
          </a:graphicData>
        </a:graphic>
      </p:graphicFrame>
      <p:pic>
        <p:nvPicPr>
          <p:cNvPr id="2" name="Picture 2"/>
          <p:cNvPicPr>
            <a:picLocks noChangeAspect="1" noChangeArrowheads="1"/>
          </p:cNvPicPr>
          <p:nvPr/>
        </p:nvPicPr>
        <p:blipFill>
          <a:blip r:embed="rId2" cstate="print"/>
          <a:srcRect/>
          <a:stretch>
            <a:fillRect/>
          </a:stretch>
        </p:blipFill>
        <p:spPr bwMode="auto">
          <a:xfrm>
            <a:off x="764262" y="904875"/>
            <a:ext cx="7312938" cy="5206564"/>
          </a:xfrm>
          <a:prstGeom prst="rect">
            <a:avLst/>
          </a:prstGeom>
          <a:noFill/>
          <a:ln w="9525">
            <a:noFill/>
            <a:miter lim="800000"/>
            <a:headEnd/>
            <a:tailEnd/>
          </a:ln>
        </p:spPr>
      </p:pic>
      <p:sp>
        <p:nvSpPr>
          <p:cNvPr id="13" name="TextBox 12"/>
          <p:cNvSpPr txBox="1"/>
          <p:nvPr/>
        </p:nvSpPr>
        <p:spPr bwMode="auto">
          <a:xfrm>
            <a:off x="1409700" y="5791200"/>
            <a:ext cx="6391275" cy="32316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1000" b="0" i="0" u="none" strike="noStrike" kern="0" cap="none" spc="0" normalizeH="0" baseline="0" noProof="0" smtClean="0">
                <a:ln>
                  <a:noFill/>
                </a:ln>
                <a:solidFill>
                  <a:schemeClr val="tx1"/>
                </a:solidFill>
                <a:effectLst/>
                <a:uLnTx/>
                <a:uFillTx/>
                <a:latin typeface="+mn-lt"/>
                <a:ea typeface="+mn-ea"/>
                <a:cs typeface="+mn-cs"/>
              </a:rPr>
              <a:t>gezondheidsindex	ncpi	trendmatig	     zonder energie	trager</a:t>
            </a:r>
          </a:p>
        </p:txBody>
      </p:sp>
      <p:cxnSp>
        <p:nvCxnSpPr>
          <p:cNvPr id="20" name="Straight Connector 19"/>
          <p:cNvCxnSpPr/>
          <p:nvPr/>
        </p:nvCxnSpPr>
        <p:spPr>
          <a:xfrm>
            <a:off x="2857500" y="5953124"/>
            <a:ext cx="3619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Flowchart: Connector 20"/>
          <p:cNvSpPr/>
          <p:nvPr/>
        </p:nvSpPr>
        <p:spPr>
          <a:xfrm>
            <a:off x="3019425" y="5934074"/>
            <a:ext cx="45719" cy="45719"/>
          </a:xfrm>
          <a:prstGeom prst="flowChartConnector">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22" name="Flowchart: Connector 21"/>
          <p:cNvSpPr/>
          <p:nvPr/>
        </p:nvSpPr>
        <p:spPr>
          <a:xfrm>
            <a:off x="3954781" y="5915024"/>
            <a:ext cx="45719" cy="57150"/>
          </a:xfrm>
          <a:prstGeom prst="flowChartConnector">
            <a:avLst/>
          </a:prstGeom>
          <a:solidFill>
            <a:srgbClr val="222FD9"/>
          </a:solid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cxnSp>
        <p:nvCxnSpPr>
          <p:cNvPr id="23" name="Straight Connector 22"/>
          <p:cNvCxnSpPr/>
          <p:nvPr/>
        </p:nvCxnSpPr>
        <p:spPr>
          <a:xfrm>
            <a:off x="4924425" y="5953124"/>
            <a:ext cx="314325" cy="0"/>
          </a:xfrm>
          <a:prstGeom prst="line">
            <a:avLst/>
          </a:prstGeom>
          <a:ln w="12700">
            <a:solidFill>
              <a:srgbClr val="66FF6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96050" y="5962649"/>
            <a:ext cx="31432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57275" y="5972175"/>
            <a:ext cx="314325"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1657349" y="904876"/>
            <a:ext cx="1533526" cy="180000"/>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nl-BE" sz="800" b="1" kern="0" smtClean="0"/>
              <a:t>afwijking in % Aardolieprijs</a:t>
            </a:r>
          </a:p>
        </p:txBody>
      </p:sp>
      <p:sp>
        <p:nvSpPr>
          <p:cNvPr id="28" name="TextBox 27"/>
          <p:cNvSpPr txBox="1"/>
          <p:nvPr/>
        </p:nvSpPr>
        <p:spPr bwMode="auto">
          <a:xfrm>
            <a:off x="1562099" y="3552826"/>
            <a:ext cx="1533526" cy="254172"/>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nl-BE" sz="800" b="1" kern="0" smtClean="0"/>
              <a:t>afwijking in % Reëel loon</a:t>
            </a:r>
          </a:p>
        </p:txBody>
      </p:sp>
      <p:sp>
        <p:nvSpPr>
          <p:cNvPr id="29" name="TextBox 28"/>
          <p:cNvSpPr txBox="1"/>
          <p:nvPr/>
        </p:nvSpPr>
        <p:spPr bwMode="auto">
          <a:xfrm>
            <a:off x="3933824" y="3571876"/>
            <a:ext cx="1533526" cy="254172"/>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lang="nl-BE" sz="800" b="1" kern="0" smtClean="0"/>
              <a:t>Consumptie</a:t>
            </a:r>
          </a:p>
        </p:txBody>
      </p:sp>
      <p:sp>
        <p:nvSpPr>
          <p:cNvPr id="30" name="TextBox 29"/>
          <p:cNvSpPr txBox="1"/>
          <p:nvPr/>
        </p:nvSpPr>
        <p:spPr bwMode="auto">
          <a:xfrm>
            <a:off x="6095999" y="3552826"/>
            <a:ext cx="1533526" cy="254172"/>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lang="nl-BE" sz="800" b="1" kern="0" smtClean="0"/>
              <a:t>Uitvoer</a:t>
            </a:r>
          </a:p>
        </p:txBody>
      </p:sp>
      <p:sp>
        <p:nvSpPr>
          <p:cNvPr id="31" name="TextBox 30"/>
          <p:cNvSpPr txBox="1"/>
          <p:nvPr/>
        </p:nvSpPr>
        <p:spPr bwMode="auto">
          <a:xfrm>
            <a:off x="6238874" y="895351"/>
            <a:ext cx="1533526" cy="180000"/>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lnSpc>
                <a:spcPct val="150000"/>
              </a:lnSpc>
              <a:spcBef>
                <a:spcPts val="0"/>
              </a:spcBef>
              <a:buClr>
                <a:srgbClr val="CC3300"/>
              </a:buClr>
              <a:buSzPct val="135000"/>
            </a:pPr>
            <a:r>
              <a:rPr lang="nl-BE" sz="800" b="1" kern="0" smtClean="0"/>
              <a:t>Gewerkte uren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67</a:t>
            </a:fld>
            <a:endParaRPr lang="nl-BE" smtClean="0"/>
          </a:p>
        </p:txBody>
      </p:sp>
      <p:sp>
        <p:nvSpPr>
          <p:cNvPr id="5123" name="Rectangle 2"/>
          <p:cNvSpPr>
            <a:spLocks noGrp="1" noChangeArrowheads="1"/>
          </p:cNvSpPr>
          <p:nvPr>
            <p:ph type="title"/>
          </p:nvPr>
        </p:nvSpPr>
        <p:spPr>
          <a:xfrm>
            <a:off x="635000" y="80963"/>
            <a:ext cx="8078788" cy="373062"/>
          </a:xfrm>
        </p:spPr>
        <p:txBody>
          <a:bodyPr/>
          <a:lstStyle/>
          <a:p>
            <a:pPr eaLnBrk="1" hangingPunct="1"/>
            <a:r>
              <a:rPr lang="nl-BE" noProof="0" dirty="0" smtClean="0"/>
              <a:t>Belang van de openheid van de economie voor de indexering als gevolg van een olieschok</a:t>
            </a:r>
          </a:p>
        </p:txBody>
      </p:sp>
      <p:pic>
        <p:nvPicPr>
          <p:cNvPr id="2050" name="Picture 2"/>
          <p:cNvPicPr>
            <a:picLocks noChangeAspect="1" noChangeArrowheads="1"/>
          </p:cNvPicPr>
          <p:nvPr/>
        </p:nvPicPr>
        <p:blipFill>
          <a:blip r:embed="rId2" cstate="print"/>
          <a:srcRect r="6064"/>
          <a:stretch>
            <a:fillRect/>
          </a:stretch>
        </p:blipFill>
        <p:spPr bwMode="auto">
          <a:xfrm>
            <a:off x="452489" y="1138141"/>
            <a:ext cx="8323865" cy="3824805"/>
          </a:xfrm>
          <a:prstGeom prst="rect">
            <a:avLst/>
          </a:prstGeom>
          <a:noFill/>
          <a:ln w="9525">
            <a:noFill/>
            <a:miter lim="800000"/>
            <a:headEnd/>
            <a:tailEnd/>
          </a:ln>
        </p:spPr>
      </p:pic>
      <p:sp>
        <p:nvSpPr>
          <p:cNvPr id="9" name="TextBox 8"/>
          <p:cNvSpPr txBox="1"/>
          <p:nvPr/>
        </p:nvSpPr>
        <p:spPr bwMode="auto">
          <a:xfrm>
            <a:off x="1514475" y="4362450"/>
            <a:ext cx="6391275" cy="32316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1000" b="0" i="0" u="none" strike="noStrike" kern="0" cap="none" spc="0" normalizeH="0" baseline="0" noProof="0" smtClean="0">
                <a:ln>
                  <a:noFill/>
                </a:ln>
                <a:solidFill>
                  <a:schemeClr val="tx1"/>
                </a:solidFill>
                <a:effectLst/>
                <a:uLnTx/>
                <a:uFillTx/>
                <a:latin typeface="+mn-lt"/>
                <a:ea typeface="+mn-ea"/>
                <a:cs typeface="+mn-cs"/>
              </a:rPr>
              <a:t>gezondheidsindex	ncpi	trendmatig	     zonder energie	trager</a:t>
            </a:r>
          </a:p>
        </p:txBody>
      </p:sp>
      <p:cxnSp>
        <p:nvCxnSpPr>
          <p:cNvPr id="10" name="Straight Connector 9"/>
          <p:cNvCxnSpPr/>
          <p:nvPr/>
        </p:nvCxnSpPr>
        <p:spPr>
          <a:xfrm>
            <a:off x="1228725" y="4533900"/>
            <a:ext cx="314325"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876550" y="4524375"/>
            <a:ext cx="3619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Flowchart: Connector 11"/>
          <p:cNvSpPr/>
          <p:nvPr/>
        </p:nvSpPr>
        <p:spPr>
          <a:xfrm flipV="1">
            <a:off x="3007991" y="4495798"/>
            <a:ext cx="68583" cy="45719"/>
          </a:xfrm>
          <a:prstGeom prst="flowChartConnector">
            <a:avLst/>
          </a:prstGeom>
          <a:solidFill>
            <a:srgbClr val="FF0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13" name="Flowchart: Connector 12"/>
          <p:cNvSpPr/>
          <p:nvPr/>
        </p:nvSpPr>
        <p:spPr>
          <a:xfrm>
            <a:off x="4105275" y="4495799"/>
            <a:ext cx="95250" cy="76201"/>
          </a:xfrm>
          <a:prstGeom prst="flowChartConnector">
            <a:avLst/>
          </a:prstGeom>
          <a:solidFill>
            <a:srgbClr val="222FD9"/>
          </a:solidFill>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cxnSp>
        <p:nvCxnSpPr>
          <p:cNvPr id="14" name="Straight Connector 13"/>
          <p:cNvCxnSpPr/>
          <p:nvPr/>
        </p:nvCxnSpPr>
        <p:spPr>
          <a:xfrm>
            <a:off x="5067300" y="4543425"/>
            <a:ext cx="314325" cy="0"/>
          </a:xfrm>
          <a:prstGeom prst="line">
            <a:avLst/>
          </a:prstGeom>
          <a:ln w="12700">
            <a:solidFill>
              <a:srgbClr val="66FF6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bwMode="auto">
          <a:xfrm>
            <a:off x="1504950" y="1602391"/>
            <a:ext cx="1352549" cy="294632"/>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nl-BE" sz="1000" kern="0" smtClean="0"/>
              <a:t>Loonverschil: BE-EA</a:t>
            </a:r>
          </a:p>
        </p:txBody>
      </p:sp>
      <p:sp>
        <p:nvSpPr>
          <p:cNvPr id="18" name="TextBox 17"/>
          <p:cNvSpPr txBox="1"/>
          <p:nvPr/>
        </p:nvSpPr>
        <p:spPr bwMode="auto">
          <a:xfrm>
            <a:off x="3848099" y="1602433"/>
            <a:ext cx="2200276" cy="32316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nl-BE" sz="1000" kern="0" smtClean="0"/>
              <a:t>Verschil consumptieprijzen: BE-EA</a:t>
            </a:r>
          </a:p>
        </p:txBody>
      </p:sp>
      <p:sp>
        <p:nvSpPr>
          <p:cNvPr id="20" name="TextBox 19"/>
          <p:cNvSpPr txBox="1"/>
          <p:nvPr/>
        </p:nvSpPr>
        <p:spPr bwMode="auto">
          <a:xfrm>
            <a:off x="6496050" y="1602433"/>
            <a:ext cx="2219326" cy="323165"/>
          </a:xfrm>
          <a:prstGeom prst="rect">
            <a:avLst/>
          </a:prstGeom>
          <a:solidFill>
            <a:schemeClr val="bg1"/>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nl-BE" sz="1000" kern="0" smtClean="0"/>
              <a:t>Verschil producentenprijzen: BE-EA</a:t>
            </a:r>
          </a:p>
        </p:txBody>
      </p:sp>
      <p:sp>
        <p:nvSpPr>
          <p:cNvPr id="22" name="TextBox 21"/>
          <p:cNvSpPr txBox="1"/>
          <p:nvPr/>
        </p:nvSpPr>
        <p:spPr bwMode="auto">
          <a:xfrm>
            <a:off x="685801" y="2676526"/>
            <a:ext cx="369332" cy="742950"/>
          </a:xfrm>
          <a:prstGeom prst="rect">
            <a:avLst/>
          </a:prstGeom>
          <a:solidFill>
            <a:schemeClr val="bg1"/>
          </a:solidFill>
          <a:ln w="9525">
            <a:noFill/>
            <a:miter lim="800000"/>
            <a:headEnd/>
            <a:tailEnd/>
          </a:ln>
          <a:effectLst/>
        </p:spPr>
        <p:txBody>
          <a:bodyPr vert="vert270"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nl-BE" sz="800" b="1" kern="0" smtClean="0"/>
              <a:t>Verschil in %</a:t>
            </a:r>
          </a:p>
        </p:txBody>
      </p:sp>
      <p:cxnSp>
        <p:nvCxnSpPr>
          <p:cNvPr id="23" name="Straight Connector 22"/>
          <p:cNvCxnSpPr/>
          <p:nvPr/>
        </p:nvCxnSpPr>
        <p:spPr>
          <a:xfrm>
            <a:off x="6667500" y="4543425"/>
            <a:ext cx="371475"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68</a:t>
            </a:fld>
            <a:endParaRPr lang="nl-BE" smtClean="0"/>
          </a:p>
        </p:txBody>
      </p:sp>
      <p:sp>
        <p:nvSpPr>
          <p:cNvPr id="5123" name="Rectangle 2"/>
          <p:cNvSpPr>
            <a:spLocks noGrp="1" noChangeArrowheads="1"/>
          </p:cNvSpPr>
          <p:nvPr>
            <p:ph type="title"/>
          </p:nvPr>
        </p:nvSpPr>
        <p:spPr>
          <a:xfrm>
            <a:off x="534830" y="746784"/>
            <a:ext cx="4549742" cy="373062"/>
          </a:xfrm>
        </p:spPr>
        <p:txBody>
          <a:bodyPr/>
          <a:lstStyle/>
          <a:p>
            <a:pPr eaLnBrk="1" hangingPunct="1"/>
            <a:r>
              <a:rPr lang="nl-BE" sz="1000" noProof="0" dirty="0" smtClean="0">
                <a:solidFill>
                  <a:schemeClr val="tx1"/>
                </a:solidFill>
              </a:rPr>
              <a:t>Inflatie</a:t>
            </a:r>
            <a:r>
              <a:rPr lang="nl-BE" noProof="0" dirty="0" smtClean="0">
                <a:solidFill>
                  <a:schemeClr val="tx1"/>
                </a:solidFill>
              </a:rPr>
              <a:t/>
            </a:r>
            <a:br>
              <a:rPr lang="nl-BE" noProof="0" dirty="0" smtClean="0">
                <a:solidFill>
                  <a:schemeClr val="tx1"/>
                </a:solidFill>
              </a:rPr>
            </a:br>
            <a:r>
              <a:rPr lang="nl-BE" sz="1000" b="0" noProof="0" dirty="0" smtClean="0">
                <a:solidFill>
                  <a:schemeClr val="tx1"/>
                </a:solidFill>
              </a:rPr>
              <a:t>(som van 4 kwartalen; verschil ten opzichte van de tendens)</a:t>
            </a:r>
          </a:p>
        </p:txBody>
      </p:sp>
      <p:graphicFrame>
        <p:nvGraphicFramePr>
          <p:cNvPr id="8" name="Chart 7"/>
          <p:cNvGraphicFramePr>
            <a:graphicFrameLocks noGrp="1"/>
          </p:cNvGraphicFramePr>
          <p:nvPr/>
        </p:nvGraphicFramePr>
        <p:xfrm>
          <a:off x="154784" y="1008524"/>
          <a:ext cx="4332473" cy="557099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bwMode="auto">
          <a:xfrm>
            <a:off x="4980211" y="708684"/>
            <a:ext cx="4163789" cy="4001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lang="nl-BE" sz="1000" b="1" smtClean="0"/>
              <a:t>Outputgroei</a:t>
            </a:r>
          </a:p>
          <a:p>
            <a:pPr>
              <a:spcBef>
                <a:spcPts val="0"/>
              </a:spcBef>
              <a:buClr>
                <a:srgbClr val="CC3300"/>
              </a:buClr>
              <a:buSzPct val="135000"/>
            </a:pPr>
            <a:r>
              <a:rPr kumimoji="0" lang="nl-BE" sz="1000" b="0" i="0" u="none" strike="noStrike" kern="0" cap="none" spc="0" normalizeH="0" baseline="0" noProof="0" smtClean="0">
                <a:ln>
                  <a:noFill/>
                </a:ln>
                <a:solidFill>
                  <a:schemeClr val="tx1"/>
                </a:solidFill>
                <a:effectLst/>
                <a:uLnTx/>
                <a:uFillTx/>
                <a:latin typeface="+mn-lt"/>
                <a:ea typeface="+mn-ea"/>
                <a:cs typeface="+mn-cs"/>
              </a:rPr>
              <a:t>(</a:t>
            </a:r>
            <a:r>
              <a:rPr lang="nl-BE" sz="1000" smtClean="0"/>
              <a:t>som van 4 </a:t>
            </a:r>
            <a:r>
              <a:rPr lang="nl-BE" sz="1000" dirty="0" smtClean="0"/>
              <a:t>kwartalen; verschil ten opzichte van </a:t>
            </a:r>
            <a:r>
              <a:rPr lang="nl-BE" sz="1000" smtClean="0"/>
              <a:t>de tendens</a:t>
            </a:r>
            <a:r>
              <a:rPr kumimoji="0" lang="nl-BE" sz="1000" b="0" i="0" u="none" strike="noStrike" kern="0" cap="none" spc="0" normalizeH="0" baseline="0" noProof="0" smtClean="0">
                <a:ln>
                  <a:noFill/>
                </a:ln>
                <a:solidFill>
                  <a:schemeClr val="tx1"/>
                </a:solidFill>
                <a:effectLst/>
                <a:uLnTx/>
                <a:uFillTx/>
                <a:latin typeface="+mn-lt"/>
                <a:ea typeface="+mn-ea"/>
                <a:cs typeface="+mn-cs"/>
              </a:rPr>
              <a:t>)</a:t>
            </a:r>
          </a:p>
        </p:txBody>
      </p:sp>
      <p:graphicFrame>
        <p:nvGraphicFramePr>
          <p:cNvPr id="12" name="Chart 11"/>
          <p:cNvGraphicFramePr>
            <a:graphicFrameLocks noGrp="1"/>
          </p:cNvGraphicFramePr>
          <p:nvPr/>
        </p:nvGraphicFramePr>
        <p:xfrm>
          <a:off x="4581328" y="978957"/>
          <a:ext cx="4289196" cy="558161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txBox="1">
            <a:spLocks noChangeArrowheads="1"/>
          </p:cNvSpPr>
          <p:nvPr/>
        </p:nvSpPr>
        <p:spPr bwMode="auto">
          <a:xfrm>
            <a:off x="635000" y="71438"/>
            <a:ext cx="8078788"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BE" sz="2400" b="1" smtClean="0">
                <a:solidFill>
                  <a:srgbClr val="003366"/>
                </a:solidFill>
              </a:rPr>
              <a:t>Historische ontleding</a:t>
            </a:r>
          </a:p>
          <a:p>
            <a:pPr lvl="0"/>
            <a:endParaRPr kumimoji="0" lang="nl-BE" sz="2200" b="1" i="0" u="none" strike="noStrike" kern="0" cap="none" spc="0" normalizeH="0" baseline="0" noProof="0" smtClean="0">
              <a:ln>
                <a:noFill/>
              </a:ln>
              <a:solidFill>
                <a:srgbClr val="003366"/>
              </a:solidFill>
              <a:effectLst/>
              <a:uLnTx/>
              <a:uFillTx/>
              <a:latin typeface="+mj-lt"/>
              <a:ea typeface="+mj-ea"/>
              <a:cs typeface="+mj-cs"/>
            </a:endParaRPr>
          </a:p>
        </p:txBody>
      </p:sp>
      <p:sp>
        <p:nvSpPr>
          <p:cNvPr id="10" name="TextBox 9"/>
          <p:cNvSpPr txBox="1"/>
          <p:nvPr/>
        </p:nvSpPr>
        <p:spPr bwMode="auto">
          <a:xfrm>
            <a:off x="828675" y="5409057"/>
            <a:ext cx="1676400" cy="761747"/>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spcAft>
                <a:spcPts val="300"/>
              </a:spcAft>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Vraag</a:t>
            </a:r>
          </a:p>
          <a:p>
            <a:pPr>
              <a:spcBef>
                <a:spcPts val="0"/>
              </a:spcBef>
              <a:spcAft>
                <a:spcPts val="300"/>
              </a:spcAft>
              <a:buClr>
                <a:srgbClr val="CC3300"/>
              </a:buClr>
              <a:buSzPct val="135000"/>
            </a:pPr>
            <a:r>
              <a:rPr lang="nl-BE" sz="900" kern="0" smtClean="0">
                <a:latin typeface="+mn-lt"/>
              </a:rPr>
              <a:t>Kostenschok</a:t>
            </a:r>
          </a:p>
          <a:p>
            <a:pPr>
              <a:spcBef>
                <a:spcPts val="0"/>
              </a:spcBef>
              <a:spcAft>
                <a:spcPts val="300"/>
              </a:spcAft>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Mon.</a:t>
            </a:r>
            <a:r>
              <a:rPr kumimoji="0" lang="nl-BE" sz="900" b="0" i="0" u="none" strike="noStrike" kern="0" cap="none" spc="0" normalizeH="0" noProof="0" smtClean="0">
                <a:ln>
                  <a:noFill/>
                </a:ln>
                <a:solidFill>
                  <a:schemeClr val="tx1"/>
                </a:solidFill>
                <a:effectLst/>
                <a:uLnTx/>
                <a:uFillTx/>
                <a:latin typeface="+mn-lt"/>
                <a:ea typeface="+mn-ea"/>
                <a:cs typeface="+mn-cs"/>
              </a:rPr>
              <a:t> beleid en buitenlands</a:t>
            </a:r>
          </a:p>
          <a:p>
            <a:pPr>
              <a:spcBef>
                <a:spcPts val="0"/>
              </a:spcBef>
              <a:spcAft>
                <a:spcPts val="300"/>
              </a:spcAft>
              <a:buClr>
                <a:srgbClr val="CC3300"/>
              </a:buClr>
              <a:buSzPct val="135000"/>
            </a:pPr>
            <a:r>
              <a:rPr lang="nl-BE" sz="900" kern="0" baseline="0" smtClean="0">
                <a:latin typeface="+mn-lt"/>
              </a:rPr>
              <a:t>Inflatie</a:t>
            </a:r>
            <a:endParaRPr kumimoji="0" lang="nl-BE" sz="900" b="0" i="0" u="none" strike="noStrike" kern="0" cap="none" spc="0" normalizeH="0" baseline="0" noProof="0" smtClean="0">
              <a:ln>
                <a:noFill/>
              </a:ln>
              <a:solidFill>
                <a:schemeClr val="tx1"/>
              </a:solidFill>
              <a:effectLst/>
              <a:uLnTx/>
              <a:uFillTx/>
              <a:latin typeface="+mn-lt"/>
              <a:ea typeface="+mn-ea"/>
              <a:cs typeface="+mn-cs"/>
            </a:endParaRPr>
          </a:p>
        </p:txBody>
      </p:sp>
      <p:sp>
        <p:nvSpPr>
          <p:cNvPr id="16" name="TextBox 15"/>
          <p:cNvSpPr txBox="1"/>
          <p:nvPr/>
        </p:nvSpPr>
        <p:spPr bwMode="auto">
          <a:xfrm>
            <a:off x="5238750" y="5381625"/>
            <a:ext cx="1676400" cy="761747"/>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spcAft>
                <a:spcPts val="300"/>
              </a:spcAft>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Vraag</a:t>
            </a:r>
          </a:p>
          <a:p>
            <a:pPr>
              <a:spcBef>
                <a:spcPts val="0"/>
              </a:spcBef>
              <a:spcAft>
                <a:spcPts val="300"/>
              </a:spcAft>
              <a:buClr>
                <a:srgbClr val="CC3300"/>
              </a:buClr>
              <a:buSzPct val="135000"/>
            </a:pPr>
            <a:r>
              <a:rPr lang="nl-BE" sz="900" kern="0" smtClean="0">
                <a:latin typeface="+mn-lt"/>
              </a:rPr>
              <a:t>Kostenschok</a:t>
            </a:r>
          </a:p>
          <a:p>
            <a:pPr>
              <a:spcBef>
                <a:spcPts val="0"/>
              </a:spcBef>
              <a:spcAft>
                <a:spcPts val="300"/>
              </a:spcAft>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Buitenlandse</a:t>
            </a:r>
            <a:r>
              <a:rPr kumimoji="0" lang="nl-BE" sz="900" b="0" i="0" u="none" strike="noStrike" kern="0" cap="none" spc="0" normalizeH="0" noProof="0" smtClean="0">
                <a:ln>
                  <a:noFill/>
                </a:ln>
                <a:solidFill>
                  <a:schemeClr val="tx1"/>
                </a:solidFill>
                <a:effectLst/>
                <a:uLnTx/>
                <a:uFillTx/>
                <a:latin typeface="+mn-lt"/>
                <a:ea typeface="+mn-ea"/>
                <a:cs typeface="+mn-cs"/>
              </a:rPr>
              <a:t> schokken</a:t>
            </a:r>
          </a:p>
          <a:p>
            <a:pPr>
              <a:spcBef>
                <a:spcPts val="0"/>
              </a:spcBef>
              <a:spcAft>
                <a:spcPts val="300"/>
              </a:spcAft>
              <a:buClr>
                <a:srgbClr val="CC3300"/>
              </a:buClr>
              <a:buSzPct val="135000"/>
            </a:pPr>
            <a:r>
              <a:rPr lang="nl-BE" sz="900" kern="0" baseline="0" smtClean="0">
                <a:latin typeface="+mn-lt"/>
              </a:rPr>
              <a:t>Outputgroei</a:t>
            </a:r>
            <a:endParaRPr kumimoji="0" lang="nl-BE" sz="900" b="0" i="0" u="none" strike="noStrike" kern="0" cap="none" spc="0" normalizeH="0" baseline="0" noProof="0" smtClean="0">
              <a:ln>
                <a:noFill/>
              </a:ln>
              <a:solidFill>
                <a:schemeClr val="tx1"/>
              </a:solidFill>
              <a:effectLst/>
              <a:uLnTx/>
              <a:uFillTx/>
              <a:latin typeface="+mn-lt"/>
              <a:ea typeface="+mn-ea"/>
              <a:cs typeface="+mn-cs"/>
            </a:endParaRPr>
          </a:p>
        </p:txBody>
      </p:sp>
      <p:sp>
        <p:nvSpPr>
          <p:cNvPr id="17" name="TextBox 9"/>
          <p:cNvSpPr txBox="1"/>
          <p:nvPr/>
        </p:nvSpPr>
        <p:spPr bwMode="auto">
          <a:xfrm>
            <a:off x="7238507" y="5394038"/>
            <a:ext cx="1200643" cy="584775"/>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0"/>
              </a:spcBef>
              <a:spcAft>
                <a:spcPts val="300"/>
              </a:spcAft>
              <a:buClr>
                <a:srgbClr val="CC3300"/>
              </a:buClr>
              <a:buSzPct val="135000"/>
            </a:pPr>
            <a:r>
              <a:rPr kumimoji="0" lang="nl-BE" sz="900" b="0" i="0" u="none" strike="noStrike" kern="0" cap="none" spc="0" normalizeH="0" baseline="0" noProof="0" smtClean="0">
                <a:ln>
                  <a:noFill/>
                </a:ln>
                <a:solidFill>
                  <a:srgbClr val="000000"/>
                </a:solidFill>
                <a:effectLst/>
                <a:uLnTx/>
                <a:uFillTx/>
                <a:latin typeface="Arial"/>
              </a:rPr>
              <a:t>Technologisch</a:t>
            </a:r>
          </a:p>
          <a:p>
            <a:pPr>
              <a:spcBef>
                <a:spcPts val="0"/>
              </a:spcBef>
              <a:spcAft>
                <a:spcPts val="300"/>
              </a:spcAft>
              <a:buClr>
                <a:srgbClr val="CC3300"/>
              </a:buClr>
              <a:buSzPct val="135000"/>
            </a:pPr>
            <a:r>
              <a:rPr lang="nl-BE" sz="900" kern="0" smtClean="0">
                <a:latin typeface="Arial"/>
              </a:rPr>
              <a:t>Monetair beleid</a:t>
            </a:r>
          </a:p>
          <a:p>
            <a:pPr>
              <a:spcBef>
                <a:spcPts val="0"/>
              </a:spcBef>
              <a:spcAft>
                <a:spcPts val="300"/>
              </a:spcAft>
              <a:buClr>
                <a:srgbClr val="CC3300"/>
              </a:buClr>
              <a:buSzPct val="135000"/>
            </a:pPr>
            <a:r>
              <a:rPr lang="nl-BE" sz="900" kern="0" smtClean="0">
                <a:latin typeface="Arial"/>
              </a:rPr>
              <a:t>Aardolie</a:t>
            </a:r>
            <a:endParaRPr kumimoji="0" lang="nl-BE" sz="900" b="0" i="0" u="none" strike="noStrike" kern="0" cap="none" spc="0" normalizeH="0" baseline="0" noProof="0" smtClean="0">
              <a:ln>
                <a:noFill/>
              </a:ln>
              <a:solidFill>
                <a:srgbClr val="000000"/>
              </a:solidFill>
              <a:effectLst/>
              <a:uLnTx/>
              <a:uFillTx/>
              <a:latin typeface="Aria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69</a:t>
            </a:fld>
            <a:endParaRPr lang="nl-BE" smtClean="0"/>
          </a:p>
        </p:txBody>
      </p:sp>
      <p:sp>
        <p:nvSpPr>
          <p:cNvPr id="5123" name="Rectangle 2"/>
          <p:cNvSpPr>
            <a:spLocks noGrp="1" noChangeArrowheads="1"/>
          </p:cNvSpPr>
          <p:nvPr>
            <p:ph type="title"/>
          </p:nvPr>
        </p:nvSpPr>
        <p:spPr>
          <a:xfrm>
            <a:off x="630080" y="1349603"/>
            <a:ext cx="4285802" cy="373062"/>
          </a:xfrm>
        </p:spPr>
        <p:txBody>
          <a:bodyPr/>
          <a:lstStyle/>
          <a:p>
            <a:pPr eaLnBrk="1" hangingPunct="1"/>
            <a:r>
              <a:rPr lang="nl-BE" sz="1000" noProof="0" dirty="0" smtClean="0">
                <a:solidFill>
                  <a:schemeClr val="tx1"/>
                </a:solidFill>
              </a:rPr>
              <a:t>Effect van alternatieven voor het huidige indexeringsmechanisme op de inflatie</a:t>
            </a:r>
            <a:r>
              <a:rPr lang="nl-BE" noProof="0" dirty="0" smtClean="0">
                <a:solidFill>
                  <a:schemeClr val="tx1"/>
                </a:solidFill>
              </a:rPr>
              <a:t/>
            </a:r>
            <a:br>
              <a:rPr lang="nl-BE" noProof="0" dirty="0" smtClean="0">
                <a:solidFill>
                  <a:schemeClr val="tx1"/>
                </a:solidFill>
              </a:rPr>
            </a:br>
            <a:r>
              <a:rPr lang="nl-BE" sz="1000" b="0" noProof="0" dirty="0" smtClean="0">
                <a:solidFill>
                  <a:schemeClr val="tx1"/>
                </a:solidFill>
              </a:rPr>
              <a:t>(kwart./kwart.-1 op jaarbasis)</a:t>
            </a:r>
          </a:p>
        </p:txBody>
      </p:sp>
      <p:sp>
        <p:nvSpPr>
          <p:cNvPr id="11" name="TextBox 10"/>
          <p:cNvSpPr txBox="1"/>
          <p:nvPr/>
        </p:nvSpPr>
        <p:spPr bwMode="auto">
          <a:xfrm>
            <a:off x="5072610" y="1378178"/>
            <a:ext cx="4071390" cy="4001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lang="nl-BE" sz="1000" b="1" smtClean="0"/>
              <a:t>Gecumuleerd effect van alternatieven voor het huidige indexeringsmechanisme op het reëel loon</a:t>
            </a:r>
          </a:p>
        </p:txBody>
      </p:sp>
      <p:graphicFrame>
        <p:nvGraphicFramePr>
          <p:cNvPr id="9" name="Chart 8"/>
          <p:cNvGraphicFramePr>
            <a:graphicFrameLocks noGrp="1"/>
          </p:cNvGraphicFramePr>
          <p:nvPr/>
        </p:nvGraphicFramePr>
        <p:xfrm>
          <a:off x="181064" y="1800225"/>
          <a:ext cx="8821534" cy="42800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noGrp="1"/>
          </p:cNvGraphicFramePr>
          <p:nvPr/>
        </p:nvGraphicFramePr>
        <p:xfrm>
          <a:off x="4472214" y="1781174"/>
          <a:ext cx="4520957" cy="419916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635000" y="71438"/>
            <a:ext cx="8078788"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BE" sz="2200" b="1" i="0" u="none" strike="noStrike" kern="0" cap="none" spc="0" normalizeH="0" baseline="0" noProof="0" smtClean="0">
                <a:ln>
                  <a:noFill/>
                </a:ln>
                <a:solidFill>
                  <a:srgbClr val="003366"/>
                </a:solidFill>
                <a:effectLst/>
                <a:uLnTx/>
                <a:uFillTx/>
                <a:latin typeface="+mj-lt"/>
                <a:ea typeface="+mj-ea"/>
                <a:cs typeface="+mj-cs"/>
              </a:rPr>
              <a:t>'Counterfactuele' analyse: inflatie en reëel loon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2200" b="1" i="0" u="none" strike="noStrike" kern="0" cap="none" spc="0" normalizeH="0" baseline="0" noProof="0">
              <a:ln>
                <a:noFill/>
              </a:ln>
              <a:solidFill>
                <a:srgbClr val="003366"/>
              </a:solidFill>
              <a:effectLst/>
              <a:uLnTx/>
              <a:uFillTx/>
              <a:latin typeface="+mj-lt"/>
              <a:ea typeface="+mj-ea"/>
              <a:cs typeface="+mj-cs"/>
            </a:endParaRPr>
          </a:p>
        </p:txBody>
      </p:sp>
      <p:sp>
        <p:nvSpPr>
          <p:cNvPr id="8" name="Rectangle 7"/>
          <p:cNvSpPr/>
          <p:nvPr/>
        </p:nvSpPr>
        <p:spPr>
          <a:xfrm>
            <a:off x="657224" y="395585"/>
            <a:ext cx="6362701" cy="461665"/>
          </a:xfrm>
          <a:prstGeom prst="rect">
            <a:avLst/>
          </a:prstGeom>
        </p:spPr>
        <p:txBody>
          <a:bodyPr wrap="square">
            <a:spAutoFit/>
          </a:bodyPr>
          <a:lstStyle/>
          <a:p>
            <a:r>
              <a:rPr lang="nl-BE" sz="1200" kern="0" smtClean="0">
                <a:solidFill>
                  <a:srgbClr val="003366"/>
                </a:solidFill>
                <a:latin typeface="+mj-lt"/>
                <a:ea typeface="+mj-ea"/>
                <a:cs typeface="+mj-cs"/>
              </a:rPr>
              <a:t>(verschil in % ten opzichte van de opgetekende reeks, d.w.z. de reeks afhankelijk van een indexering aan de hand van de gezondheidsindex)</a:t>
            </a:r>
          </a:p>
        </p:txBody>
      </p:sp>
      <p:sp>
        <p:nvSpPr>
          <p:cNvPr id="13" name="TextBox 12"/>
          <p:cNvSpPr txBox="1"/>
          <p:nvPr/>
        </p:nvSpPr>
        <p:spPr bwMode="auto">
          <a:xfrm>
            <a:off x="1566862" y="5618634"/>
            <a:ext cx="466725"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fontAlgn="base">
              <a:spcBef>
                <a:spcPts val="0"/>
              </a:spcBef>
              <a:spcAft>
                <a:spcPct val="0"/>
              </a:spcAft>
              <a:buClr>
                <a:srgbClr val="CC3300"/>
              </a:buClr>
              <a:buSzPct val="135000"/>
            </a:pPr>
            <a:r>
              <a:rPr kumimoji="0" lang="nl-BE" sz="900" b="0" i="0" u="none" strike="noStrike" kern="0" cap="none" spc="0" normalizeH="0" baseline="0" noProof="0" smtClean="0">
                <a:ln>
                  <a:noFill/>
                </a:ln>
                <a:solidFill>
                  <a:srgbClr val="000000"/>
                </a:solidFill>
                <a:effectLst/>
                <a:uLnTx/>
                <a:uFillTx/>
                <a:latin typeface="Arial"/>
                <a:ea typeface="+mn-ea"/>
                <a:cs typeface="+mn-cs"/>
              </a:rPr>
              <a:t>ncpi</a:t>
            </a:r>
          </a:p>
        </p:txBody>
      </p:sp>
      <p:sp>
        <p:nvSpPr>
          <p:cNvPr id="14" name="TextBox 13"/>
          <p:cNvSpPr txBox="1"/>
          <p:nvPr/>
        </p:nvSpPr>
        <p:spPr bwMode="auto">
          <a:xfrm>
            <a:off x="3009900" y="5618634"/>
            <a:ext cx="781050"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l" rtl="0" fontAlgn="base">
              <a:spcBef>
                <a:spcPts val="0"/>
              </a:spcBef>
              <a:spcAft>
                <a:spcPct val="0"/>
              </a:spcAft>
              <a:buClr>
                <a:srgbClr val="CC3300"/>
              </a:buClr>
              <a:buSzPct val="135000"/>
            </a:pPr>
            <a:r>
              <a:rPr kumimoji="0" lang="nl-BE" sz="900" b="0" i="0" u="none" strike="noStrike" kern="0" cap="none" spc="0" normalizeH="0" baseline="0" noProof="0" smtClean="0">
                <a:ln>
                  <a:noFill/>
                </a:ln>
                <a:solidFill>
                  <a:srgbClr val="000000"/>
                </a:solidFill>
                <a:effectLst/>
                <a:uLnTx/>
                <a:uFillTx/>
                <a:latin typeface="Arial"/>
                <a:ea typeface="+mn-ea"/>
                <a:cs typeface="+mn-cs"/>
              </a:rPr>
              <a:t>trendmatig</a:t>
            </a:r>
          </a:p>
        </p:txBody>
      </p:sp>
      <p:sp>
        <p:nvSpPr>
          <p:cNvPr id="15" name="TextBox 14"/>
          <p:cNvSpPr txBox="1"/>
          <p:nvPr/>
        </p:nvSpPr>
        <p:spPr bwMode="auto">
          <a:xfrm>
            <a:off x="4933949" y="5618634"/>
            <a:ext cx="1047751"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0"/>
              </a:spcBef>
              <a:buClr>
                <a:srgbClr val="CC3300"/>
              </a:buClr>
              <a:buSzPct val="135000"/>
            </a:pPr>
            <a:r>
              <a:rPr kumimoji="0" lang="nl-BE" sz="900" b="0" i="0" u="none" strike="noStrike" kern="0" cap="none" spc="0" normalizeH="0" baseline="0" noProof="0" smtClean="0">
                <a:ln>
                  <a:noFill/>
                </a:ln>
                <a:solidFill>
                  <a:srgbClr val="000000"/>
                </a:solidFill>
                <a:effectLst/>
                <a:uLnTx/>
                <a:uFillTx/>
                <a:latin typeface="Arial"/>
              </a:rPr>
              <a:t>zonder energie</a:t>
            </a:r>
          </a:p>
        </p:txBody>
      </p:sp>
      <p:sp>
        <p:nvSpPr>
          <p:cNvPr id="16" name="TextBox 12"/>
          <p:cNvSpPr txBox="1"/>
          <p:nvPr/>
        </p:nvSpPr>
        <p:spPr bwMode="auto">
          <a:xfrm>
            <a:off x="6957690" y="5618633"/>
            <a:ext cx="1153038"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0"/>
              </a:spcBef>
              <a:buClr>
                <a:srgbClr val="CC3300"/>
              </a:buClr>
              <a:buSzPct val="135000"/>
            </a:pPr>
            <a:r>
              <a:rPr kumimoji="0" lang="nl-BE" sz="900" b="0" i="0" u="none" strike="noStrike" kern="0" cap="none" spc="0" normalizeH="0" baseline="0" noProof="0" dirty="0" smtClean="0">
                <a:ln>
                  <a:noFill/>
                </a:ln>
                <a:solidFill>
                  <a:srgbClr val="000000"/>
                </a:solidFill>
                <a:effectLst/>
                <a:uLnTx/>
                <a:uFillTx/>
                <a:latin typeface="Arial"/>
              </a:rPr>
              <a:t>trager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7</a:t>
            </a:fld>
            <a:endParaRPr lang="nl-NL" smtClean="0"/>
          </a:p>
        </p:txBody>
      </p:sp>
      <p:sp>
        <p:nvSpPr>
          <p:cNvPr id="5123" name="Rectangle 2"/>
          <p:cNvSpPr>
            <a:spLocks noGrp="1" noChangeArrowheads="1"/>
          </p:cNvSpPr>
          <p:nvPr>
            <p:ph type="title"/>
          </p:nvPr>
        </p:nvSpPr>
        <p:spPr>
          <a:xfrm>
            <a:off x="777875" y="147638"/>
            <a:ext cx="8078788" cy="373062"/>
          </a:xfrm>
        </p:spPr>
        <p:txBody>
          <a:bodyPr/>
          <a:lstStyle/>
          <a:p>
            <a:pPr eaLnBrk="1" hangingPunct="1"/>
            <a:r>
              <a:rPr lang="nl-BE" smtClean="0"/>
              <a:t>Macro-economische indicatoren: arbeidsmarkt</a:t>
            </a:r>
            <a:endParaRPr lang="fr-FR" smtClean="0"/>
          </a:p>
        </p:txBody>
      </p:sp>
      <p:sp>
        <p:nvSpPr>
          <p:cNvPr id="5124" name="Text Box 4"/>
          <p:cNvSpPr txBox="1">
            <a:spLocks noChangeArrowheads="1"/>
          </p:cNvSpPr>
          <p:nvPr/>
        </p:nvSpPr>
        <p:spPr bwMode="auto">
          <a:xfrm>
            <a:off x="766763" y="560388"/>
            <a:ext cx="8085137" cy="307777"/>
          </a:xfrm>
          <a:prstGeom prst="rect">
            <a:avLst/>
          </a:prstGeom>
          <a:noFill/>
          <a:ln w="9525">
            <a:noFill/>
            <a:miter lim="800000"/>
            <a:headEnd/>
            <a:tailEnd/>
          </a:ln>
        </p:spPr>
        <p:txBody>
          <a:bodyPr>
            <a:spAutoFit/>
          </a:bodyPr>
          <a:lstStyle/>
          <a:p>
            <a:r>
              <a:rPr lang="fr-BE" sz="1400" smtClean="0">
                <a:solidFill>
                  <a:srgbClr val="003366"/>
                </a:solidFill>
              </a:rPr>
              <a:t>(</a:t>
            </a:r>
            <a:r>
              <a:rPr lang="nl-BE" sz="1400" smtClean="0">
                <a:solidFill>
                  <a:srgbClr val="003366"/>
                </a:solidFill>
              </a:rPr>
              <a:t>in %</a:t>
            </a:r>
            <a:r>
              <a:rPr lang="fr-BE" sz="1400" smtClean="0">
                <a:solidFill>
                  <a:srgbClr val="003366"/>
                </a:solidFill>
              </a:rPr>
              <a:t>)</a:t>
            </a:r>
            <a:endParaRPr lang="fr-BE" sz="1400">
              <a:solidFill>
                <a:srgbClr val="003366"/>
              </a:solidFill>
            </a:endParaRPr>
          </a:p>
        </p:txBody>
      </p:sp>
      <p:graphicFrame>
        <p:nvGraphicFramePr>
          <p:cNvPr id="56473" name="Group 153"/>
          <p:cNvGraphicFramePr>
            <a:graphicFrameLocks noGrp="1"/>
          </p:cNvGraphicFramePr>
          <p:nvPr/>
        </p:nvGraphicFramePr>
        <p:xfrm>
          <a:off x="174625" y="6076940"/>
          <a:ext cx="7331644" cy="387360"/>
        </p:xfrm>
        <a:graphic>
          <a:graphicData uri="http://schemas.openxmlformats.org/drawingml/2006/table">
            <a:tbl>
              <a:tblPr/>
              <a:tblGrid>
                <a:gridCol w="7331644"/>
              </a:tblGrid>
              <a:tr h="377825">
                <a:tc>
                  <a:txBody>
                    <a:bodyPr/>
                    <a:lstStyle/>
                    <a:p>
                      <a:r>
                        <a:rPr lang="nl-BE" sz="800" kern="1200" smtClean="0">
                          <a:solidFill>
                            <a:schemeClr val="tx1"/>
                          </a:solidFill>
                          <a:latin typeface="+mn-lt"/>
                          <a:ea typeface="+mn-ea"/>
                          <a:cs typeface="+mn-cs"/>
                        </a:rPr>
                        <a:t>Bronnen: EC, Eurostat, NBB.</a:t>
                      </a:r>
                      <a:endParaRPr lang="en-US" sz="800" kern="1200" smtClean="0">
                        <a:solidFill>
                          <a:schemeClr val="tx1"/>
                        </a:solidFill>
                        <a:latin typeface="+mn-lt"/>
                        <a:ea typeface="+mn-ea"/>
                        <a:cs typeface="+mn-cs"/>
                      </a:endParaRPr>
                    </a:p>
                    <a:p>
                      <a:pPr>
                        <a:tabLst>
                          <a:tab pos="180975" algn="l"/>
                        </a:tabLst>
                      </a:pPr>
                      <a:r>
                        <a:rPr lang="nl-BE" sz="800" kern="1200" baseline="30000" smtClean="0">
                          <a:solidFill>
                            <a:schemeClr val="tx1"/>
                          </a:solidFill>
                          <a:latin typeface="+mn-lt"/>
                          <a:ea typeface="+mn-ea"/>
                          <a:cs typeface="+mn-cs"/>
                        </a:rPr>
                        <a:t>1</a:t>
                      </a:r>
                      <a:r>
                        <a:rPr lang="nl-BE" sz="800" kern="1200" smtClean="0">
                          <a:solidFill>
                            <a:schemeClr val="tx1"/>
                          </a:solidFill>
                          <a:latin typeface="+mn-lt"/>
                          <a:ea typeface="+mn-ea"/>
                          <a:cs typeface="+mn-cs"/>
                        </a:rPr>
                        <a:t> 	In % van de beroepsbevolking (15-64</a:t>
                      </a:r>
                      <a:r>
                        <a:rPr lang="nl-BE" sz="800" kern="1200" baseline="0" smtClean="0">
                          <a:solidFill>
                            <a:schemeClr val="tx1"/>
                          </a:solidFill>
                          <a:latin typeface="+mn-lt"/>
                          <a:ea typeface="+mn-ea"/>
                          <a:cs typeface="+mn-cs"/>
                        </a:rPr>
                        <a:t> jaar)</a:t>
                      </a:r>
                      <a:r>
                        <a:rPr lang="nl-BE" sz="800" kern="1200" smtClean="0">
                          <a:solidFill>
                            <a:schemeClr val="tx1"/>
                          </a:solidFill>
                          <a:latin typeface="+mn-lt"/>
                          <a:ea typeface="+mn-ea"/>
                          <a:cs typeface="+mn-cs"/>
                        </a:rPr>
                        <a:t>.</a:t>
                      </a:r>
                      <a:endParaRPr lang="en-US" sz="800" kern="1200" smtClean="0">
                        <a:solidFill>
                          <a:schemeClr val="tx1"/>
                        </a:solidFill>
                        <a:latin typeface="+mn-lt"/>
                        <a:ea typeface="+mn-ea"/>
                        <a:cs typeface="+mn-cs"/>
                      </a:endParaRPr>
                    </a:p>
                    <a:p>
                      <a:pPr>
                        <a:tabLst>
                          <a:tab pos="180975" algn="l"/>
                        </a:tabLst>
                      </a:pPr>
                      <a:r>
                        <a:rPr lang="nl-BE" sz="800" kern="1200" baseline="30000" smtClean="0">
                          <a:solidFill>
                            <a:schemeClr val="tx1"/>
                          </a:solidFill>
                          <a:latin typeface="+mn-lt"/>
                          <a:ea typeface="+mn-ea"/>
                          <a:cs typeface="+mn-cs"/>
                        </a:rPr>
                        <a:t>2</a:t>
                      </a:r>
                      <a:r>
                        <a:rPr lang="nl-BE" sz="800" kern="1200" smtClean="0">
                          <a:solidFill>
                            <a:schemeClr val="tx1"/>
                          </a:solidFill>
                          <a:latin typeface="+mn-lt"/>
                          <a:ea typeface="+mn-ea"/>
                          <a:cs typeface="+mn-cs"/>
                        </a:rPr>
                        <a:t> 	In % van de bevolking van 20</a:t>
                      </a:r>
                      <a:r>
                        <a:rPr lang="nl-BE" sz="800" kern="1200" baseline="0" smtClean="0">
                          <a:solidFill>
                            <a:schemeClr val="tx1"/>
                          </a:solidFill>
                          <a:latin typeface="+mn-lt"/>
                          <a:ea typeface="+mn-ea"/>
                          <a:cs typeface="+mn-cs"/>
                        </a:rPr>
                        <a:t> tot </a:t>
                      </a:r>
                      <a:r>
                        <a:rPr lang="nl-BE" sz="800" kern="1200" smtClean="0">
                          <a:solidFill>
                            <a:schemeClr val="tx1"/>
                          </a:solidFill>
                          <a:latin typeface="+mn-lt"/>
                          <a:ea typeface="+mn-ea"/>
                          <a:cs typeface="+mn-cs"/>
                        </a:rPr>
                        <a:t>64 jaar.</a:t>
                      </a:r>
                      <a:endParaRPr lang="en-US" sz="800" kern="1200" smtClean="0">
                        <a:solidFill>
                          <a:schemeClr val="tx1"/>
                        </a:solidFill>
                        <a:latin typeface="+mn-lt"/>
                        <a:ea typeface="+mn-ea"/>
                        <a:cs typeface="+mn-cs"/>
                      </a:endParaRP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805217" y="1091821"/>
          <a:ext cx="7683689" cy="4462815"/>
        </p:xfrm>
        <a:graphic>
          <a:graphicData uri="http://schemas.openxmlformats.org/drawingml/2006/table">
            <a:tbl>
              <a:tblPr/>
              <a:tblGrid>
                <a:gridCol w="2527933"/>
                <a:gridCol w="891308"/>
                <a:gridCol w="1476805"/>
                <a:gridCol w="797568"/>
                <a:gridCol w="888235"/>
                <a:gridCol w="1101840"/>
              </a:tblGrid>
              <a:tr h="386436">
                <a:tc>
                  <a:txBody>
                    <a:bodyPr/>
                    <a:lstStyle/>
                    <a:p>
                      <a:endParaRPr lang="en-US" sz="1200" dirty="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solidFill>
                            <a:srgbClr val="000000"/>
                          </a:solidFill>
                          <a:latin typeface="Arial"/>
                          <a:ea typeface="Times New Roman"/>
                          <a:cs typeface="Arial"/>
                        </a:rPr>
                        <a:t>1996</a:t>
                      </a:r>
                      <a:endParaRPr lang="en-US" sz="1200">
                        <a:latin typeface="Arial"/>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solidFill>
                            <a:srgbClr val="000000"/>
                          </a:solidFill>
                          <a:latin typeface="Arial"/>
                          <a:ea typeface="Times New Roman"/>
                          <a:cs typeface="Arial"/>
                        </a:rPr>
                        <a:t>2000</a:t>
                      </a:r>
                      <a:endParaRPr lang="en-US" sz="1200">
                        <a:latin typeface="Arial"/>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solidFill>
                            <a:srgbClr val="000000"/>
                          </a:solidFill>
                          <a:latin typeface="Arial"/>
                          <a:ea typeface="Times New Roman"/>
                          <a:cs typeface="Arial"/>
                        </a:rPr>
                        <a:t>2005</a:t>
                      </a:r>
                      <a:endParaRPr lang="en-US" sz="1200">
                        <a:latin typeface="Arial"/>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a:solidFill>
                            <a:srgbClr val="000000"/>
                          </a:solidFill>
                          <a:latin typeface="Arial"/>
                          <a:ea typeface="Times New Roman"/>
                          <a:cs typeface="Arial"/>
                        </a:rPr>
                        <a:t>2010</a:t>
                      </a:r>
                      <a:endParaRPr lang="en-US" sz="1200">
                        <a:latin typeface="Arial"/>
                        <a:ea typeface="Times New Roman"/>
                        <a:cs typeface="Times New Roman"/>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200"/>
                        </a:lnSpc>
                        <a:spcAft>
                          <a:spcPts val="0"/>
                        </a:spcAft>
                      </a:pPr>
                      <a:r>
                        <a:rPr lang="nl-BE" sz="1200" b="1" dirty="0" smtClean="0">
                          <a:solidFill>
                            <a:srgbClr val="000000"/>
                          </a:solidFill>
                          <a:latin typeface="Arial"/>
                          <a:ea typeface="Times New Roman"/>
                          <a:cs typeface="Arial"/>
                        </a:rPr>
                        <a:t>2011</a:t>
                      </a:r>
                      <a:endParaRPr lang="en-US" sz="1200" dirty="0">
                        <a:latin typeface="Arial"/>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0941">
                <a:tc>
                  <a:txBody>
                    <a:bodyPr/>
                    <a:lstStyle/>
                    <a:p>
                      <a:pPr algn="just">
                        <a:lnSpc>
                          <a:spcPts val="1200"/>
                        </a:lnSpc>
                        <a:spcAft>
                          <a:spcPts val="0"/>
                        </a:spcAft>
                      </a:pPr>
                      <a:r>
                        <a:rPr lang="nl-BE" sz="1200" b="1">
                          <a:solidFill>
                            <a:srgbClr val="000000"/>
                          </a:solidFill>
                          <a:latin typeface="Arial"/>
                          <a:ea typeface="Times New Roman"/>
                          <a:cs typeface="Arial"/>
                        </a:rPr>
                        <a:t>Werkloosheid</a:t>
                      </a:r>
                      <a:r>
                        <a:rPr lang="nl-BE" sz="1200" b="1" baseline="30000">
                          <a:solidFill>
                            <a:srgbClr val="000000"/>
                          </a:solidFill>
                          <a:latin typeface="Arial"/>
                          <a:ea typeface="Times New Roman"/>
                          <a:cs typeface="Arial"/>
                        </a:rPr>
                        <a:t>1</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endParaRPr lang="en-US" sz="1200" dirty="0">
                        <a:latin typeface="Calibri"/>
                        <a:ea typeface="Times New Roman"/>
                        <a:cs typeface="Times New Roman"/>
                      </a:endParaRPr>
                    </a:p>
                  </a:txBody>
                  <a:tcPr marL="44450" marR="44450" marT="0" marB="0" anchor="b">
                    <a:lnL>
                      <a:noFill/>
                    </a:lnL>
                    <a:lnR>
                      <a:noFill/>
                    </a:lnR>
                    <a:lnT w="12700" cap="flat" cmpd="sng" algn="ctr">
                      <a:solidFill>
                        <a:schemeClr val="tx1"/>
                      </a:solidFill>
                      <a:prstDash val="solid"/>
                      <a:round/>
                      <a:headEnd type="none" w="med" len="med"/>
                      <a:tailEnd type="none" w="med" len="med"/>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bg1"/>
                    </a:solidFill>
                  </a:tcPr>
                </a:tc>
              </a:tr>
              <a:tr h="273582">
                <a:tc>
                  <a:txBody>
                    <a:bodyPr/>
                    <a:lstStyle/>
                    <a:p>
                      <a:pPr algn="just">
                        <a:lnSpc>
                          <a:spcPts val="1200"/>
                        </a:lnSpc>
                        <a:spcAft>
                          <a:spcPts val="0"/>
                        </a:spcAft>
                      </a:pPr>
                      <a:r>
                        <a:rPr lang="nl-BE" sz="1200">
                          <a:solidFill>
                            <a:srgbClr val="000000"/>
                          </a:solidFill>
                          <a:latin typeface="Arial"/>
                          <a:ea typeface="Times New Roman"/>
                          <a:cs typeface="Arial"/>
                        </a:rPr>
                        <a:t>België</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a:lnSpc>
                          <a:spcPts val="1200"/>
                        </a:lnSpc>
                        <a:spcAft>
                          <a:spcPts val="0"/>
                        </a:spcAft>
                        <a:tabLst>
                          <a:tab pos="447675" algn="dec"/>
                        </a:tabLst>
                      </a:pPr>
                      <a:r>
                        <a:rPr lang="nl-BE" sz="1200" dirty="0" smtClean="0">
                          <a:solidFill>
                            <a:srgbClr val="000000"/>
                          </a:solidFill>
                          <a:latin typeface="Arial"/>
                          <a:ea typeface="Times New Roman"/>
                          <a:cs typeface="Arial"/>
                        </a:rPr>
                        <a:t>	9,5</a:t>
                      </a:r>
                      <a:endParaRPr lang="en-US" sz="1200" dirty="0">
                        <a:latin typeface="Arial"/>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200" kern="1200" dirty="0" smtClean="0">
                          <a:solidFill>
                            <a:srgbClr val="000000"/>
                          </a:solidFill>
                          <a:latin typeface="Arial"/>
                          <a:ea typeface="Times New Roman"/>
                          <a:cs typeface="Arial"/>
                        </a:rPr>
                        <a:t>	6,9</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361950" algn="dec"/>
                        </a:tabLst>
                      </a:pPr>
                      <a:r>
                        <a:rPr lang="nl-BE" sz="1200" kern="1200" dirty="0" smtClean="0">
                          <a:solidFill>
                            <a:srgbClr val="000000"/>
                          </a:solidFill>
                          <a:latin typeface="Arial"/>
                          <a:ea typeface="Times New Roman"/>
                          <a:cs typeface="Arial"/>
                        </a:rPr>
                        <a:t>	8,5</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200" kern="1200" dirty="0" smtClean="0">
                          <a:solidFill>
                            <a:srgbClr val="000000"/>
                          </a:solidFill>
                          <a:latin typeface="Arial"/>
                          <a:ea typeface="Times New Roman"/>
                          <a:cs typeface="Arial"/>
                        </a:rPr>
                        <a:t>	8,3</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200" kern="1200" dirty="0" smtClean="0">
                          <a:solidFill>
                            <a:srgbClr val="000000"/>
                          </a:solidFill>
                          <a:latin typeface="Arial"/>
                          <a:ea typeface="Times New Roman"/>
                          <a:cs typeface="Arial"/>
                        </a:rPr>
                        <a:t>	7,2</a:t>
                      </a:r>
                      <a:endParaRPr lang="en-US" sz="1200" kern="1200" dirty="0">
                        <a:solidFill>
                          <a:srgbClr val="000000"/>
                        </a:solidFill>
                        <a:latin typeface="Arial"/>
                        <a:ea typeface="Times New Roman"/>
                        <a:cs typeface="Arial"/>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73582">
                <a:tc>
                  <a:txBody>
                    <a:bodyPr/>
                    <a:lstStyle/>
                    <a:p>
                      <a:pPr algn="just">
                        <a:lnSpc>
                          <a:spcPts val="1200"/>
                        </a:lnSpc>
                        <a:spcAft>
                          <a:spcPts val="0"/>
                        </a:spcAft>
                      </a:pPr>
                      <a:r>
                        <a:rPr lang="nl-BE" sz="1200">
                          <a:solidFill>
                            <a:srgbClr val="000000"/>
                          </a:solidFill>
                          <a:latin typeface="Arial"/>
                          <a:ea typeface="Times New Roman"/>
                          <a:cs typeface="Arial"/>
                        </a:rPr>
                        <a:t>Duitsland</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200" kern="1200" dirty="0" smtClean="0">
                          <a:solidFill>
                            <a:srgbClr val="000000"/>
                          </a:solidFill>
                          <a:latin typeface="Arial"/>
                          <a:ea typeface="Times New Roman"/>
                          <a:cs typeface="Arial"/>
                        </a:rPr>
                        <a:t>	8,9</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200" kern="1200" dirty="0" smtClean="0">
                          <a:solidFill>
                            <a:srgbClr val="000000"/>
                          </a:solidFill>
                          <a:latin typeface="Arial"/>
                          <a:ea typeface="Times New Roman"/>
                          <a:cs typeface="Arial"/>
                        </a:rPr>
                        <a:t>	8,0</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361950" algn="dec"/>
                        </a:tabLst>
                      </a:pPr>
                      <a:r>
                        <a:rPr lang="nl-BE" sz="1200" kern="1200" dirty="0" smtClean="0">
                          <a:solidFill>
                            <a:srgbClr val="000000"/>
                          </a:solidFill>
                          <a:latin typeface="Arial"/>
                          <a:ea typeface="Times New Roman"/>
                          <a:cs typeface="Arial"/>
                        </a:rPr>
                        <a:t>	11,3</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200" kern="1200" dirty="0" smtClean="0">
                          <a:solidFill>
                            <a:srgbClr val="000000"/>
                          </a:solidFill>
                          <a:latin typeface="Arial"/>
                          <a:ea typeface="Times New Roman"/>
                          <a:cs typeface="Arial"/>
                        </a:rPr>
                        <a:t>	7,1</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200" kern="1200" dirty="0" smtClean="0">
                          <a:solidFill>
                            <a:srgbClr val="000000"/>
                          </a:solidFill>
                          <a:latin typeface="Arial"/>
                          <a:ea typeface="Times New Roman"/>
                          <a:cs typeface="Arial"/>
                        </a:rPr>
                        <a:t>	5,9</a:t>
                      </a:r>
                      <a:endParaRPr lang="en-US" sz="1200" kern="1200" dirty="0">
                        <a:solidFill>
                          <a:srgbClr val="000000"/>
                        </a:solidFill>
                        <a:latin typeface="Arial"/>
                        <a:ea typeface="Times New Roman"/>
                        <a:cs typeface="Arial"/>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73582">
                <a:tc>
                  <a:txBody>
                    <a:bodyPr/>
                    <a:lstStyle/>
                    <a:p>
                      <a:pPr algn="just">
                        <a:lnSpc>
                          <a:spcPts val="1200"/>
                        </a:lnSpc>
                        <a:spcAft>
                          <a:spcPts val="0"/>
                        </a:spcAft>
                      </a:pPr>
                      <a:r>
                        <a:rPr lang="nl-BE" sz="1200">
                          <a:solidFill>
                            <a:srgbClr val="000000"/>
                          </a:solidFill>
                          <a:latin typeface="Arial"/>
                          <a:ea typeface="Times New Roman"/>
                          <a:cs typeface="Arial"/>
                        </a:rPr>
                        <a:t>Frankrijk</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200" kern="1200" dirty="0" smtClean="0">
                          <a:solidFill>
                            <a:srgbClr val="000000"/>
                          </a:solidFill>
                          <a:latin typeface="Arial"/>
                          <a:ea typeface="Times New Roman"/>
                          <a:cs typeface="Arial"/>
                        </a:rPr>
                        <a:t>	11,0</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200" kern="1200" dirty="0" smtClean="0">
                          <a:solidFill>
                            <a:srgbClr val="000000"/>
                          </a:solidFill>
                          <a:latin typeface="Arial"/>
                          <a:ea typeface="Times New Roman"/>
                          <a:cs typeface="Arial"/>
                        </a:rPr>
                        <a:t>	9,0</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361950" algn="dec"/>
                        </a:tabLst>
                      </a:pPr>
                      <a:r>
                        <a:rPr lang="nl-BE" sz="1200" kern="1200" dirty="0" smtClean="0">
                          <a:solidFill>
                            <a:srgbClr val="000000"/>
                          </a:solidFill>
                          <a:latin typeface="Arial"/>
                          <a:ea typeface="Times New Roman"/>
                          <a:cs typeface="Arial"/>
                        </a:rPr>
                        <a:t>	9,3</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200" kern="1200" dirty="0" smtClean="0">
                          <a:solidFill>
                            <a:srgbClr val="000000"/>
                          </a:solidFill>
                          <a:latin typeface="Arial"/>
                          <a:ea typeface="Times New Roman"/>
                          <a:cs typeface="Arial"/>
                        </a:rPr>
                        <a:t>	9,8</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200" kern="1200" dirty="0" smtClean="0">
                          <a:solidFill>
                            <a:srgbClr val="000000"/>
                          </a:solidFill>
                          <a:latin typeface="Arial"/>
                          <a:ea typeface="Times New Roman"/>
                          <a:cs typeface="Arial"/>
                        </a:rPr>
                        <a:t>	9,7</a:t>
                      </a:r>
                      <a:endParaRPr lang="en-US" sz="1200" kern="1200" dirty="0">
                        <a:solidFill>
                          <a:srgbClr val="000000"/>
                        </a:solidFill>
                        <a:latin typeface="Arial"/>
                        <a:ea typeface="Times New Roman"/>
                        <a:cs typeface="Arial"/>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73582">
                <a:tc>
                  <a:txBody>
                    <a:bodyPr/>
                    <a:lstStyle/>
                    <a:p>
                      <a:pPr algn="just">
                        <a:lnSpc>
                          <a:spcPts val="1200"/>
                        </a:lnSpc>
                        <a:spcAft>
                          <a:spcPts val="0"/>
                        </a:spcAft>
                      </a:pPr>
                      <a:r>
                        <a:rPr lang="nl-BE" sz="1200">
                          <a:solidFill>
                            <a:srgbClr val="000000"/>
                          </a:solidFill>
                          <a:latin typeface="Arial"/>
                          <a:ea typeface="Times New Roman"/>
                          <a:cs typeface="Arial"/>
                        </a:rPr>
                        <a:t>Nederland</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200" kern="1200" dirty="0" smtClean="0">
                          <a:solidFill>
                            <a:srgbClr val="000000"/>
                          </a:solidFill>
                          <a:latin typeface="Arial"/>
                          <a:ea typeface="Times New Roman"/>
                          <a:cs typeface="Arial"/>
                        </a:rPr>
                        <a:t>	6,4</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200" kern="1200" dirty="0" smtClean="0">
                          <a:solidFill>
                            <a:srgbClr val="000000"/>
                          </a:solidFill>
                          <a:latin typeface="Arial"/>
                          <a:ea typeface="Times New Roman"/>
                          <a:cs typeface="Arial"/>
                        </a:rPr>
                        <a:t>	3,1</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361950" algn="dec"/>
                        </a:tabLst>
                      </a:pPr>
                      <a:r>
                        <a:rPr lang="nl-BE" sz="1200" kern="1200" dirty="0" smtClean="0">
                          <a:solidFill>
                            <a:srgbClr val="000000"/>
                          </a:solidFill>
                          <a:latin typeface="Arial"/>
                          <a:ea typeface="Times New Roman"/>
                          <a:cs typeface="Arial"/>
                        </a:rPr>
                        <a:t>	5,3</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200" kern="1200" dirty="0" smtClean="0">
                          <a:solidFill>
                            <a:srgbClr val="000000"/>
                          </a:solidFill>
                          <a:latin typeface="Arial"/>
                          <a:ea typeface="Times New Roman"/>
                          <a:cs typeface="Arial"/>
                        </a:rPr>
                        <a:t>	4,5</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200" kern="1200" dirty="0" smtClean="0">
                          <a:solidFill>
                            <a:srgbClr val="000000"/>
                          </a:solidFill>
                          <a:latin typeface="Arial"/>
                          <a:ea typeface="Times New Roman"/>
                          <a:cs typeface="Arial"/>
                        </a:rPr>
                        <a:t>	4,4</a:t>
                      </a:r>
                      <a:endParaRPr lang="en-US" sz="1200" kern="1200" dirty="0">
                        <a:solidFill>
                          <a:srgbClr val="000000"/>
                        </a:solidFill>
                        <a:latin typeface="Arial"/>
                        <a:ea typeface="Times New Roman"/>
                        <a:cs typeface="Arial"/>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273582">
                <a:tc>
                  <a:txBody>
                    <a:bodyPr/>
                    <a:lstStyle/>
                    <a:p>
                      <a:pPr algn="just">
                        <a:lnSpc>
                          <a:spcPts val="1200"/>
                        </a:lnSpc>
                        <a:spcAft>
                          <a:spcPts val="0"/>
                        </a:spcAft>
                      </a:pPr>
                      <a:r>
                        <a:rPr lang="nl-BE" sz="1200" i="1">
                          <a:solidFill>
                            <a:srgbClr val="000000"/>
                          </a:solidFill>
                          <a:latin typeface="Arial"/>
                          <a:ea typeface="Times New Roman"/>
                          <a:cs typeface="Arial"/>
                        </a:rPr>
                        <a:t>gemiddelde van de drie buurlanden</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200" kern="1200" dirty="0" smtClean="0">
                          <a:solidFill>
                            <a:srgbClr val="000000"/>
                          </a:solidFill>
                          <a:latin typeface="Arial"/>
                          <a:ea typeface="Times New Roman"/>
                          <a:cs typeface="Arial"/>
                        </a:rPr>
                        <a:t>	8,8</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714375" algn="dec"/>
                        </a:tabLst>
                      </a:pPr>
                      <a:r>
                        <a:rPr lang="nl-BE" sz="1200" kern="1200" dirty="0" smtClean="0">
                          <a:solidFill>
                            <a:srgbClr val="000000"/>
                          </a:solidFill>
                          <a:latin typeface="Arial"/>
                          <a:ea typeface="Times New Roman"/>
                          <a:cs typeface="Arial"/>
                        </a:rPr>
                        <a:t>	6,7</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361950" algn="dec"/>
                        </a:tabLst>
                      </a:pPr>
                      <a:r>
                        <a:rPr lang="nl-BE" sz="1200" kern="1200" dirty="0" smtClean="0">
                          <a:solidFill>
                            <a:srgbClr val="000000"/>
                          </a:solidFill>
                          <a:latin typeface="Arial"/>
                          <a:ea typeface="Times New Roman"/>
                          <a:cs typeface="Arial"/>
                        </a:rPr>
                        <a:t>	8,6</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200" kern="1200" dirty="0" smtClean="0">
                          <a:solidFill>
                            <a:srgbClr val="000000"/>
                          </a:solidFill>
                          <a:latin typeface="Arial"/>
                          <a:ea typeface="Times New Roman"/>
                          <a:cs typeface="Arial"/>
                        </a:rPr>
                        <a:t>	7,1</a:t>
                      </a:r>
                      <a:endParaRPr lang="en-US" sz="1200" kern="1200" dirty="0">
                        <a:solidFill>
                          <a:srgbClr val="000000"/>
                        </a:solidFill>
                        <a:latin typeface="Arial"/>
                        <a:ea typeface="Times New Roman"/>
                        <a:cs typeface="Arial"/>
                      </a:endParaRPr>
                    </a:p>
                  </a:txBody>
                  <a:tcPr marL="44450" marR="44450" marT="0" marB="0" anchor="b">
                    <a:lnL>
                      <a:noFill/>
                    </a:lnL>
                    <a:lnR>
                      <a:noFill/>
                    </a:lnR>
                    <a:lnT>
                      <a:noFill/>
                    </a:lnT>
                    <a:lnB>
                      <a:noFill/>
                    </a:lnB>
                    <a:solidFill>
                      <a:schemeClr val="bg1"/>
                    </a:solidFill>
                  </a:tcPr>
                </a:tc>
                <a:tc>
                  <a:txBody>
                    <a:bodyPr/>
                    <a:lstStyle/>
                    <a:p>
                      <a:pPr marL="0" algn="l" defTabSz="914400" rtl="0" eaLnBrk="1" latinLnBrk="0" hangingPunct="1">
                        <a:lnSpc>
                          <a:spcPts val="1200"/>
                        </a:lnSpc>
                        <a:spcAft>
                          <a:spcPts val="0"/>
                        </a:spcAft>
                        <a:tabLst>
                          <a:tab pos="447675" algn="dec"/>
                        </a:tabLst>
                      </a:pPr>
                      <a:r>
                        <a:rPr lang="nl-BE" sz="1200" kern="1200" dirty="0" smtClean="0">
                          <a:solidFill>
                            <a:srgbClr val="000000"/>
                          </a:solidFill>
                          <a:latin typeface="Arial"/>
                          <a:ea typeface="Times New Roman"/>
                          <a:cs typeface="Arial"/>
                        </a:rPr>
                        <a:t>	6,7</a:t>
                      </a:r>
                      <a:endParaRPr lang="en-US" sz="1200" kern="1200" dirty="0">
                        <a:solidFill>
                          <a:srgbClr val="000000"/>
                        </a:solidFill>
                        <a:latin typeface="Arial"/>
                        <a:ea typeface="Times New Roman"/>
                        <a:cs typeface="Arial"/>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endParaRPr lang="en-US" sz="12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pPr algn="just">
                        <a:lnSpc>
                          <a:spcPts val="1200"/>
                        </a:lnSpc>
                        <a:spcAft>
                          <a:spcPts val="0"/>
                        </a:spcAft>
                      </a:pPr>
                      <a:r>
                        <a:rPr lang="nl-BE" sz="1200" b="1">
                          <a:solidFill>
                            <a:srgbClr val="000000"/>
                          </a:solidFill>
                          <a:latin typeface="Arial"/>
                          <a:ea typeface="Times New Roman"/>
                          <a:cs typeface="Arial"/>
                        </a:rPr>
                        <a:t>Werkgelegenheidsgraad</a:t>
                      </a:r>
                      <a:r>
                        <a:rPr lang="nl-BE" sz="1200" b="1" baseline="30000">
                          <a:solidFill>
                            <a:srgbClr val="000000"/>
                          </a:solidFill>
                          <a:latin typeface="Arial"/>
                          <a:ea typeface="Times New Roman"/>
                          <a:cs typeface="Arial"/>
                        </a:rPr>
                        <a:t>2</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a:noFill/>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pPr algn="just">
                        <a:lnSpc>
                          <a:spcPts val="1200"/>
                        </a:lnSpc>
                        <a:spcAft>
                          <a:spcPts val="0"/>
                        </a:spcAft>
                      </a:pPr>
                      <a:r>
                        <a:rPr lang="nl-BE" sz="1200">
                          <a:solidFill>
                            <a:srgbClr val="000000"/>
                          </a:solidFill>
                          <a:latin typeface="Arial"/>
                          <a:ea typeface="Times New Roman"/>
                          <a:cs typeface="Arial"/>
                        </a:rPr>
                        <a:t>België</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61,5%</a:t>
                      </a:r>
                    </a:p>
                  </a:txBody>
                  <a:tcPr marL="9525" marR="9525" marT="9525" marB="0" anchor="b">
                    <a:lnL>
                      <a:noFill/>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66,3%</a:t>
                      </a:r>
                    </a:p>
                  </a:txBody>
                  <a:tcPr marL="9525" marR="9525" marT="9525" marB="0" anchor="b">
                    <a:lnL>
                      <a:noFill/>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66,5%</a:t>
                      </a:r>
                    </a:p>
                  </a:txBody>
                  <a:tcPr marL="9525" marR="9525" marT="9525" marB="0" anchor="b">
                    <a:lnL>
                      <a:noFill/>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67,6%</a:t>
                      </a:r>
                    </a:p>
                  </a:txBody>
                  <a:tcPr marL="9525" marR="9525" marT="9525" marB="0" anchor="b">
                    <a:lnL>
                      <a:noFill/>
                    </a:lnL>
                    <a:lnR>
                      <a:noFill/>
                    </a:lnR>
                    <a:lnT>
                      <a:noFill/>
                    </a:lnT>
                    <a:lnB>
                      <a:noFill/>
                    </a:lnB>
                    <a:solidFill>
                      <a:schemeClr val="bg1"/>
                    </a:solidFill>
                  </a:tcPr>
                </a:tc>
                <a:tc>
                  <a:txBody>
                    <a:bodyPr/>
                    <a:lstStyle/>
                    <a:p>
                      <a:pPr marL="0" algn="ctr" defTabSz="914400" rtl="0" eaLnBrk="1" latinLnBrk="0" hangingPunct="1">
                        <a:lnSpc>
                          <a:spcPts val="1200"/>
                        </a:lnSpc>
                        <a:spcAft>
                          <a:spcPts val="0"/>
                        </a:spcAft>
                      </a:pPr>
                      <a:r>
                        <a:rPr lang="en-US" sz="1200" kern="1200" dirty="0" smtClean="0">
                          <a:solidFill>
                            <a:srgbClr val="000000"/>
                          </a:solidFill>
                          <a:latin typeface="Arial"/>
                          <a:ea typeface="Times New Roman"/>
                          <a:cs typeface="Arial"/>
                        </a:rPr>
                        <a:t>67,3%</a:t>
                      </a:r>
                      <a:endParaRPr lang="en-US" sz="1200" kern="1200" dirty="0">
                        <a:solidFill>
                          <a:srgbClr val="000000"/>
                        </a:solidFill>
                        <a:latin typeface="Arial"/>
                        <a:ea typeface="Times New Roman"/>
                        <a:cs typeface="Arial"/>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pPr algn="just">
                        <a:lnSpc>
                          <a:spcPts val="1200"/>
                        </a:lnSpc>
                        <a:spcAft>
                          <a:spcPts val="0"/>
                        </a:spcAft>
                      </a:pPr>
                      <a:r>
                        <a:rPr lang="nl-BE" sz="1200">
                          <a:solidFill>
                            <a:srgbClr val="000000"/>
                          </a:solidFill>
                          <a:latin typeface="Arial"/>
                          <a:ea typeface="Times New Roman"/>
                          <a:cs typeface="Arial"/>
                        </a:rPr>
                        <a:t>Duitsland</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67,2%</a:t>
                      </a:r>
                    </a:p>
                  </a:txBody>
                  <a:tcPr marL="9525" marR="9525" marT="9525" marB="0" anchor="b">
                    <a:lnL>
                      <a:noFill/>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68,7%</a:t>
                      </a:r>
                    </a:p>
                  </a:txBody>
                  <a:tcPr marL="9525" marR="9525" marT="9525" marB="0" anchor="b">
                    <a:lnL>
                      <a:noFill/>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69,4%</a:t>
                      </a:r>
                    </a:p>
                  </a:txBody>
                  <a:tcPr marL="9525" marR="9525" marT="9525" marB="0" anchor="b">
                    <a:lnL>
                      <a:noFill/>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74,9%</a:t>
                      </a:r>
                    </a:p>
                  </a:txBody>
                  <a:tcPr marL="9525" marR="9525" marT="9525" marB="0" anchor="b">
                    <a:lnL>
                      <a:noFill/>
                    </a:lnL>
                    <a:lnR>
                      <a:noFill/>
                    </a:lnR>
                    <a:lnT>
                      <a:noFill/>
                    </a:lnT>
                    <a:lnB>
                      <a:noFill/>
                    </a:lnB>
                    <a:solidFill>
                      <a:schemeClr val="bg1"/>
                    </a:solidFill>
                  </a:tcPr>
                </a:tc>
                <a:tc>
                  <a:txBody>
                    <a:bodyPr/>
                    <a:lstStyle/>
                    <a:p>
                      <a:pPr marL="0" algn="ctr" defTabSz="914400" rtl="0" eaLnBrk="1" latinLnBrk="0" hangingPunct="1">
                        <a:lnSpc>
                          <a:spcPts val="1200"/>
                        </a:lnSpc>
                        <a:spcAft>
                          <a:spcPts val="0"/>
                        </a:spcAft>
                      </a:pPr>
                      <a:r>
                        <a:rPr lang="en-US" sz="1200" kern="1200" dirty="0" smtClean="0">
                          <a:solidFill>
                            <a:srgbClr val="000000"/>
                          </a:solidFill>
                          <a:latin typeface="Arial"/>
                          <a:ea typeface="Times New Roman"/>
                          <a:cs typeface="Arial"/>
                        </a:rPr>
                        <a:t>76,3%</a:t>
                      </a:r>
                      <a:endParaRPr lang="en-US" sz="1200" kern="1200" dirty="0">
                        <a:solidFill>
                          <a:srgbClr val="000000"/>
                        </a:solidFill>
                        <a:latin typeface="Arial"/>
                        <a:ea typeface="Times New Roman"/>
                        <a:cs typeface="Arial"/>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pPr algn="just">
                        <a:lnSpc>
                          <a:spcPts val="1200"/>
                        </a:lnSpc>
                        <a:spcAft>
                          <a:spcPts val="0"/>
                        </a:spcAft>
                      </a:pPr>
                      <a:r>
                        <a:rPr lang="nl-BE" sz="1200">
                          <a:solidFill>
                            <a:srgbClr val="000000"/>
                          </a:solidFill>
                          <a:latin typeface="Arial"/>
                          <a:ea typeface="Times New Roman"/>
                          <a:cs typeface="Arial"/>
                        </a:rPr>
                        <a:t>Frankrijk</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65,4%</a:t>
                      </a:r>
                    </a:p>
                  </a:txBody>
                  <a:tcPr marL="9525" marR="9525" marT="9525" marB="0" anchor="b">
                    <a:lnL>
                      <a:noFill/>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67,4%</a:t>
                      </a:r>
                    </a:p>
                  </a:txBody>
                  <a:tcPr marL="9525" marR="9525" marT="9525" marB="0" anchor="b">
                    <a:lnL>
                      <a:noFill/>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69,4%</a:t>
                      </a:r>
                    </a:p>
                  </a:txBody>
                  <a:tcPr marL="9525" marR="9525" marT="9525" marB="0" anchor="b">
                    <a:lnL>
                      <a:noFill/>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69,1%</a:t>
                      </a:r>
                    </a:p>
                  </a:txBody>
                  <a:tcPr marL="9525" marR="9525" marT="9525" marB="0" anchor="b">
                    <a:lnL>
                      <a:noFill/>
                    </a:lnL>
                    <a:lnR>
                      <a:noFill/>
                    </a:lnR>
                    <a:lnT>
                      <a:noFill/>
                    </a:lnT>
                    <a:lnB>
                      <a:noFill/>
                    </a:lnB>
                    <a:solidFill>
                      <a:schemeClr val="bg1"/>
                    </a:solidFill>
                  </a:tcPr>
                </a:tc>
                <a:tc>
                  <a:txBody>
                    <a:bodyPr/>
                    <a:lstStyle/>
                    <a:p>
                      <a:pPr marL="0" algn="ctr" defTabSz="914400" rtl="0" eaLnBrk="1" latinLnBrk="0" hangingPunct="1">
                        <a:lnSpc>
                          <a:spcPts val="1200"/>
                        </a:lnSpc>
                        <a:spcAft>
                          <a:spcPts val="0"/>
                        </a:spcAft>
                      </a:pPr>
                      <a:r>
                        <a:rPr lang="en-US" sz="1200" kern="1200" dirty="0" smtClean="0">
                          <a:solidFill>
                            <a:srgbClr val="000000"/>
                          </a:solidFill>
                          <a:latin typeface="Arial"/>
                          <a:ea typeface="Times New Roman"/>
                          <a:cs typeface="Arial"/>
                        </a:rPr>
                        <a:t>69,1%</a:t>
                      </a:r>
                      <a:endParaRPr lang="en-US" sz="1200" kern="1200" dirty="0">
                        <a:solidFill>
                          <a:srgbClr val="000000"/>
                        </a:solidFill>
                        <a:latin typeface="Arial"/>
                        <a:ea typeface="Times New Roman"/>
                        <a:cs typeface="Arial"/>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pPr algn="just">
                        <a:lnSpc>
                          <a:spcPts val="1200"/>
                        </a:lnSpc>
                        <a:spcAft>
                          <a:spcPts val="0"/>
                        </a:spcAft>
                      </a:pPr>
                      <a:r>
                        <a:rPr lang="nl-BE" sz="1200">
                          <a:solidFill>
                            <a:srgbClr val="000000"/>
                          </a:solidFill>
                          <a:latin typeface="Arial"/>
                          <a:ea typeface="Times New Roman"/>
                          <a:cs typeface="Arial"/>
                        </a:rPr>
                        <a:t>Nederland</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68,0%</a:t>
                      </a:r>
                    </a:p>
                  </a:txBody>
                  <a:tcPr marL="9525" marR="9525" marT="9525" marB="0" anchor="b">
                    <a:lnL>
                      <a:noFill/>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74,2%</a:t>
                      </a:r>
                    </a:p>
                  </a:txBody>
                  <a:tcPr marL="9525" marR="9525" marT="9525" marB="0" anchor="b">
                    <a:lnL>
                      <a:noFill/>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75,1%</a:t>
                      </a:r>
                    </a:p>
                  </a:txBody>
                  <a:tcPr marL="9525" marR="9525" marT="9525" marB="0" anchor="b">
                    <a:lnL>
                      <a:noFill/>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kern="1200">
                          <a:solidFill>
                            <a:srgbClr val="000000"/>
                          </a:solidFill>
                          <a:latin typeface="Arial"/>
                          <a:ea typeface="Times New Roman"/>
                          <a:cs typeface="Arial"/>
                        </a:rPr>
                        <a:t>76,8%</a:t>
                      </a:r>
                    </a:p>
                  </a:txBody>
                  <a:tcPr marL="9525" marR="9525" marT="9525" marB="0" anchor="b">
                    <a:lnL>
                      <a:noFill/>
                    </a:lnL>
                    <a:lnR>
                      <a:noFill/>
                    </a:lnR>
                    <a:lnT>
                      <a:noFill/>
                    </a:lnT>
                    <a:lnB>
                      <a:noFill/>
                    </a:lnB>
                    <a:solidFill>
                      <a:schemeClr val="bg1"/>
                    </a:solidFill>
                  </a:tcPr>
                </a:tc>
                <a:tc>
                  <a:txBody>
                    <a:bodyPr/>
                    <a:lstStyle/>
                    <a:p>
                      <a:pPr marL="0" algn="ctr" defTabSz="914400" rtl="0" eaLnBrk="1" latinLnBrk="0" hangingPunct="1">
                        <a:lnSpc>
                          <a:spcPts val="1200"/>
                        </a:lnSpc>
                        <a:spcAft>
                          <a:spcPts val="0"/>
                        </a:spcAft>
                      </a:pPr>
                      <a:r>
                        <a:rPr lang="en-US" sz="1200" kern="1200" dirty="0" smtClean="0">
                          <a:solidFill>
                            <a:srgbClr val="000000"/>
                          </a:solidFill>
                          <a:latin typeface="Arial"/>
                          <a:ea typeface="Times New Roman"/>
                          <a:cs typeface="Arial"/>
                        </a:rPr>
                        <a:t>77,0%</a:t>
                      </a:r>
                      <a:endParaRPr lang="en-US" sz="1200" kern="1200" dirty="0">
                        <a:solidFill>
                          <a:srgbClr val="000000"/>
                        </a:solidFill>
                        <a:latin typeface="Arial"/>
                        <a:ea typeface="Times New Roman"/>
                        <a:cs typeface="Arial"/>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pPr algn="just">
                        <a:lnSpc>
                          <a:spcPts val="1200"/>
                        </a:lnSpc>
                        <a:spcAft>
                          <a:spcPts val="0"/>
                        </a:spcAft>
                      </a:pPr>
                      <a:r>
                        <a:rPr lang="nl-BE" sz="1200" i="1">
                          <a:solidFill>
                            <a:srgbClr val="000000"/>
                          </a:solidFill>
                          <a:latin typeface="Arial"/>
                          <a:ea typeface="Times New Roman"/>
                          <a:cs typeface="Arial"/>
                        </a:rPr>
                        <a:t>gemiddelde van de drie buurlanden</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i="1" kern="1200">
                          <a:solidFill>
                            <a:srgbClr val="000000"/>
                          </a:solidFill>
                          <a:latin typeface="Arial"/>
                          <a:ea typeface="Times New Roman"/>
                          <a:cs typeface="Arial"/>
                        </a:rPr>
                        <a:t>66,9%</a:t>
                      </a:r>
                    </a:p>
                  </a:txBody>
                  <a:tcPr marL="9525" marR="9525" marT="9525" marB="0" anchor="b">
                    <a:lnL>
                      <a:noFill/>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i="1" kern="1200">
                          <a:solidFill>
                            <a:srgbClr val="000000"/>
                          </a:solidFill>
                          <a:latin typeface="Arial"/>
                          <a:ea typeface="Times New Roman"/>
                          <a:cs typeface="Arial"/>
                        </a:rPr>
                        <a:t>70,1%</a:t>
                      </a:r>
                    </a:p>
                  </a:txBody>
                  <a:tcPr marL="9525" marR="9525" marT="9525" marB="0" anchor="b">
                    <a:lnL>
                      <a:noFill/>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i="1" kern="1200">
                          <a:solidFill>
                            <a:srgbClr val="000000"/>
                          </a:solidFill>
                          <a:latin typeface="Arial"/>
                          <a:ea typeface="Times New Roman"/>
                          <a:cs typeface="Arial"/>
                        </a:rPr>
                        <a:t>71,3%</a:t>
                      </a:r>
                    </a:p>
                  </a:txBody>
                  <a:tcPr marL="9525" marR="9525" marT="9525" marB="0" anchor="b">
                    <a:lnL>
                      <a:noFill/>
                    </a:lnL>
                    <a:lnR>
                      <a:noFill/>
                    </a:lnR>
                    <a:lnT>
                      <a:noFill/>
                    </a:lnT>
                    <a:lnB>
                      <a:noFill/>
                    </a:lnB>
                    <a:solidFill>
                      <a:schemeClr val="bg1"/>
                    </a:solidFill>
                  </a:tcPr>
                </a:tc>
                <a:tc>
                  <a:txBody>
                    <a:bodyPr/>
                    <a:lstStyle/>
                    <a:p>
                      <a:pPr marL="0" algn="ctr" defTabSz="914400" rtl="0" eaLnBrk="1" fontAlgn="b" latinLnBrk="0" hangingPunct="1">
                        <a:lnSpc>
                          <a:spcPts val="1200"/>
                        </a:lnSpc>
                        <a:spcAft>
                          <a:spcPts val="0"/>
                        </a:spcAft>
                      </a:pPr>
                      <a:r>
                        <a:rPr lang="nl-BE" sz="1200" i="1" kern="1200" dirty="0">
                          <a:solidFill>
                            <a:srgbClr val="000000"/>
                          </a:solidFill>
                          <a:latin typeface="Arial"/>
                          <a:ea typeface="Times New Roman"/>
                          <a:cs typeface="Arial"/>
                        </a:rPr>
                        <a:t>73,6%</a:t>
                      </a:r>
                    </a:p>
                  </a:txBody>
                  <a:tcPr marL="9525" marR="9525" marT="9525" marB="0" anchor="b">
                    <a:lnL>
                      <a:noFill/>
                    </a:lnL>
                    <a:lnR>
                      <a:noFill/>
                    </a:lnR>
                    <a:lnT>
                      <a:noFill/>
                    </a:lnT>
                    <a:lnB>
                      <a:noFill/>
                    </a:lnB>
                    <a:solidFill>
                      <a:schemeClr val="bg1"/>
                    </a:solidFill>
                  </a:tcPr>
                </a:tc>
                <a:tc>
                  <a:txBody>
                    <a:bodyPr/>
                    <a:lstStyle/>
                    <a:p>
                      <a:pPr algn="ctr"/>
                      <a:r>
                        <a:rPr lang="en-US" sz="1200" i="1" dirty="0" smtClean="0">
                          <a:latin typeface="+mn-lt"/>
                          <a:ea typeface="Times New Roman"/>
                          <a:cs typeface="Times New Roman"/>
                        </a:rPr>
                        <a:t>74,1%</a:t>
                      </a:r>
                      <a:endParaRPr lang="en-US" sz="1200" i="1" dirty="0">
                        <a:latin typeface="+mn-lt"/>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r>
              <a:tr h="300941">
                <a:tc>
                  <a:txBody>
                    <a:bodyPr/>
                    <a:lstStyle/>
                    <a:p>
                      <a:endParaRPr lang="en-US" sz="12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a:latin typeface="Calibri"/>
                        <a:ea typeface="Times New Roman"/>
                        <a:cs typeface="Times New Roman"/>
                      </a:endParaRPr>
                    </a:p>
                  </a:txBody>
                  <a:tcPr marL="44450" marR="44450" marT="0" marB="0" anchor="b">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latin typeface="Calibri"/>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noGrp="1"/>
          </p:cNvGraphicFramePr>
          <p:nvPr/>
        </p:nvGraphicFramePr>
        <p:xfrm>
          <a:off x="150829" y="1609725"/>
          <a:ext cx="8738647" cy="4652858"/>
        </p:xfrm>
        <a:graphic>
          <a:graphicData uri="http://schemas.openxmlformats.org/drawingml/2006/chart">
            <c:chart xmlns:c="http://schemas.openxmlformats.org/drawingml/2006/chart" xmlns:r="http://schemas.openxmlformats.org/officeDocument/2006/relationships" r:id="rId2"/>
          </a:graphicData>
        </a:graphic>
      </p:graphicFrame>
      <p:sp>
        <p:nvSpPr>
          <p:cNvPr id="5122" name="Slide Number Placeholder 3"/>
          <p:cNvSpPr>
            <a:spLocks noGrp="1"/>
          </p:cNvSpPr>
          <p:nvPr>
            <p:ph type="sldNum" sz="quarter" idx="13"/>
          </p:nvPr>
        </p:nvSpPr>
        <p:spPr>
          <a:noFill/>
        </p:spPr>
        <p:txBody>
          <a:bodyPr/>
          <a:lstStyle/>
          <a:p>
            <a:fld id="{775E68E3-F725-4C31-A3BD-EB3B406A9D91}" type="slidenum">
              <a:rPr lang="nl-NL" smtClean="0"/>
              <a:pPr/>
              <a:t>70</a:t>
            </a:fld>
            <a:endParaRPr lang="nl-BE" smtClean="0"/>
          </a:p>
        </p:txBody>
      </p:sp>
      <p:sp>
        <p:nvSpPr>
          <p:cNvPr id="11" name="TextBox 10"/>
          <p:cNvSpPr txBox="1"/>
          <p:nvPr/>
        </p:nvSpPr>
        <p:spPr bwMode="auto">
          <a:xfrm>
            <a:off x="789900" y="1530186"/>
            <a:ext cx="3639225" cy="4001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lang="nl-BE" sz="1000" b="1" smtClean="0"/>
              <a:t>Gecumuleerd effect van alternatieven voor het huidige indexeringsmechanisme op de output</a:t>
            </a:r>
          </a:p>
        </p:txBody>
      </p:sp>
      <p:sp>
        <p:nvSpPr>
          <p:cNvPr id="12" name="Rectangle 2"/>
          <p:cNvSpPr>
            <a:spLocks noGrp="1" noChangeArrowheads="1"/>
          </p:cNvSpPr>
          <p:nvPr>
            <p:ph type="title"/>
          </p:nvPr>
        </p:nvSpPr>
        <p:spPr>
          <a:xfrm>
            <a:off x="5241849" y="1549628"/>
            <a:ext cx="3727053" cy="373062"/>
          </a:xfrm>
        </p:spPr>
        <p:txBody>
          <a:bodyPr/>
          <a:lstStyle/>
          <a:p>
            <a:pPr eaLnBrk="1" hangingPunct="1"/>
            <a:r>
              <a:rPr lang="nl-BE" sz="1000" noProof="0" dirty="0" smtClean="0">
                <a:solidFill>
                  <a:schemeClr val="tx1"/>
                </a:solidFill>
              </a:rPr>
              <a:t>Gecumuleerd effect van alternatieven voor het huidige indexeringsmechanisme op het werkgelegenheidsvolume</a:t>
            </a:r>
            <a:r>
              <a:rPr lang="nl-BE" noProof="0" dirty="0" smtClean="0">
                <a:solidFill>
                  <a:schemeClr val="tx1"/>
                </a:solidFill>
              </a:rPr>
              <a:t/>
            </a:r>
            <a:br>
              <a:rPr lang="nl-BE" noProof="0" dirty="0" smtClean="0">
                <a:solidFill>
                  <a:schemeClr val="tx1"/>
                </a:solidFill>
              </a:rPr>
            </a:br>
            <a:endParaRPr lang="nl-BE" sz="1000" b="0" noProof="0" dirty="0" smtClean="0">
              <a:solidFill>
                <a:schemeClr val="tx1"/>
              </a:solidFill>
            </a:endParaRPr>
          </a:p>
        </p:txBody>
      </p:sp>
      <p:graphicFrame>
        <p:nvGraphicFramePr>
          <p:cNvPr id="13" name="Chart 12"/>
          <p:cNvGraphicFramePr>
            <a:graphicFrameLocks noGrp="1"/>
          </p:cNvGraphicFramePr>
          <p:nvPr/>
        </p:nvGraphicFramePr>
        <p:xfrm>
          <a:off x="4619133" y="1752600"/>
          <a:ext cx="4377775" cy="4525652"/>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635000" y="71438"/>
            <a:ext cx="8078788"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BE" sz="2200" b="1" i="0" u="none" strike="noStrike" kern="0" cap="none" spc="0" normalizeH="0" baseline="0" noProof="0" smtClean="0">
                <a:ln>
                  <a:noFill/>
                </a:ln>
                <a:solidFill>
                  <a:srgbClr val="003366"/>
                </a:solidFill>
                <a:effectLst/>
                <a:uLnTx/>
                <a:uFillTx/>
                <a:latin typeface="+mj-lt"/>
                <a:ea typeface="+mj-ea"/>
                <a:cs typeface="+mj-cs"/>
              </a:rPr>
              <a:t>'Counterfactuele' analyse: output</a:t>
            </a:r>
            <a:r>
              <a:rPr kumimoji="0" lang="nl-BE" sz="2200" b="1" i="0" u="none" strike="noStrike" kern="0" cap="none" spc="0" normalizeH="0" noProof="0" smtClean="0">
                <a:ln>
                  <a:noFill/>
                </a:ln>
                <a:solidFill>
                  <a:srgbClr val="003366"/>
                </a:solidFill>
                <a:effectLst/>
                <a:uLnTx/>
                <a:uFillTx/>
                <a:latin typeface="+mj-lt"/>
                <a:ea typeface="+mj-ea"/>
                <a:cs typeface="+mj-cs"/>
              </a:rPr>
              <a:t> en werkgelegenheid</a:t>
            </a:r>
            <a:endParaRPr kumimoji="0" lang="nl-BE" sz="2200" b="1" i="0" u="none" strike="noStrike" kern="0" cap="none" spc="0" normalizeH="0" baseline="0" noProof="0" smtClean="0">
              <a:ln>
                <a:noFill/>
              </a:ln>
              <a:solidFill>
                <a:srgbClr val="003366"/>
              </a:solidFill>
              <a:effectLst/>
              <a:uLnTx/>
              <a:uFillTx/>
              <a:latin typeface="+mj-lt"/>
              <a:ea typeface="+mj-ea"/>
              <a:cs typeface="+mj-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2200" b="1" i="0" u="none" strike="noStrike" kern="0" cap="none" spc="0" normalizeH="0" baseline="0" noProof="0">
              <a:ln>
                <a:noFill/>
              </a:ln>
              <a:solidFill>
                <a:srgbClr val="003366"/>
              </a:solidFill>
              <a:effectLst/>
              <a:uLnTx/>
              <a:uFillTx/>
              <a:latin typeface="+mj-lt"/>
              <a:ea typeface="+mj-ea"/>
              <a:cs typeface="+mj-cs"/>
            </a:endParaRPr>
          </a:p>
        </p:txBody>
      </p:sp>
      <p:sp>
        <p:nvSpPr>
          <p:cNvPr id="8" name="Rectangle 7"/>
          <p:cNvSpPr/>
          <p:nvPr/>
        </p:nvSpPr>
        <p:spPr>
          <a:xfrm>
            <a:off x="647700" y="462260"/>
            <a:ext cx="5029200" cy="461665"/>
          </a:xfrm>
          <a:prstGeom prst="rect">
            <a:avLst/>
          </a:prstGeom>
        </p:spPr>
        <p:txBody>
          <a:bodyPr wrap="square">
            <a:spAutoFit/>
          </a:bodyPr>
          <a:lstStyle/>
          <a:p>
            <a:r>
              <a:rPr lang="nl-BE" sz="1200" kern="0" smtClean="0">
                <a:solidFill>
                  <a:srgbClr val="003366"/>
                </a:solidFill>
                <a:latin typeface="+mj-lt"/>
                <a:ea typeface="+mj-ea"/>
                <a:cs typeface="+mj-cs"/>
              </a:rPr>
              <a:t>(verschil in % ten opzichte van de opgetekende reeks, d.w.z. de reeks afhankelijk van een indexering aan de hand van de gezondheidsindex)</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nvGraphicFramePr>
        <p:xfrm>
          <a:off x="188283" y="1666875"/>
          <a:ext cx="8719752" cy="4294255"/>
        </p:xfrm>
        <a:graphic>
          <a:graphicData uri="http://schemas.openxmlformats.org/drawingml/2006/chart">
            <c:chart xmlns:c="http://schemas.openxmlformats.org/drawingml/2006/chart" xmlns:r="http://schemas.openxmlformats.org/officeDocument/2006/relationships" r:id="rId2"/>
          </a:graphicData>
        </a:graphic>
      </p:graphicFrame>
      <p:sp>
        <p:nvSpPr>
          <p:cNvPr id="5122" name="Slide Number Placeholder 3"/>
          <p:cNvSpPr>
            <a:spLocks noGrp="1"/>
          </p:cNvSpPr>
          <p:nvPr>
            <p:ph type="sldNum" sz="quarter" idx="13"/>
          </p:nvPr>
        </p:nvSpPr>
        <p:spPr>
          <a:noFill/>
        </p:spPr>
        <p:txBody>
          <a:bodyPr/>
          <a:lstStyle/>
          <a:p>
            <a:fld id="{775E68E3-F725-4C31-A3BD-EB3B406A9D91}" type="slidenum">
              <a:rPr lang="nl-NL" smtClean="0"/>
              <a:pPr/>
              <a:t>71</a:t>
            </a:fld>
            <a:endParaRPr lang="nl-BE" smtClean="0"/>
          </a:p>
        </p:txBody>
      </p:sp>
      <p:sp>
        <p:nvSpPr>
          <p:cNvPr id="11" name="TextBox 10"/>
          <p:cNvSpPr txBox="1"/>
          <p:nvPr/>
        </p:nvSpPr>
        <p:spPr bwMode="auto">
          <a:xfrm>
            <a:off x="741869" y="1303005"/>
            <a:ext cx="3606395" cy="40011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lang="nl-BE" sz="1000" b="1" smtClean="0"/>
              <a:t>Gecumuleerd effect van alternatieven voor het huidige indexeringsmechanisme op de consumptie</a:t>
            </a:r>
          </a:p>
        </p:txBody>
      </p:sp>
      <p:sp>
        <p:nvSpPr>
          <p:cNvPr id="12" name="Rectangle 2"/>
          <p:cNvSpPr>
            <a:spLocks noGrp="1" noChangeArrowheads="1"/>
          </p:cNvSpPr>
          <p:nvPr>
            <p:ph type="title"/>
          </p:nvPr>
        </p:nvSpPr>
        <p:spPr>
          <a:xfrm>
            <a:off x="5156124" y="1311503"/>
            <a:ext cx="3686319" cy="373062"/>
          </a:xfrm>
        </p:spPr>
        <p:txBody>
          <a:bodyPr/>
          <a:lstStyle/>
          <a:p>
            <a:pPr eaLnBrk="1" hangingPunct="1"/>
            <a:r>
              <a:rPr lang="nl-BE" sz="1000" noProof="0" dirty="0" smtClean="0">
                <a:solidFill>
                  <a:schemeClr val="tx1"/>
                </a:solidFill>
              </a:rPr>
              <a:t>Gecumuleerd effect van alternatieven voor het huidige indexeringsmechanisme op de uitvoer</a:t>
            </a:r>
            <a:r>
              <a:rPr lang="nl-BE" noProof="0" dirty="0" smtClean="0">
                <a:solidFill>
                  <a:schemeClr val="tx1"/>
                </a:solidFill>
              </a:rPr>
              <a:t/>
            </a:r>
            <a:br>
              <a:rPr lang="nl-BE" noProof="0" dirty="0" smtClean="0">
                <a:solidFill>
                  <a:schemeClr val="tx1"/>
                </a:solidFill>
              </a:rPr>
            </a:br>
            <a:endParaRPr lang="nl-BE" sz="1000" b="0" noProof="0" dirty="0" smtClean="0">
              <a:solidFill>
                <a:schemeClr val="tx1"/>
              </a:solidFill>
            </a:endParaRPr>
          </a:p>
        </p:txBody>
      </p:sp>
      <p:graphicFrame>
        <p:nvGraphicFramePr>
          <p:cNvPr id="8" name="Chart 7"/>
          <p:cNvGraphicFramePr>
            <a:graphicFrameLocks noGrp="1"/>
          </p:cNvGraphicFramePr>
          <p:nvPr/>
        </p:nvGraphicFramePr>
        <p:xfrm>
          <a:off x="4638030" y="1609725"/>
          <a:ext cx="4223166" cy="4823055"/>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bwMode="auto">
          <a:xfrm>
            <a:off x="635000" y="71438"/>
            <a:ext cx="8078788" cy="373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BE" sz="2200" b="1" i="0" u="none" strike="noStrike" kern="0" cap="none" spc="0" normalizeH="0" baseline="0" noProof="0" smtClean="0">
                <a:ln>
                  <a:noFill/>
                </a:ln>
                <a:solidFill>
                  <a:srgbClr val="003366"/>
                </a:solidFill>
                <a:effectLst/>
                <a:uLnTx/>
                <a:uFillTx/>
                <a:latin typeface="+mj-lt"/>
                <a:ea typeface="+mj-ea"/>
                <a:cs typeface="+mj-cs"/>
              </a:rPr>
              <a:t>'Counterfactuele' analyse: consumptie en uitvoer</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BE" sz="2200" b="1" i="0" u="none" strike="noStrike" kern="0" cap="none" spc="0" normalizeH="0" baseline="0" noProof="0">
              <a:ln>
                <a:noFill/>
              </a:ln>
              <a:solidFill>
                <a:srgbClr val="003366"/>
              </a:solidFill>
              <a:effectLst/>
              <a:uLnTx/>
              <a:uFillTx/>
              <a:latin typeface="+mj-lt"/>
              <a:ea typeface="+mj-ea"/>
              <a:cs typeface="+mj-cs"/>
            </a:endParaRPr>
          </a:p>
        </p:txBody>
      </p:sp>
      <p:sp>
        <p:nvSpPr>
          <p:cNvPr id="10" name="Rectangle 9"/>
          <p:cNvSpPr/>
          <p:nvPr/>
        </p:nvSpPr>
        <p:spPr>
          <a:xfrm>
            <a:off x="647699" y="462260"/>
            <a:ext cx="5905501" cy="461665"/>
          </a:xfrm>
          <a:prstGeom prst="rect">
            <a:avLst/>
          </a:prstGeom>
        </p:spPr>
        <p:txBody>
          <a:bodyPr wrap="square">
            <a:spAutoFit/>
          </a:bodyPr>
          <a:lstStyle/>
          <a:p>
            <a:r>
              <a:rPr lang="nl-BE" sz="1200" kern="0" smtClean="0">
                <a:solidFill>
                  <a:srgbClr val="003366"/>
                </a:solidFill>
                <a:latin typeface="+mj-lt"/>
                <a:ea typeface="+mj-ea"/>
                <a:cs typeface="+mj-cs"/>
              </a:rPr>
              <a:t>(verschil in % ten opzichte van de opgetekende reeks, d.w.z. de reeks afhankelijk van een indexering aan de hand van de gezondheidsindex)</a:t>
            </a:r>
          </a:p>
        </p:txBody>
      </p:sp>
      <p:sp>
        <p:nvSpPr>
          <p:cNvPr id="13" name="TextBox 12"/>
          <p:cNvSpPr txBox="1"/>
          <p:nvPr/>
        </p:nvSpPr>
        <p:spPr bwMode="auto">
          <a:xfrm>
            <a:off x="2419350" y="5534025"/>
            <a:ext cx="466725"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ncpi</a:t>
            </a:r>
          </a:p>
        </p:txBody>
      </p:sp>
      <p:sp>
        <p:nvSpPr>
          <p:cNvPr id="14" name="TextBox 13"/>
          <p:cNvSpPr txBox="1"/>
          <p:nvPr/>
        </p:nvSpPr>
        <p:spPr bwMode="auto">
          <a:xfrm>
            <a:off x="3514725" y="5553075"/>
            <a:ext cx="781050"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trendmatig</a:t>
            </a:r>
          </a:p>
        </p:txBody>
      </p:sp>
      <p:sp>
        <p:nvSpPr>
          <p:cNvPr id="15" name="TextBox 14"/>
          <p:cNvSpPr txBox="1"/>
          <p:nvPr/>
        </p:nvSpPr>
        <p:spPr bwMode="auto">
          <a:xfrm>
            <a:off x="5067298" y="5553075"/>
            <a:ext cx="1047751" cy="230832"/>
          </a:xfrm>
          <a:prstGeom prst="rect">
            <a:avLst/>
          </a:prstGeom>
          <a:solidFill>
            <a:srgbClr val="EAEAEA"/>
          </a:solid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kumimoji="0" lang="nl-BE" sz="900" b="0" i="0" u="none" strike="noStrike" kern="0" cap="none" spc="0" normalizeH="0" baseline="0" noProof="0" smtClean="0">
                <a:ln>
                  <a:noFill/>
                </a:ln>
                <a:solidFill>
                  <a:schemeClr val="tx1"/>
                </a:solidFill>
                <a:effectLst/>
                <a:uLnTx/>
                <a:uFillTx/>
                <a:latin typeface="+mn-lt"/>
                <a:ea typeface="+mn-ea"/>
                <a:cs typeface="+mn-cs"/>
              </a:rPr>
              <a:t>zonder energie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Implicaties voor het verloop van de koopkracht, risico op vraaguitval en mogelijk destabiliserende effecten</a:t>
            </a:r>
            <a:endParaRPr lang="nl-BE" noProof="0" dirty="0"/>
          </a:p>
        </p:txBody>
      </p:sp>
      <p:sp>
        <p:nvSpPr>
          <p:cNvPr id="5" name="Slide Number Placeholder 4"/>
          <p:cNvSpPr>
            <a:spLocks noGrp="1"/>
          </p:cNvSpPr>
          <p:nvPr>
            <p:ph type="sldNum" sz="quarter" idx="13"/>
          </p:nvPr>
        </p:nvSpPr>
        <p:spPr/>
        <p:txBody>
          <a:bodyPr/>
          <a:lstStyle/>
          <a:p>
            <a:pPr>
              <a:defRPr/>
            </a:pPr>
            <a:fld id="{30927B20-BB5D-4D3E-B7E7-4E481A1C19C8}" type="slidenum">
              <a:rPr lang="nl-NL" smtClean="0"/>
              <a:pPr>
                <a:defRPr/>
              </a:pPr>
              <a:t>72</a:t>
            </a:fld>
            <a:endParaRPr lang="nl-BE"/>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pitchFamily="34" charset="0"/>
            </a:endParaRPr>
          </a:p>
        </p:txBody>
      </p:sp>
      <p:sp>
        <p:nvSpPr>
          <p:cNvPr id="8" name="Rectangle 7"/>
          <p:cNvSpPr/>
          <p:nvPr/>
        </p:nvSpPr>
        <p:spPr>
          <a:xfrm>
            <a:off x="2286000" y="3105835"/>
            <a:ext cx="4572000" cy="369332"/>
          </a:xfrm>
          <a:prstGeom prst="rect">
            <a:avLst/>
          </a:prstGeom>
        </p:spPr>
        <p:txBody>
          <a:bodyPr>
            <a:spAutoFit/>
          </a:bodyPr>
          <a:lstStyle/>
          <a:p>
            <a:r>
              <a:rPr lang="nl-BE" dirty="0" smtClean="0"/>
              <a:t> </a:t>
            </a:r>
            <a:endParaRPr lang="nl-BE"/>
          </a:p>
        </p:txBody>
      </p:sp>
      <p:sp>
        <p:nvSpPr>
          <p:cNvPr id="7" name="Text Placeholder 2"/>
          <p:cNvSpPr txBox="1">
            <a:spLocks/>
          </p:cNvSpPr>
          <p:nvPr/>
        </p:nvSpPr>
        <p:spPr>
          <a:xfrm>
            <a:off x="201169" y="1086452"/>
            <a:ext cx="8805671" cy="4701948"/>
          </a:xfrm>
          <a:prstGeom prst="rect">
            <a:avLst/>
          </a:prstGeom>
        </p:spPr>
        <p:txBody>
          <a:bodyPr/>
          <a:lstStyle/>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kumimoji="0" lang="nl-BE" sz="1800" b="0" i="0" u="none" strike="noStrike" kern="0" cap="none" spc="0" normalizeH="0" baseline="0" noProof="0" smtClean="0">
                <a:ln>
                  <a:noFill/>
                </a:ln>
                <a:solidFill>
                  <a:schemeClr val="tx1"/>
                </a:solidFill>
                <a:effectLst/>
                <a:uLnTx/>
                <a:uFillTx/>
                <a:latin typeface="+mn-lt"/>
                <a:ea typeface="+mn-ea"/>
                <a:cs typeface="+mn-cs"/>
              </a:rPr>
              <a:t>Keynesiaans</a:t>
            </a:r>
            <a:r>
              <a:rPr kumimoji="0" lang="nl-BE" sz="1800" b="0" i="0" u="none" strike="noStrike" kern="0" cap="none" spc="0" normalizeH="0" noProof="0" smtClean="0">
                <a:ln>
                  <a:noFill/>
                </a:ln>
                <a:solidFill>
                  <a:schemeClr val="tx1"/>
                </a:solidFill>
                <a:effectLst/>
                <a:uLnTx/>
                <a:uFillTx/>
                <a:latin typeface="+mn-lt"/>
                <a:ea typeface="+mn-ea"/>
                <a:cs typeface="+mn-cs"/>
              </a:rPr>
              <a:t> effect op de economische activiteit wordt beperkt door</a:t>
            </a:r>
          </a:p>
          <a:p>
            <a:pPr marL="906463" lvl="1" indent="-449263" eaLnBrk="0" hangingPunct="0">
              <a:spcBef>
                <a:spcPct val="20000"/>
              </a:spcBef>
              <a:buClr>
                <a:srgbClr val="CC3300"/>
              </a:buClr>
              <a:buSzPct val="90000"/>
              <a:buFont typeface="Wingdings" pitchFamily="2" charset="2"/>
              <a:buChar char="§"/>
            </a:pPr>
            <a:r>
              <a:rPr lang="nl-BE" sz="1600" kern="0" baseline="0" smtClean="0">
                <a:latin typeface="+mn-lt"/>
              </a:rPr>
              <a:t>Grote</a:t>
            </a:r>
            <a:r>
              <a:rPr lang="nl-BE" sz="1600" kern="0" smtClean="0">
                <a:latin typeface="+mn-lt"/>
              </a:rPr>
              <a:t> openheid van de economie : invoer en belang van competitiviteitskanaal (zie modelsimulaties)</a:t>
            </a:r>
          </a:p>
          <a:p>
            <a:pPr marL="906463" lvl="1" indent="-449263" eaLnBrk="0" hangingPunct="0">
              <a:spcBef>
                <a:spcPct val="20000"/>
              </a:spcBef>
              <a:buClr>
                <a:srgbClr val="CC3300"/>
              </a:buClr>
              <a:buSzPct val="90000"/>
              <a:buFont typeface="Wingdings" pitchFamily="2" charset="2"/>
              <a:buChar char="§"/>
            </a:pPr>
            <a:r>
              <a:rPr kumimoji="0" lang="nl-BE" sz="1600" b="0" i="0" u="none" strike="noStrike" kern="0" cap="none" spc="0" normalizeH="0" baseline="0" noProof="0" smtClean="0">
                <a:ln>
                  <a:noFill/>
                </a:ln>
                <a:solidFill>
                  <a:schemeClr val="tx1"/>
                </a:solidFill>
                <a:effectLst/>
                <a:uLnTx/>
                <a:uFillTx/>
                <a:latin typeface="+mn-lt"/>
                <a:ea typeface="+mn-ea"/>
                <a:cs typeface="+mn-cs"/>
              </a:rPr>
              <a:t>Belang</a:t>
            </a:r>
            <a:r>
              <a:rPr kumimoji="0" lang="nl-BE" sz="1600" b="0" i="0" u="none" strike="noStrike" kern="0" cap="none" spc="0" normalizeH="0" noProof="0" smtClean="0">
                <a:ln>
                  <a:noFill/>
                </a:ln>
                <a:solidFill>
                  <a:schemeClr val="tx1"/>
                </a:solidFill>
                <a:effectLst/>
                <a:uLnTx/>
                <a:uFillTx/>
                <a:latin typeface="+mn-lt"/>
                <a:ea typeface="+mn-ea"/>
                <a:cs typeface="+mn-cs"/>
              </a:rPr>
              <a:t> van permanent inkomen eerder dan inkomen van het moment zelf voor de consumptie (zie hierna)</a:t>
            </a:r>
            <a:endParaRPr kumimoji="0" lang="nl-BE" sz="1600" b="0" i="0" u="none" strike="noStrike" kern="0" cap="none" spc="0" normalizeH="0" baseline="0" noProof="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pitchFamily="34" charset="0"/>
              <a:buChar char="•"/>
              <a:tabLst/>
              <a:defRPr/>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kumimoji="0" lang="nl-BE" sz="1800" b="0" i="0" u="none" strike="noStrike" kern="0" cap="none" spc="0" normalizeH="0" baseline="0" noProof="0" smtClean="0">
                <a:ln>
                  <a:noFill/>
                </a:ln>
                <a:solidFill>
                  <a:schemeClr val="tx1"/>
                </a:solidFill>
                <a:effectLst/>
                <a:uLnTx/>
                <a:uFillTx/>
                <a:latin typeface="+mn-lt"/>
                <a:ea typeface="+mn-ea"/>
                <a:cs typeface="+mn-cs"/>
              </a:rPr>
              <a:t>Koopkracht is geen losstaand concept: afhankelijk van de inkomensgenerende capaciteit van de economie en de beperkingen</a:t>
            </a:r>
            <a:r>
              <a:rPr kumimoji="0" lang="nl-BE" sz="1800" b="0" i="0" u="none" strike="noStrike" kern="0" cap="none" spc="0" normalizeH="0" noProof="0" smtClean="0">
                <a:ln>
                  <a:noFill/>
                </a:ln>
                <a:solidFill>
                  <a:schemeClr val="tx1"/>
                </a:solidFill>
                <a:effectLst/>
                <a:uLnTx/>
                <a:uFillTx/>
                <a:latin typeface="+mn-lt"/>
                <a:ea typeface="+mn-ea"/>
                <a:cs typeface="+mn-cs"/>
              </a:rPr>
              <a:t> die daarop wegen</a:t>
            </a:r>
            <a:endParaRPr kumimoji="0" lang="nl-BE" sz="1800" b="0" i="0" u="none" strike="noStrike" kern="0" cap="none" spc="0" normalizeH="0" baseline="0" noProof="0" smtClean="0">
              <a:ln>
                <a:noFill/>
              </a:ln>
              <a:solidFill>
                <a:schemeClr val="tx1"/>
              </a:solidFill>
              <a:effectLst/>
              <a:uLnTx/>
              <a:uFillTx/>
              <a:latin typeface="+mn-lt"/>
              <a:ea typeface="+mn-ea"/>
              <a:cs typeface="+mn-cs"/>
            </a:endParaRPr>
          </a:p>
          <a:p>
            <a:pPr marL="1241425" marR="0" lvl="1" indent="-350838" algn="l" defTabSz="914400" rtl="0" eaLnBrk="0" fontAlgn="base" latinLnBrk="0" hangingPunct="0">
              <a:lnSpc>
                <a:spcPct val="100000"/>
              </a:lnSpc>
              <a:spcBef>
                <a:spcPct val="20000"/>
              </a:spcBef>
              <a:spcAft>
                <a:spcPct val="0"/>
              </a:spcAft>
              <a:buClr>
                <a:srgbClr val="CC3300"/>
              </a:buClr>
              <a:buSzPct val="105000"/>
              <a:buFont typeface="Wingdings" pitchFamily="2" charset="2"/>
              <a:buChar char="§"/>
              <a:tabLst/>
              <a:defRPr/>
            </a:pPr>
            <a:r>
              <a:rPr kumimoji="0" lang="nl-BE" sz="1600" b="0" i="0" u="none" strike="noStrike" kern="0" cap="none" spc="0" normalizeH="0" baseline="0" noProof="0" smtClean="0">
                <a:ln>
                  <a:noFill/>
                </a:ln>
                <a:solidFill>
                  <a:srgbClr val="4D4D4D"/>
                </a:solidFill>
                <a:effectLst/>
                <a:uLnTx/>
                <a:uFillTx/>
                <a:latin typeface="+mn-lt"/>
              </a:rPr>
              <a:t>Productiviteitsgroei bepaalt ruimte voor duurzame ontwikkeling</a:t>
            </a:r>
            <a:r>
              <a:rPr kumimoji="0" lang="nl-BE" sz="1600" b="0" i="0" u="none" strike="noStrike" kern="0" cap="none" spc="0" normalizeH="0" noProof="0" smtClean="0">
                <a:ln>
                  <a:noFill/>
                </a:ln>
                <a:solidFill>
                  <a:srgbClr val="4D4D4D"/>
                </a:solidFill>
                <a:effectLst/>
                <a:uLnTx/>
                <a:uFillTx/>
                <a:latin typeface="+mn-lt"/>
              </a:rPr>
              <a:t> koopkracht</a:t>
            </a:r>
          </a:p>
          <a:p>
            <a:pPr marL="1241425" marR="0" lvl="1" indent="-350838" algn="l" defTabSz="914400" rtl="0" eaLnBrk="0" fontAlgn="base" latinLnBrk="0" hangingPunct="0">
              <a:lnSpc>
                <a:spcPct val="100000"/>
              </a:lnSpc>
              <a:spcBef>
                <a:spcPct val="20000"/>
              </a:spcBef>
              <a:spcAft>
                <a:spcPct val="0"/>
              </a:spcAft>
              <a:buClr>
                <a:srgbClr val="CC3300"/>
              </a:buClr>
              <a:buSzPct val="105000"/>
              <a:buFont typeface="Wingdings" pitchFamily="2" charset="2"/>
              <a:buChar char="§"/>
              <a:tabLst/>
              <a:defRPr/>
            </a:pPr>
            <a:r>
              <a:rPr kumimoji="0" lang="nl-BE" sz="1600" b="0" i="0" u="none" strike="noStrike" kern="0" cap="none" spc="0" normalizeH="0" baseline="0" noProof="0" smtClean="0">
                <a:ln>
                  <a:noFill/>
                </a:ln>
                <a:solidFill>
                  <a:srgbClr val="4D4D4D"/>
                </a:solidFill>
                <a:effectLst/>
                <a:uLnTx/>
                <a:uFillTx/>
                <a:latin typeface="+mn-lt"/>
              </a:rPr>
              <a:t>Wordt bovendien gemoduleerd door ruilvoetvariaties</a:t>
            </a:r>
          </a:p>
          <a:p>
            <a:pPr marL="1698625" lvl="2" indent="-350838" eaLnBrk="0" hangingPunct="0">
              <a:spcBef>
                <a:spcPct val="20000"/>
              </a:spcBef>
              <a:buClr>
                <a:srgbClr val="CC3300"/>
              </a:buClr>
              <a:buSzPct val="105000"/>
              <a:buFont typeface="Courier New" pitchFamily="49" charset="0"/>
              <a:buChar char="o"/>
            </a:pPr>
            <a:r>
              <a:rPr lang="nl-BE" sz="1600" kern="0" smtClean="0">
                <a:solidFill>
                  <a:srgbClr val="4D4D4D"/>
                </a:solidFill>
                <a:latin typeface="+mn-lt"/>
              </a:rPr>
              <a:t>Olieprijsstijging komt neer op een collectieve verarming van de economie die op evenwichtige wijze door de verschillende economische subjecten moet gedragen worden</a:t>
            </a:r>
          </a:p>
          <a:p>
            <a:pPr marL="1698625" lvl="2" indent="-350838" eaLnBrk="0" hangingPunct="0">
              <a:spcBef>
                <a:spcPct val="20000"/>
              </a:spcBef>
              <a:buClr>
                <a:srgbClr val="CC3300"/>
              </a:buClr>
              <a:buSzPct val="105000"/>
              <a:buFont typeface="Courier New" pitchFamily="49" charset="0"/>
              <a:buChar char="o"/>
            </a:pPr>
            <a:r>
              <a:rPr kumimoji="0" lang="nl-BE" sz="1600" b="0" i="0" u="none" strike="noStrike" kern="0" cap="none" spc="0" normalizeH="0" baseline="0" noProof="0" smtClean="0">
                <a:ln>
                  <a:noFill/>
                </a:ln>
                <a:solidFill>
                  <a:srgbClr val="4D4D4D"/>
                </a:solidFill>
                <a:effectLst/>
                <a:uLnTx/>
                <a:uFillTx/>
                <a:latin typeface="+mn-lt"/>
              </a:rPr>
              <a:t>Indexering bemoeilijkt het tot stand komen van een dergelijke evenwichtige verdeling</a:t>
            </a:r>
          </a:p>
          <a:p>
            <a:pPr marL="1241425" marR="0" lvl="1" indent="-350838" algn="l" defTabSz="914400" rtl="0" eaLnBrk="0" fontAlgn="base" latinLnBrk="0" hangingPunct="0">
              <a:lnSpc>
                <a:spcPct val="100000"/>
              </a:lnSpc>
              <a:spcBef>
                <a:spcPct val="20000"/>
              </a:spcBef>
              <a:spcAft>
                <a:spcPct val="0"/>
              </a:spcAft>
              <a:buClr>
                <a:srgbClr val="CC3300"/>
              </a:buClr>
              <a:buSzPct val="105000"/>
              <a:buFont typeface="Arial" pitchFamily="34" charset="0"/>
              <a:buChar char="•"/>
              <a:tabLst/>
              <a:defRPr/>
            </a:pPr>
            <a:endParaRPr kumimoji="0" lang="nl-BE" sz="1600" b="0" i="0" u="none" strike="noStrike" kern="0" cap="none" spc="0" normalizeH="0" baseline="0" noProof="0" smtClean="0">
              <a:ln>
                <a:noFill/>
              </a:ln>
              <a:solidFill>
                <a:srgbClr val="4D4D4D"/>
              </a:solidFill>
              <a:effectLst/>
              <a:uLnTx/>
              <a:uFillTx/>
              <a:latin typeface="+mn-lt"/>
            </a:endParaRPr>
          </a:p>
          <a:p>
            <a:pPr marL="1241425" marR="0" lvl="1" indent="-350838" algn="l" defTabSz="914400" rtl="0" eaLnBrk="0" fontAlgn="base" latinLnBrk="0" hangingPunct="0">
              <a:lnSpc>
                <a:spcPct val="100000"/>
              </a:lnSpc>
              <a:spcBef>
                <a:spcPct val="20000"/>
              </a:spcBef>
              <a:spcAft>
                <a:spcPct val="0"/>
              </a:spcAft>
              <a:buClr>
                <a:srgbClr val="CC3300"/>
              </a:buClr>
              <a:buSzPct val="105000"/>
              <a:buFont typeface="Arial" pitchFamily="34" charset="0"/>
              <a:buChar char="•"/>
              <a:tabLst/>
              <a:defRPr/>
            </a:pPr>
            <a:endParaRPr kumimoji="0" lang="nl-BE" sz="1600" b="0" i="0" u="none" strike="noStrike" kern="0" cap="none" spc="0" normalizeH="0" baseline="0" noProof="0" smtClean="0">
              <a:ln>
                <a:noFill/>
              </a:ln>
              <a:solidFill>
                <a:srgbClr val="4D4D4D"/>
              </a:solidFill>
              <a:effectLst/>
              <a:uLnTx/>
              <a:uFillTx/>
              <a:latin typeface="+mn-lt"/>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pitchFamily="34" charset="0"/>
              <a:buChar char="•"/>
              <a:tabLst/>
              <a:defRPr/>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pitchFamily="34" charset="0"/>
              <a:buChar char="•"/>
              <a:tabLst/>
              <a:defRPr/>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a:p>
            <a:pPr marL="1241425" marR="0" lvl="1" indent="-350838" algn="l" defTabSz="914400" rtl="0" eaLnBrk="0" fontAlgn="base" latinLnBrk="0" hangingPunct="0">
              <a:lnSpc>
                <a:spcPct val="100000"/>
              </a:lnSpc>
              <a:spcBef>
                <a:spcPct val="20000"/>
              </a:spcBef>
              <a:spcAft>
                <a:spcPct val="0"/>
              </a:spcAft>
              <a:buClr>
                <a:srgbClr val="CC3300"/>
              </a:buClr>
              <a:buSzPct val="105000"/>
              <a:buFont typeface="Arial" pitchFamily="34" charset="0"/>
              <a:buChar char="•"/>
              <a:tabLst/>
              <a:defRPr/>
            </a:pPr>
            <a:endParaRPr kumimoji="0" lang="nl-BE" sz="1600" b="0" i="0" u="none" strike="noStrike" kern="0" cap="none" spc="0" normalizeH="0" baseline="0" noProof="0" smtClean="0">
              <a:ln>
                <a:noFill/>
              </a:ln>
              <a:solidFill>
                <a:srgbClr val="4D4D4D"/>
              </a:solidFill>
              <a:effectLst/>
              <a:uLnTx/>
              <a:uFillTx/>
              <a:latin typeface="+mn-lt"/>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pitchFamily="34" charset="0"/>
              <a:buChar char="•"/>
              <a:tabLst/>
              <a:defRPr/>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pitchFamily="34" charset="0"/>
              <a:buChar char="•"/>
              <a:tabLst/>
              <a:defRPr/>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81075" y="4430805"/>
          <a:ext cx="6934199" cy="1598520"/>
        </p:xfrm>
        <a:graphic>
          <a:graphicData uri="http://schemas.openxmlformats.org/drawingml/2006/table">
            <a:tbl>
              <a:tblPr>
                <a:tableStyleId>{2D5ABB26-0587-4C30-8999-92F81FD0307C}</a:tableStyleId>
              </a:tblPr>
              <a:tblGrid>
                <a:gridCol w="3467101"/>
                <a:gridCol w="896896"/>
                <a:gridCol w="856734"/>
                <a:gridCol w="856734"/>
                <a:gridCol w="856734"/>
              </a:tblGrid>
              <a:tr h="228360">
                <a:tc>
                  <a:txBody>
                    <a:bodyPr/>
                    <a:lstStyle/>
                    <a:p>
                      <a:pPr algn="ctr" fontAlgn="b"/>
                      <a:r>
                        <a:rPr lang="en-US" sz="1400" u="none" strike="noStrike" dirty="0"/>
                        <a:t> </a:t>
                      </a:r>
                      <a:endParaRPr lang="nl-BE" sz="1400" b="0" i="0" u="none" strike="noStrike" dirty="0">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u="none" strike="noStrike" dirty="0"/>
                        <a:t>BE</a:t>
                      </a:r>
                      <a:endParaRPr lang="nl-BE" sz="1400" b="0" i="0" u="none" strike="noStrike" dirty="0">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u="none" strike="noStrike" dirty="0"/>
                        <a:t>DE</a:t>
                      </a:r>
                      <a:endParaRPr lang="nl-BE" sz="1400" b="0" i="0" u="none" strike="noStrike" dirty="0">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u="none" strike="noStrike" dirty="0"/>
                        <a:t>FR</a:t>
                      </a:r>
                      <a:endParaRPr lang="nl-BE" sz="1400" b="0" i="0" u="none" strike="noStrike" dirty="0">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b="0" u="none" strike="noStrike" dirty="0"/>
                        <a:t>NL</a:t>
                      </a:r>
                      <a:endParaRPr lang="nl-BE" sz="1400" b="0" i="0" u="none" strike="noStrike" dirty="0">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28360">
                <a:tc>
                  <a:txBody>
                    <a:bodyPr/>
                    <a:lstStyle/>
                    <a:p>
                      <a:pPr algn="ctr" fontAlgn="b"/>
                      <a:r>
                        <a:rPr lang="en-US" sz="1400" u="none" strike="noStrike" dirty="0"/>
                        <a:t> </a:t>
                      </a:r>
                      <a:endParaRPr lang="nl-BE" sz="1400" b="0" i="0" u="none" strike="noStrike" dirty="0">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400" u="none" strike="noStrike"/>
                        <a:t> </a:t>
                      </a:r>
                      <a:endParaRPr lang="nl-BE" sz="1400" b="0" i="0" u="none" strike="noStrike">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400" u="none" strike="noStrike" dirty="0"/>
                        <a:t> </a:t>
                      </a:r>
                      <a:endParaRPr lang="nl-BE" sz="1400" b="0" i="0" u="none" strike="noStrike" dirty="0">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400" u="none" strike="noStrike" dirty="0"/>
                        <a:t> </a:t>
                      </a:r>
                      <a:endParaRPr lang="nl-BE" sz="1400" b="0" i="0" u="none" strike="noStrike" dirty="0">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fontAlgn="b"/>
                      <a:r>
                        <a:rPr lang="en-US" sz="1400" u="none" strike="noStrike" dirty="0"/>
                        <a:t> </a:t>
                      </a:r>
                      <a:endParaRPr lang="nl-BE" sz="1400" b="0" i="0" u="none" strike="noStrike" dirty="0">
                        <a:solidFill>
                          <a:srgbClr val="000000"/>
                        </a:solidFill>
                        <a:latin typeface="Arial"/>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28360">
                <a:tc>
                  <a:txBody>
                    <a:bodyPr/>
                    <a:lstStyle/>
                    <a:p>
                      <a:pPr algn="l" fontAlgn="b"/>
                      <a:r>
                        <a:rPr lang="en-US" sz="1400" b="0" u="none" strike="noStrike" dirty="0" err="1"/>
                        <a:t>Variantie</a:t>
                      </a:r>
                      <a:r>
                        <a:rPr lang="en-US" sz="1400" b="0" u="none" strike="noStrike" dirty="0"/>
                        <a:t> (</a:t>
                      </a:r>
                      <a:r>
                        <a:rPr lang="en-US" sz="1400" b="0" u="none" strike="noStrike" dirty="0" err="1"/>
                        <a:t>Particuliere</a:t>
                      </a:r>
                      <a:r>
                        <a:rPr lang="en-US" sz="1400" b="0" u="none" strike="noStrike" dirty="0"/>
                        <a:t> </a:t>
                      </a:r>
                      <a:r>
                        <a:rPr lang="en-US" sz="1400" b="0" u="none" strike="noStrike" dirty="0" err="1"/>
                        <a:t>consumptie</a:t>
                      </a:r>
                      <a:r>
                        <a:rPr lang="en-US" sz="1400" b="0" u="none" strike="noStrike" dirty="0"/>
                        <a:t>)</a:t>
                      </a:r>
                      <a:endParaRPr lang="nl-BE"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0,4</a:t>
                      </a:r>
                      <a:endParaRPr lang="nl-BE" sz="1400" b="1" i="0" u="none" strike="noStrike">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0,7</a:t>
                      </a:r>
                      <a:endParaRPr lang="nl-BE" sz="1400" b="1" i="0" u="none" strike="noStrike">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1,2</a:t>
                      </a:r>
                      <a:endParaRPr lang="nl-BE" sz="1400" b="1" i="0" u="none" strike="noStrike">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dirty="0"/>
                        <a:t>4,9</a:t>
                      </a:r>
                      <a:endParaRPr lang="nl-BE" sz="1400" b="1"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28360">
                <a:tc>
                  <a:txBody>
                    <a:bodyPr/>
                    <a:lstStyle/>
                    <a:p>
                      <a:pPr algn="l" fontAlgn="b"/>
                      <a:r>
                        <a:rPr lang="en-US" sz="1400" b="1" u="none" strike="noStrike" dirty="0"/>
                        <a:t> </a:t>
                      </a:r>
                      <a:endParaRPr lang="nl-BE" sz="1400" b="1"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dirty="0"/>
                        <a:t> </a:t>
                      </a:r>
                      <a:endParaRPr lang="nl-BE"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 </a:t>
                      </a:r>
                      <a:endParaRPr lang="nl-BE" sz="1400" b="0" i="0" u="none" strike="noStrike">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 </a:t>
                      </a:r>
                      <a:endParaRPr lang="nl-BE" sz="1400" b="0" i="0" u="none" strike="noStrike">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dirty="0"/>
                        <a:t> </a:t>
                      </a:r>
                      <a:endParaRPr lang="nl-BE"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28360">
                <a:tc>
                  <a:txBody>
                    <a:bodyPr/>
                    <a:lstStyle/>
                    <a:p>
                      <a:pPr algn="l" fontAlgn="b"/>
                      <a:r>
                        <a:rPr lang="en-US" sz="1400" b="0" u="none" strike="noStrike" dirty="0" err="1"/>
                        <a:t>Variantie</a:t>
                      </a:r>
                      <a:r>
                        <a:rPr lang="en-US" sz="1400" b="0" u="none" strike="noStrike" dirty="0"/>
                        <a:t> (</a:t>
                      </a:r>
                      <a:r>
                        <a:rPr lang="en-US" sz="1400" b="0" u="none" strike="noStrike" dirty="0" err="1"/>
                        <a:t>Beschikbaar</a:t>
                      </a:r>
                      <a:r>
                        <a:rPr lang="en-US" sz="1400" b="0" u="none" strike="noStrike" dirty="0"/>
                        <a:t> </a:t>
                      </a:r>
                      <a:r>
                        <a:rPr lang="en-US" sz="1400" b="0" u="none" strike="noStrike" dirty="0" err="1"/>
                        <a:t>inkomen</a:t>
                      </a:r>
                      <a:r>
                        <a:rPr lang="en-US" sz="1400" b="0" u="none" strike="noStrike" dirty="0"/>
                        <a:t>)</a:t>
                      </a:r>
                      <a:endParaRPr lang="nl-BE"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dirty="0"/>
                        <a:t>1,9</a:t>
                      </a:r>
                      <a:endParaRPr lang="nl-BE"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0,6</a:t>
                      </a:r>
                      <a:endParaRPr lang="nl-BE" sz="1400" b="0" i="0" u="none" strike="noStrike">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1,5</a:t>
                      </a:r>
                      <a:endParaRPr lang="nl-BE" sz="1400" b="0" i="0" u="none" strike="noStrike">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dirty="0"/>
                        <a:t>5,0</a:t>
                      </a:r>
                      <a:endParaRPr lang="nl-BE"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28360">
                <a:tc>
                  <a:txBody>
                    <a:bodyPr/>
                    <a:lstStyle/>
                    <a:p>
                      <a:pPr algn="l" fontAlgn="b"/>
                      <a:r>
                        <a:rPr lang="en-US" sz="1400" b="0" u="none" strike="noStrike" dirty="0" err="1"/>
                        <a:t>Variantie</a:t>
                      </a:r>
                      <a:r>
                        <a:rPr lang="en-US" sz="1400" b="0" u="none" strike="noStrike" dirty="0"/>
                        <a:t> (</a:t>
                      </a:r>
                      <a:r>
                        <a:rPr lang="en-US" sz="1400" b="0" u="none" strike="noStrike" dirty="0" err="1" smtClean="0"/>
                        <a:t>Sparen</a:t>
                      </a:r>
                      <a:r>
                        <a:rPr lang="en-US" sz="1400" b="0" u="none" strike="noStrike" dirty="0" smtClean="0"/>
                        <a:t>)</a:t>
                      </a:r>
                      <a:endParaRPr lang="nl-BE"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dirty="0"/>
                        <a:t>2,1</a:t>
                      </a:r>
                      <a:endParaRPr lang="nl-BE"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dirty="0"/>
                        <a:t>0,2</a:t>
                      </a:r>
                      <a:endParaRPr lang="nl-BE"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a:t>0,9</a:t>
                      </a:r>
                      <a:endParaRPr lang="nl-BE" sz="1400" b="0" i="0" u="none" strike="noStrike">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fontAlgn="b"/>
                      <a:r>
                        <a:rPr lang="en-US" sz="1400" u="none" strike="noStrike" dirty="0"/>
                        <a:t>3,1</a:t>
                      </a:r>
                      <a:endParaRPr lang="nl-BE"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r>
              <a:tr h="228360">
                <a:tc>
                  <a:txBody>
                    <a:bodyPr/>
                    <a:lstStyle/>
                    <a:p>
                      <a:pPr algn="l" fontAlgn="b"/>
                      <a:r>
                        <a:rPr lang="en-US" sz="1400" b="0" u="none" strike="noStrike" dirty="0" err="1"/>
                        <a:t>Covariantie</a:t>
                      </a:r>
                      <a:r>
                        <a:rPr lang="en-US" sz="1400" b="0" u="none" strike="noStrike" dirty="0"/>
                        <a:t> (</a:t>
                      </a:r>
                      <a:r>
                        <a:rPr lang="en-US" sz="1400" b="0" u="none" strike="noStrike" dirty="0" err="1"/>
                        <a:t>Beschikbaar</a:t>
                      </a:r>
                      <a:r>
                        <a:rPr lang="en-US" sz="1400" b="0" u="none" strike="noStrike" dirty="0"/>
                        <a:t> </a:t>
                      </a:r>
                      <a:r>
                        <a:rPr lang="en-US" sz="1400" b="0" u="none" strike="noStrike" dirty="0" err="1"/>
                        <a:t>inkomen</a:t>
                      </a:r>
                      <a:r>
                        <a:rPr lang="en-US" sz="1400" b="0" u="none" strike="noStrike" dirty="0"/>
                        <a:t>, </a:t>
                      </a:r>
                      <a:r>
                        <a:rPr lang="en-US" sz="1400" b="0" u="none" strike="noStrike" dirty="0" err="1" smtClean="0"/>
                        <a:t>sparen</a:t>
                      </a:r>
                      <a:r>
                        <a:rPr lang="en-US" sz="1400" b="0" u="none" strike="noStrike" dirty="0" smtClean="0"/>
                        <a:t>)</a:t>
                      </a:r>
                      <a:endParaRPr lang="nl-BE"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t>1,7</a:t>
                      </a:r>
                      <a:endParaRPr lang="nl-BE"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t>0,1</a:t>
                      </a:r>
                      <a:endParaRPr lang="nl-BE"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t>0,6</a:t>
                      </a:r>
                      <a:endParaRPr lang="nl-BE"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400" u="none" strike="noStrike" dirty="0"/>
                        <a:t>1,5</a:t>
                      </a:r>
                      <a:endParaRPr lang="nl-BE" sz="1400" b="0" i="0" u="none" strike="noStrike" dirty="0">
                        <a:solidFill>
                          <a:srgbClr val="000000"/>
                        </a:solidFill>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5" name="Chart 4"/>
          <p:cNvGraphicFramePr>
            <a:graphicFrameLocks/>
          </p:cNvGraphicFramePr>
          <p:nvPr/>
        </p:nvGraphicFramePr>
        <p:xfrm>
          <a:off x="530027" y="861095"/>
          <a:ext cx="2880000" cy="27313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nvGraphicFramePr>
        <p:xfrm>
          <a:off x="3457575" y="832520"/>
          <a:ext cx="2880000" cy="2803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197149" y="3860982"/>
            <a:ext cx="6480720" cy="523220"/>
          </a:xfrm>
          <a:prstGeom prst="rect">
            <a:avLst/>
          </a:prstGeom>
          <a:noFill/>
        </p:spPr>
        <p:txBody>
          <a:bodyPr wrap="square" rtlCol="0">
            <a:spAutoFit/>
          </a:bodyPr>
          <a:lstStyle/>
          <a:p>
            <a:pPr algn="ctr"/>
            <a:r>
              <a:rPr lang="nl-BE" sz="1400" b="1" smtClean="0"/>
              <a:t>Uitsplitsing van de variantie van de particuliere consumptie</a:t>
            </a:r>
          </a:p>
          <a:p>
            <a:pPr algn="ctr"/>
            <a:r>
              <a:rPr lang="nl-BE" sz="1400" smtClean="0"/>
              <a:t>(bijdragen tot de variantie, 1996-2010)</a:t>
            </a:r>
            <a:endParaRPr lang="nl-BE" sz="1400"/>
          </a:p>
        </p:txBody>
      </p:sp>
      <p:sp>
        <p:nvSpPr>
          <p:cNvPr id="8" name="TextBox 7"/>
          <p:cNvSpPr txBox="1"/>
          <p:nvPr/>
        </p:nvSpPr>
        <p:spPr>
          <a:xfrm>
            <a:off x="416868" y="6154638"/>
            <a:ext cx="7344816" cy="441146"/>
          </a:xfrm>
          <a:prstGeom prst="rect">
            <a:avLst/>
          </a:prstGeom>
          <a:noFill/>
        </p:spPr>
        <p:txBody>
          <a:bodyPr wrap="square" rtlCol="0">
            <a:spAutoFit/>
          </a:bodyPr>
          <a:lstStyle/>
          <a:p>
            <a:r>
              <a:rPr lang="nl-BE" sz="1000" baseline="30000" dirty="0" smtClean="0"/>
              <a:t>Bron: NBB.</a:t>
            </a:r>
          </a:p>
          <a:p>
            <a:r>
              <a:rPr lang="nl-BE" sz="1000" baseline="30000" dirty="0" smtClean="0"/>
              <a:t>1</a:t>
            </a:r>
            <a:r>
              <a:rPr lang="nl-BE" sz="800" dirty="0" smtClean="0"/>
              <a:t> </a:t>
            </a:r>
            <a:r>
              <a:rPr lang="nl-BE" sz="800" dirty="0" err="1" smtClean="0"/>
              <a:t>Gedefleerd</a:t>
            </a:r>
            <a:r>
              <a:rPr lang="nl-BE" sz="800" dirty="0" smtClean="0"/>
              <a:t> aan de hand van de </a:t>
            </a:r>
            <a:r>
              <a:rPr lang="nl-BE" sz="800" dirty="0" err="1" smtClean="0"/>
              <a:t>deflator</a:t>
            </a:r>
            <a:r>
              <a:rPr lang="nl-BE" sz="800" dirty="0" smtClean="0"/>
              <a:t> van de particuliere consumptie.</a:t>
            </a:r>
          </a:p>
          <a:p>
            <a:r>
              <a:rPr lang="nl-BE" sz="800" baseline="30000" dirty="0" smtClean="0"/>
              <a:t>2</a:t>
            </a:r>
            <a:r>
              <a:rPr lang="nl-BE" sz="800" dirty="0" smtClean="0"/>
              <a:t> </a:t>
            </a:r>
            <a:r>
              <a:rPr lang="nl-BE" sz="800" dirty="0" err="1" smtClean="0"/>
              <a:t>Gedefleerd</a:t>
            </a:r>
            <a:r>
              <a:rPr lang="nl-BE" sz="800" dirty="0" smtClean="0"/>
              <a:t> aan de hand van de </a:t>
            </a:r>
            <a:r>
              <a:rPr lang="nl-BE" sz="800" dirty="0" err="1" smtClean="0"/>
              <a:t>deflator</a:t>
            </a:r>
            <a:r>
              <a:rPr lang="nl-BE" sz="800" dirty="0" smtClean="0"/>
              <a:t> van de </a:t>
            </a:r>
            <a:r>
              <a:rPr lang="nl-BE" sz="800" dirty="0" err="1" smtClean="0"/>
              <a:t>bbp</a:t>
            </a:r>
            <a:r>
              <a:rPr lang="nl-BE" sz="800" dirty="0" smtClean="0"/>
              <a:t>.</a:t>
            </a:r>
            <a:endParaRPr lang="nl-BE" sz="800" dirty="0"/>
          </a:p>
        </p:txBody>
      </p:sp>
      <p:sp>
        <p:nvSpPr>
          <p:cNvPr id="9" name="TextBox 8"/>
          <p:cNvSpPr txBox="1"/>
          <p:nvPr/>
        </p:nvSpPr>
        <p:spPr>
          <a:xfrm rot="10800000" flipV="1">
            <a:off x="295275" y="-83423"/>
            <a:ext cx="8591550" cy="984885"/>
          </a:xfrm>
          <a:prstGeom prst="rect">
            <a:avLst/>
          </a:prstGeom>
          <a:noFill/>
        </p:spPr>
        <p:txBody>
          <a:bodyPr wrap="square" rtlCol="0">
            <a:spAutoFit/>
          </a:bodyPr>
          <a:lstStyle/>
          <a:p>
            <a:r>
              <a:rPr lang="nl-BE" sz="2200" b="1" dirty="0" smtClean="0">
                <a:solidFill>
                  <a:srgbClr val="003366"/>
                </a:solidFill>
                <a:latin typeface="+mj-lt"/>
                <a:ea typeface="+mj-ea"/>
                <a:cs typeface="+mj-cs"/>
              </a:rPr>
              <a:t>Inkomen huishoudens en vennootschappen, en </a:t>
            </a:r>
            <a:r>
              <a:rPr lang="nl-BE" sz="2200" b="1" dirty="0" smtClean="0">
                <a:solidFill>
                  <a:srgbClr val="003366"/>
                </a:solidFill>
              </a:rPr>
              <a:t>particuliere consumptie</a:t>
            </a:r>
            <a:r>
              <a:rPr lang="nl-BE" sz="2200" b="1" dirty="0" smtClean="0">
                <a:solidFill>
                  <a:srgbClr val="003366"/>
                </a:solidFill>
                <a:latin typeface="+mj-lt"/>
                <a:ea typeface="+mj-ea"/>
                <a:cs typeface="+mj-cs"/>
              </a:rPr>
              <a:t> </a:t>
            </a:r>
            <a:br>
              <a:rPr lang="nl-BE" sz="2200" b="1" dirty="0" smtClean="0">
                <a:solidFill>
                  <a:srgbClr val="003366"/>
                </a:solidFill>
                <a:latin typeface="+mj-lt"/>
                <a:ea typeface="+mj-ea"/>
                <a:cs typeface="+mj-cs"/>
              </a:rPr>
            </a:br>
            <a:r>
              <a:rPr lang="nl-BE" sz="1400" dirty="0" smtClean="0"/>
              <a:t>(interval van twee standaardafwijkingen rond het gemiddelde van de groeicijfers op jaarbasis, 1996-2010)</a:t>
            </a:r>
            <a:endParaRPr lang="nl-BE" sz="1400" dirty="0"/>
          </a:p>
        </p:txBody>
      </p:sp>
      <p:sp>
        <p:nvSpPr>
          <p:cNvPr id="10" name="Slide Number Placeholder 9"/>
          <p:cNvSpPr>
            <a:spLocks noGrp="1"/>
          </p:cNvSpPr>
          <p:nvPr>
            <p:ph type="sldNum" sz="quarter" idx="12"/>
          </p:nvPr>
        </p:nvSpPr>
        <p:spPr/>
        <p:txBody>
          <a:bodyPr/>
          <a:lstStyle/>
          <a:p>
            <a:fld id="{9CE94134-6B62-4412-A8B2-61D2F9939A43}" type="slidenum">
              <a:rPr lang="en-US" smtClean="0"/>
              <a:pPr/>
              <a:t>73</a:t>
            </a:fld>
            <a:endParaRPr lang="en-US"/>
          </a:p>
        </p:txBody>
      </p:sp>
      <p:graphicFrame>
        <p:nvGraphicFramePr>
          <p:cNvPr id="11" name="Chart 10"/>
          <p:cNvGraphicFramePr>
            <a:graphicFrameLocks/>
          </p:cNvGraphicFramePr>
          <p:nvPr/>
        </p:nvGraphicFramePr>
        <p:xfrm>
          <a:off x="6264000" y="832521"/>
          <a:ext cx="2880000" cy="28250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14288"/>
            <a:ext cx="8078788" cy="373062"/>
          </a:xfrm>
        </p:spPr>
        <p:txBody>
          <a:bodyPr/>
          <a:lstStyle/>
          <a:p>
            <a:r>
              <a:rPr lang="nl-BE" sz="2000" dirty="0" smtClean="0"/>
              <a:t>Indexering, inkomen huishoudens en vennootschappen, en particuliere consumptie tijdens de "</a:t>
            </a:r>
            <a:r>
              <a:rPr lang="nl-BE" sz="2000" dirty="0" err="1" smtClean="0"/>
              <a:t>great</a:t>
            </a:r>
            <a:r>
              <a:rPr lang="nl-BE" sz="2000" dirty="0" smtClean="0"/>
              <a:t> </a:t>
            </a:r>
            <a:r>
              <a:rPr lang="nl-BE" sz="2000" dirty="0" err="1" smtClean="0"/>
              <a:t>recession</a:t>
            </a:r>
            <a:r>
              <a:rPr lang="nl-BE" sz="2000" dirty="0" smtClean="0"/>
              <a:t>"</a:t>
            </a:r>
            <a:endParaRPr lang="nl-BE" dirty="0"/>
          </a:p>
        </p:txBody>
      </p:sp>
      <p:sp>
        <p:nvSpPr>
          <p:cNvPr id="5" name="Slide Number Placeholder 4"/>
          <p:cNvSpPr>
            <a:spLocks noGrp="1"/>
          </p:cNvSpPr>
          <p:nvPr>
            <p:ph type="sldNum" sz="quarter" idx="13"/>
          </p:nvPr>
        </p:nvSpPr>
        <p:spPr/>
        <p:txBody>
          <a:bodyPr/>
          <a:lstStyle/>
          <a:p>
            <a:pPr>
              <a:defRPr/>
            </a:pPr>
            <a:fld id="{309F51D2-594A-475D-851C-BC286354863B}" type="slidenum">
              <a:rPr lang="nl-NL" smtClean="0"/>
              <a:pPr>
                <a:defRPr/>
              </a:pPr>
              <a:t>74</a:t>
            </a:fld>
            <a:endParaRPr lang="nl-NL" dirty="0"/>
          </a:p>
        </p:txBody>
      </p:sp>
      <p:sp>
        <p:nvSpPr>
          <p:cNvPr id="9" name="TextBox 8"/>
          <p:cNvSpPr txBox="1"/>
          <p:nvPr/>
        </p:nvSpPr>
        <p:spPr>
          <a:xfrm>
            <a:off x="623010" y="643024"/>
            <a:ext cx="3672408" cy="276999"/>
          </a:xfrm>
          <a:prstGeom prst="rect">
            <a:avLst/>
          </a:prstGeom>
          <a:noFill/>
        </p:spPr>
        <p:txBody>
          <a:bodyPr wrap="square" rtlCol="0">
            <a:spAutoFit/>
          </a:bodyPr>
          <a:lstStyle/>
          <a:p>
            <a:r>
              <a:rPr lang="nl-BE" sz="1200" dirty="0" smtClean="0"/>
              <a:t>(jaarlijkse veranderingspercentages)</a:t>
            </a:r>
            <a:endParaRPr lang="en-US" sz="1200" dirty="0"/>
          </a:p>
        </p:txBody>
      </p:sp>
      <p:sp>
        <p:nvSpPr>
          <p:cNvPr id="10" name="TextBox 9"/>
          <p:cNvSpPr txBox="1"/>
          <p:nvPr/>
        </p:nvSpPr>
        <p:spPr>
          <a:xfrm>
            <a:off x="4950335" y="636178"/>
            <a:ext cx="3672408" cy="276999"/>
          </a:xfrm>
          <a:prstGeom prst="rect">
            <a:avLst/>
          </a:prstGeom>
          <a:noFill/>
        </p:spPr>
        <p:txBody>
          <a:bodyPr wrap="square" rtlCol="0">
            <a:spAutoFit/>
          </a:bodyPr>
          <a:lstStyle/>
          <a:p>
            <a:r>
              <a:rPr lang="nl-BE" sz="1200" dirty="0" smtClean="0"/>
              <a:t>(jaarlijkse veranderingspercentages)</a:t>
            </a:r>
            <a:endParaRPr lang="en-US" sz="1200" dirty="0"/>
          </a:p>
        </p:txBody>
      </p:sp>
      <p:graphicFrame>
        <p:nvGraphicFramePr>
          <p:cNvPr id="12" name="Chart 11"/>
          <p:cNvGraphicFramePr>
            <a:graphicFrameLocks noGrp="1"/>
          </p:cNvGraphicFramePr>
          <p:nvPr/>
        </p:nvGraphicFramePr>
        <p:xfrm>
          <a:off x="445651" y="924799"/>
          <a:ext cx="3913956" cy="50084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noGrp="1"/>
          </p:cNvGraphicFramePr>
          <p:nvPr/>
        </p:nvGraphicFramePr>
        <p:xfrm>
          <a:off x="4400551" y="816310"/>
          <a:ext cx="4581524" cy="52253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bwMode="auto">
          <a:xfrm>
            <a:off x="310895" y="6121146"/>
            <a:ext cx="4937379" cy="4616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lang="nl-BE" sz="800" kern="0" dirty="0" smtClean="0">
                <a:latin typeface="+mn-lt"/>
              </a:rPr>
              <a:t>Bronnen: ADSEI, NBB.</a:t>
            </a:r>
          </a:p>
          <a:p>
            <a:r>
              <a:rPr lang="nl-BE" sz="1000" baseline="30000" dirty="0" smtClean="0"/>
              <a:t>1</a:t>
            </a:r>
            <a:r>
              <a:rPr lang="nl-BE" sz="800" dirty="0" smtClean="0"/>
              <a:t> </a:t>
            </a:r>
            <a:r>
              <a:rPr lang="nl-BE" sz="800" dirty="0" err="1" smtClean="0"/>
              <a:t>Gedefleerd</a:t>
            </a:r>
            <a:r>
              <a:rPr lang="nl-BE" sz="800" dirty="0" smtClean="0"/>
              <a:t> aan de hand van de </a:t>
            </a:r>
            <a:r>
              <a:rPr lang="nl-BE" sz="800" dirty="0" err="1" smtClean="0"/>
              <a:t>deflator</a:t>
            </a:r>
            <a:r>
              <a:rPr lang="nl-BE" sz="800" dirty="0" smtClean="0"/>
              <a:t> van de particuliere consumptie.</a:t>
            </a:r>
          </a:p>
          <a:p>
            <a:r>
              <a:rPr lang="nl-BE" sz="800" baseline="30000" dirty="0" smtClean="0"/>
              <a:t>2</a:t>
            </a:r>
            <a:r>
              <a:rPr lang="nl-BE" sz="800" dirty="0" smtClean="0"/>
              <a:t> </a:t>
            </a:r>
            <a:r>
              <a:rPr lang="nl-BE" sz="800" dirty="0" err="1" smtClean="0"/>
              <a:t>Gedefleerd</a:t>
            </a:r>
            <a:r>
              <a:rPr lang="nl-BE" sz="800" dirty="0" smtClean="0"/>
              <a:t> aan de hand van de </a:t>
            </a:r>
            <a:r>
              <a:rPr lang="nl-BE" sz="800" dirty="0" err="1" smtClean="0"/>
              <a:t>deflator</a:t>
            </a:r>
            <a:r>
              <a:rPr lang="nl-BE" sz="800" dirty="0" smtClean="0"/>
              <a:t> van de </a:t>
            </a:r>
            <a:r>
              <a:rPr lang="nl-BE" sz="800" dirty="0" err="1" smtClean="0"/>
              <a:t>bbp</a:t>
            </a:r>
            <a:r>
              <a:rPr lang="nl-BE" sz="800" dirty="0" smtClean="0"/>
              <a:t>.</a:t>
            </a:r>
            <a:endParaRPr lang="nl-BE" sz="800" kern="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 y="71438"/>
            <a:ext cx="8494776" cy="373062"/>
          </a:xfrm>
        </p:spPr>
        <p:txBody>
          <a:bodyPr/>
          <a:lstStyle/>
          <a:p>
            <a:r>
              <a:rPr lang="nl-BE" noProof="0" dirty="0" smtClean="0"/>
              <a:t>Maar ook een belangrijke sociale dimensie ...</a:t>
            </a:r>
            <a:br>
              <a:rPr lang="nl-BE" noProof="0" dirty="0" smtClean="0"/>
            </a:br>
            <a:r>
              <a:rPr lang="nl-BE" noProof="0" dirty="0" smtClean="0"/>
              <a:t>Verloop van de inflatie per inkomensklasse</a:t>
            </a:r>
            <a:endParaRPr lang="nl-BE" noProof="0" dirty="0"/>
          </a:p>
        </p:txBody>
      </p:sp>
      <p:sp>
        <p:nvSpPr>
          <p:cNvPr id="5" name="Slide Number Placeholder 4"/>
          <p:cNvSpPr>
            <a:spLocks noGrp="1"/>
          </p:cNvSpPr>
          <p:nvPr>
            <p:ph type="sldNum" sz="quarter" idx="13"/>
          </p:nvPr>
        </p:nvSpPr>
        <p:spPr/>
        <p:txBody>
          <a:bodyPr/>
          <a:lstStyle/>
          <a:p>
            <a:pPr>
              <a:defRPr/>
            </a:pPr>
            <a:fld id="{30927B20-BB5D-4D3E-B7E7-4E481A1C19C8}" type="slidenum">
              <a:rPr lang="nl-NL" smtClean="0"/>
              <a:pPr>
                <a:defRPr/>
              </a:pPr>
              <a:t>75</a:t>
            </a:fld>
            <a:endParaRPr lang="nl-BE"/>
          </a:p>
        </p:txBody>
      </p:sp>
      <p:sp>
        <p:nvSpPr>
          <p:cNvPr id="8" name="TextBox 7"/>
          <p:cNvSpPr txBox="1"/>
          <p:nvPr/>
        </p:nvSpPr>
        <p:spPr bwMode="auto">
          <a:xfrm>
            <a:off x="404660" y="725037"/>
            <a:ext cx="8510739" cy="415498"/>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1400" b="0" i="0" u="none" strike="noStrike" kern="0" cap="none" spc="0" normalizeH="0" baseline="0" noProof="0" smtClean="0">
                <a:ln>
                  <a:noFill/>
                </a:ln>
                <a:solidFill>
                  <a:srgbClr val="003366"/>
                </a:solidFill>
                <a:effectLst/>
                <a:uLnTx/>
                <a:uFillTx/>
                <a:latin typeface="+mn-lt"/>
                <a:ea typeface="+mn-ea"/>
                <a:cs typeface="+mn-cs"/>
              </a:rPr>
              <a:t>(</a:t>
            </a:r>
            <a:r>
              <a:rPr kumimoji="0" lang="nl-BE" sz="1400" b="0" i="0" u="none" strike="noStrike" kern="0" cap="none" spc="0" normalizeH="0" noProof="0" smtClean="0">
                <a:ln>
                  <a:noFill/>
                </a:ln>
                <a:solidFill>
                  <a:srgbClr val="003366"/>
                </a:solidFill>
                <a:effectLst/>
                <a:uLnTx/>
                <a:uFillTx/>
                <a:latin typeface="+mn-lt"/>
                <a:ea typeface="+mn-ea"/>
                <a:cs typeface="+mn-cs"/>
              </a:rPr>
              <a:t>veranderingspercentages ten opzichte van de overeenstemmende maand van het voorgaande jaar)</a:t>
            </a:r>
            <a:endParaRPr kumimoji="0" lang="nl-BE" sz="1400" b="0" i="0" u="none" strike="noStrike" kern="0" cap="none" spc="0" normalizeH="0" baseline="0" noProof="0" smtClean="0">
              <a:ln>
                <a:noFill/>
              </a:ln>
              <a:solidFill>
                <a:srgbClr val="003366"/>
              </a:solidFill>
              <a:effectLst/>
              <a:uLnTx/>
              <a:uFillTx/>
              <a:latin typeface="+mn-lt"/>
              <a:ea typeface="+mn-ea"/>
              <a:cs typeface="+mn-cs"/>
            </a:endParaRPr>
          </a:p>
        </p:txBody>
      </p:sp>
      <p:sp>
        <p:nvSpPr>
          <p:cNvPr id="9" name="TextBox 8"/>
          <p:cNvSpPr txBox="1"/>
          <p:nvPr/>
        </p:nvSpPr>
        <p:spPr bwMode="auto">
          <a:xfrm>
            <a:off x="401193" y="6319266"/>
            <a:ext cx="3666744" cy="274370"/>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900" b="0" i="0" u="none" strike="noStrike" kern="0" cap="none" spc="0" normalizeH="0" baseline="30000" noProof="0" dirty="0" smtClean="0">
                <a:ln>
                  <a:noFill/>
                </a:ln>
                <a:solidFill>
                  <a:schemeClr val="tx1"/>
                </a:solidFill>
                <a:effectLst/>
                <a:uLnTx/>
                <a:uFillTx/>
                <a:latin typeface="+mn-lt"/>
                <a:ea typeface="+mn-ea"/>
                <a:cs typeface="+mn-cs"/>
              </a:rPr>
              <a:t>1</a:t>
            </a:r>
            <a:r>
              <a:rPr kumimoji="0" lang="nl-BE" sz="900" b="0" i="0" u="none" strike="noStrike" kern="0" cap="none" spc="0" normalizeH="0" noProof="0" dirty="0" smtClean="0">
                <a:ln>
                  <a:noFill/>
                </a:ln>
                <a:solidFill>
                  <a:schemeClr val="tx1"/>
                </a:solidFill>
                <a:effectLst/>
                <a:uLnTx/>
                <a:uFillTx/>
                <a:latin typeface="+mn-lt"/>
                <a:ea typeface="+mn-ea"/>
                <a:cs typeface="+mn-cs"/>
              </a:rPr>
              <a:t> </a:t>
            </a:r>
            <a:r>
              <a:rPr kumimoji="0" lang="nl-BE" sz="900" b="0" i="0" u="none" strike="noStrike" kern="0" cap="none" spc="0" normalizeH="0" baseline="0" noProof="0" dirty="0" smtClean="0">
                <a:ln>
                  <a:noFill/>
                </a:ln>
                <a:solidFill>
                  <a:schemeClr val="tx1"/>
                </a:solidFill>
                <a:effectLst/>
                <a:uLnTx/>
                <a:uFillTx/>
                <a:latin typeface="+mn-lt"/>
                <a:ea typeface="+mn-ea"/>
                <a:cs typeface="+mn-cs"/>
              </a:rPr>
              <a:t>Aan de hand van de huishoudbudgetenquête van 2004</a:t>
            </a:r>
          </a:p>
        </p:txBody>
      </p:sp>
      <p:sp>
        <p:nvSpPr>
          <p:cNvPr id="10" name="Text Placeholder 2"/>
          <p:cNvSpPr txBox="1">
            <a:spLocks/>
          </p:cNvSpPr>
          <p:nvPr/>
        </p:nvSpPr>
        <p:spPr>
          <a:xfrm>
            <a:off x="458352" y="5150559"/>
            <a:ext cx="8766420" cy="1069266"/>
          </a:xfrm>
          <a:prstGeom prst="rect">
            <a:avLst/>
          </a:prstGeom>
        </p:spPr>
        <p:txBody>
          <a:bodyPr/>
          <a:lstStyle/>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lang="nl-BE" sz="1400" kern="0" dirty="0" smtClean="0">
                <a:latin typeface="+mn-lt"/>
              </a:rPr>
              <a:t>Weerslag specifiek bestedingspatroon (stookolie, aardgas, elektriciteit, levensmiddelen)</a:t>
            </a: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lang="nl-BE" sz="1400" kern="0" noProof="0" dirty="0" smtClean="0">
                <a:latin typeface="+mn-lt"/>
              </a:rPr>
              <a:t>Maar vooral kleine absorptiecapaciteit in geval van wijziging indexeringsmodaliteiten</a:t>
            </a:r>
          </a:p>
          <a:p>
            <a:pPr marL="906463" lvl="1" indent="-449263" eaLnBrk="0" hangingPunct="0">
              <a:spcBef>
                <a:spcPct val="20000"/>
              </a:spcBef>
              <a:buClr>
                <a:srgbClr val="CC3300"/>
              </a:buClr>
              <a:buSzPct val="90000"/>
              <a:buFont typeface="Wingdings" pitchFamily="2" charset="2"/>
              <a:buChar char="§"/>
              <a:defRPr/>
            </a:pPr>
            <a:r>
              <a:rPr lang="nl-BE" sz="1400" kern="0" noProof="0" dirty="0" smtClean="0">
                <a:latin typeface="+mn-lt"/>
              </a:rPr>
              <a:t>weinig of zelfs negatief sparen</a:t>
            </a:r>
          </a:p>
          <a:p>
            <a:pPr marL="906463" lvl="1" indent="-449263" eaLnBrk="0" hangingPunct="0">
              <a:spcBef>
                <a:spcPct val="20000"/>
              </a:spcBef>
              <a:buClr>
                <a:srgbClr val="CC3300"/>
              </a:buClr>
              <a:buSzPct val="90000"/>
              <a:buFont typeface="Wingdings" pitchFamily="2" charset="2"/>
              <a:buChar char="§"/>
              <a:defRPr/>
            </a:pPr>
            <a:r>
              <a:rPr lang="nl-BE" sz="1400" kern="0" dirty="0" smtClean="0">
                <a:latin typeface="+mn-lt"/>
              </a:rPr>
              <a:t>nauwelijks substitutiemogelijkheden</a:t>
            </a:r>
            <a:endParaRPr kumimoji="0" lang="nl-BE" sz="1800" b="0" i="0" u="none" strike="noStrike" kern="0" cap="none" spc="0" normalizeH="0" baseline="0" noProof="0" dirty="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nl-BE" sz="1800" b="0" i="0" u="none" strike="noStrike" kern="0" cap="none" spc="0" normalizeH="0" baseline="0" noProof="0" dirty="0" smtClean="0">
              <a:ln>
                <a:noFill/>
              </a:ln>
              <a:solidFill>
                <a:schemeClr val="tx1"/>
              </a:solidFill>
              <a:effectLst/>
              <a:uLnTx/>
              <a:uFillTx/>
              <a:latin typeface="+mn-lt"/>
              <a:ea typeface="+mn-ea"/>
              <a:cs typeface="+mn-cs"/>
            </a:endParaRPr>
          </a:p>
        </p:txBody>
      </p:sp>
      <p:graphicFrame>
        <p:nvGraphicFramePr>
          <p:cNvPr id="14" name="Chart 13"/>
          <p:cNvGraphicFramePr/>
          <p:nvPr/>
        </p:nvGraphicFramePr>
        <p:xfrm>
          <a:off x="467370" y="1093660"/>
          <a:ext cx="7165911" cy="401245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"Centen ipv procenten": enkele bedenkingen</a:t>
            </a:r>
            <a:endParaRPr lang="nl-BE" noProof="0" dirty="0"/>
          </a:p>
        </p:txBody>
      </p:sp>
      <p:sp>
        <p:nvSpPr>
          <p:cNvPr id="5" name="Slide Number Placeholder 4"/>
          <p:cNvSpPr>
            <a:spLocks noGrp="1"/>
          </p:cNvSpPr>
          <p:nvPr>
            <p:ph type="sldNum" sz="quarter" idx="13"/>
          </p:nvPr>
        </p:nvSpPr>
        <p:spPr/>
        <p:txBody>
          <a:bodyPr/>
          <a:lstStyle/>
          <a:p>
            <a:pPr>
              <a:defRPr/>
            </a:pPr>
            <a:fld id="{30927B20-BB5D-4D3E-B7E7-4E481A1C19C8}" type="slidenum">
              <a:rPr lang="nl-NL" smtClean="0"/>
              <a:pPr>
                <a:defRPr/>
              </a:pPr>
              <a:t>76</a:t>
            </a:fld>
            <a:endParaRPr lang="nl-BE"/>
          </a:p>
        </p:txBody>
      </p:sp>
      <p:graphicFrame>
        <p:nvGraphicFramePr>
          <p:cNvPr id="6" name="Table 5"/>
          <p:cNvGraphicFramePr>
            <a:graphicFrameLocks noGrp="1"/>
          </p:cNvGraphicFramePr>
          <p:nvPr/>
        </p:nvGraphicFramePr>
        <p:xfrm>
          <a:off x="1158894" y="1098645"/>
          <a:ext cx="5669280" cy="3352800"/>
        </p:xfrm>
        <a:graphic>
          <a:graphicData uri="http://schemas.openxmlformats.org/drawingml/2006/table">
            <a:tbl>
              <a:tblPr/>
              <a:tblGrid>
                <a:gridCol w="1889760"/>
                <a:gridCol w="1889760"/>
                <a:gridCol w="1889760"/>
              </a:tblGrid>
              <a:tr h="0">
                <a:tc>
                  <a:txBody>
                    <a:bodyPr/>
                    <a:lstStyle/>
                    <a:p>
                      <a:pPr algn="ctr">
                        <a:lnSpc>
                          <a:spcPts val="1200"/>
                        </a:lnSpc>
                        <a:spcAft>
                          <a:spcPts val="0"/>
                        </a:spcAft>
                        <a:tabLst>
                          <a:tab pos="2070735" algn="l"/>
                          <a:tab pos="4140835" algn="l"/>
                        </a:tabLst>
                      </a:pPr>
                      <a:r>
                        <a:rPr lang="nl-BE" sz="1200" b="1">
                          <a:latin typeface="Arial"/>
                          <a:ea typeface="Times New Roman"/>
                          <a:cs typeface="Arial"/>
                        </a:rPr>
                        <a:t>Gebruikt indexeringssysteem</a:t>
                      </a:r>
                      <a:endParaRPr lang="nl-BE" sz="1200" b="1">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tabLst>
                          <a:tab pos="2070735" algn="l"/>
                          <a:tab pos="4140835" algn="l"/>
                        </a:tabLst>
                      </a:pPr>
                      <a:r>
                        <a:rPr lang="nl-BE" sz="1200" b="1">
                          <a:latin typeface="Arial"/>
                          <a:ea typeface="Times New Roman"/>
                          <a:cs typeface="Arial"/>
                        </a:rPr>
                        <a:t>Totale stijging van de brutolonen</a:t>
                      </a:r>
                      <a:endParaRPr lang="nl-BE" sz="1200" b="1">
                        <a:latin typeface="Arial"/>
                        <a:ea typeface="Times New Roman"/>
                        <a:cs typeface="Times New Roman"/>
                      </a:endParaRPr>
                    </a:p>
                    <a:p>
                      <a:pPr algn="ctr">
                        <a:lnSpc>
                          <a:spcPts val="1200"/>
                        </a:lnSpc>
                        <a:spcAft>
                          <a:spcPts val="0"/>
                        </a:spcAft>
                        <a:tabLst>
                          <a:tab pos="2070735" algn="l"/>
                          <a:tab pos="4140835" algn="l"/>
                        </a:tabLst>
                      </a:pPr>
                      <a:r>
                        <a:rPr lang="nl-BE" sz="1200" b="1">
                          <a:latin typeface="Arial"/>
                          <a:ea typeface="Times New Roman"/>
                          <a:cs typeface="Arial"/>
                        </a:rPr>
                        <a:t>(%)</a:t>
                      </a:r>
                      <a:endParaRPr lang="nl-BE" sz="1200" b="1">
                        <a:latin typeface="Arial"/>
                        <a:ea typeface="Times New Roman"/>
                        <a:cs typeface="Times New Roman"/>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200"/>
                        </a:lnSpc>
                        <a:spcAft>
                          <a:spcPts val="0"/>
                        </a:spcAft>
                        <a:tabLst>
                          <a:tab pos="2070735" algn="l"/>
                          <a:tab pos="4140835" algn="l"/>
                        </a:tabLst>
                      </a:pPr>
                      <a:r>
                        <a:rPr lang="nl-BE" sz="1200" b="1" i="1">
                          <a:latin typeface="Arial"/>
                          <a:ea typeface="Times New Roman"/>
                          <a:cs typeface="Arial"/>
                        </a:rPr>
                        <a:t>p.m. aandeel van de werknemers die een aanpassing in procenten zouden ontvangen (%)</a:t>
                      </a:r>
                      <a:endParaRPr lang="nl-BE" sz="1200" b="1">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0">
                <a:tc>
                  <a:txBody>
                    <a:bodyPr/>
                    <a:lstStyle/>
                    <a:p>
                      <a:pPr>
                        <a:lnSpc>
                          <a:spcPts val="1200"/>
                        </a:lnSpc>
                        <a:spcAft>
                          <a:spcPts val="0"/>
                        </a:spcAft>
                        <a:tabLst>
                          <a:tab pos="2070735" algn="l"/>
                          <a:tab pos="4140835" algn="l"/>
                        </a:tabLst>
                      </a:pPr>
                      <a:endParaRPr lang="nl-BE" sz="1200" b="0">
                        <a:latin typeface="Arial"/>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ts val="1200"/>
                        </a:lnSpc>
                        <a:spcAft>
                          <a:spcPts val="0"/>
                        </a:spcAft>
                        <a:tabLst>
                          <a:tab pos="2070735" algn="l"/>
                          <a:tab pos="4140835" algn="l"/>
                        </a:tabLst>
                      </a:pPr>
                      <a:endParaRPr lang="nl-BE" sz="1200" b="0">
                        <a:latin typeface="Arial"/>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ts val="1200"/>
                        </a:lnSpc>
                        <a:spcAft>
                          <a:spcPts val="0"/>
                        </a:spcAft>
                        <a:tabLst>
                          <a:tab pos="2070735" algn="l"/>
                          <a:tab pos="4140835" algn="l"/>
                        </a:tabLst>
                      </a:pPr>
                      <a:endParaRPr lang="nl-BE" sz="1200" b="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0">
                <a:tc>
                  <a:txBody>
                    <a:bodyPr/>
                    <a:lstStyle/>
                    <a:p>
                      <a:pPr>
                        <a:lnSpc>
                          <a:spcPts val="1200"/>
                        </a:lnSpc>
                        <a:spcAft>
                          <a:spcPts val="0"/>
                        </a:spcAft>
                        <a:tabLst>
                          <a:tab pos="2070735" algn="l"/>
                          <a:tab pos="4140835" algn="l"/>
                        </a:tabLst>
                      </a:pPr>
                      <a:r>
                        <a:rPr lang="nl-BE" sz="1200" b="0">
                          <a:latin typeface="Arial"/>
                          <a:ea typeface="Times New Roman"/>
                          <a:cs typeface="Arial"/>
                        </a:rPr>
                        <a:t>Referentie: huidig systeem</a:t>
                      </a:r>
                      <a:endParaRPr lang="nl-BE" sz="1200" b="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nl-BE" sz="1200" b="0">
                          <a:latin typeface="Arial"/>
                          <a:ea typeface="Times New Roman"/>
                          <a:cs typeface="Arial"/>
                        </a:rPr>
                        <a:t>2,00</a:t>
                      </a:r>
                      <a:endParaRPr lang="nl-BE" sz="1200" b="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nl-BE" sz="1200" b="0" i="1">
                          <a:latin typeface="Arial"/>
                          <a:ea typeface="Times New Roman"/>
                          <a:cs typeface="Arial"/>
                        </a:rPr>
                        <a:t>100</a:t>
                      </a:r>
                      <a:endParaRPr lang="nl-BE" sz="1200" b="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0">
                <a:tc>
                  <a:txBody>
                    <a:bodyPr/>
                    <a:lstStyle/>
                    <a:p>
                      <a:pPr>
                        <a:lnSpc>
                          <a:spcPts val="1200"/>
                        </a:lnSpc>
                        <a:spcAft>
                          <a:spcPts val="0"/>
                        </a:spcAft>
                        <a:tabLst>
                          <a:tab pos="2070735" algn="l"/>
                          <a:tab pos="4140835" algn="l"/>
                        </a:tabLst>
                      </a:pPr>
                      <a:endParaRPr lang="nl-BE" sz="1200" b="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endParaRPr lang="nl-BE" sz="1200" b="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endParaRPr lang="nl-BE" sz="1200" b="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0">
                <a:tc>
                  <a:txBody>
                    <a:bodyPr/>
                    <a:lstStyle/>
                    <a:p>
                      <a:pPr>
                        <a:lnSpc>
                          <a:spcPts val="1200"/>
                        </a:lnSpc>
                        <a:spcAft>
                          <a:spcPts val="0"/>
                        </a:spcAft>
                        <a:tabLst>
                          <a:tab pos="2070735" algn="l"/>
                          <a:tab pos="4140835" algn="l"/>
                        </a:tabLst>
                      </a:pPr>
                      <a:r>
                        <a:rPr lang="nl-BE" sz="1200" b="0">
                          <a:latin typeface="Arial"/>
                          <a:ea typeface="Times New Roman"/>
                          <a:cs typeface="Arial"/>
                        </a:rPr>
                        <a:t>Centen i.p.v. procenten, met brutoloondrempel:</a:t>
                      </a:r>
                      <a:endParaRPr lang="nl-BE" sz="1200" b="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endParaRPr lang="nl-BE" sz="1200" b="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endParaRPr lang="nl-BE" sz="1200" b="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0">
                <a:tc>
                  <a:txBody>
                    <a:bodyPr/>
                    <a:lstStyle/>
                    <a:p>
                      <a:pPr>
                        <a:lnSpc>
                          <a:spcPts val="1200"/>
                        </a:lnSpc>
                        <a:spcAft>
                          <a:spcPts val="0"/>
                        </a:spcAft>
                        <a:tabLst>
                          <a:tab pos="2070735" algn="l"/>
                          <a:tab pos="4140835" algn="l"/>
                        </a:tabLst>
                      </a:pPr>
                      <a:r>
                        <a:rPr lang="nl-BE" sz="1200" b="0">
                          <a:latin typeface="Arial"/>
                          <a:ea typeface="Times New Roman"/>
                          <a:cs typeface="Arial"/>
                        </a:rPr>
                        <a:t>	1.750 EUR</a:t>
                      </a:r>
                      <a:endParaRPr lang="nl-BE" sz="1200" b="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nl-BE" sz="1200" b="0">
                          <a:latin typeface="Arial"/>
                          <a:ea typeface="Times New Roman"/>
                          <a:cs typeface="Arial"/>
                        </a:rPr>
                        <a:t>1,15</a:t>
                      </a:r>
                      <a:endParaRPr lang="nl-BE" sz="1200" b="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nl-BE" sz="1200" b="0" i="1">
                          <a:latin typeface="Arial"/>
                          <a:ea typeface="Times New Roman"/>
                          <a:cs typeface="Arial"/>
                        </a:rPr>
                        <a:t>3</a:t>
                      </a:r>
                      <a:endParaRPr lang="nl-BE" sz="1200" b="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0">
                <a:tc>
                  <a:txBody>
                    <a:bodyPr/>
                    <a:lstStyle/>
                    <a:p>
                      <a:pPr>
                        <a:lnSpc>
                          <a:spcPts val="1200"/>
                        </a:lnSpc>
                        <a:spcAft>
                          <a:spcPts val="0"/>
                        </a:spcAft>
                        <a:tabLst>
                          <a:tab pos="2070735" algn="l"/>
                          <a:tab pos="4140835" algn="l"/>
                        </a:tabLst>
                      </a:pPr>
                      <a:r>
                        <a:rPr lang="nl-BE" sz="1200" b="0">
                          <a:latin typeface="Arial"/>
                          <a:ea typeface="Times New Roman"/>
                          <a:cs typeface="Arial"/>
                        </a:rPr>
                        <a:t>	2.000 EUR</a:t>
                      </a:r>
                      <a:endParaRPr lang="nl-BE" sz="1200" b="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nl-BE" sz="1200" b="0">
                          <a:latin typeface="Arial"/>
                          <a:ea typeface="Times New Roman"/>
                          <a:cs typeface="Arial"/>
                        </a:rPr>
                        <a:t>1,30</a:t>
                      </a:r>
                      <a:endParaRPr lang="nl-BE" sz="1200" b="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nl-BE" sz="1200" b="0" i="1">
                          <a:latin typeface="Arial"/>
                          <a:ea typeface="Times New Roman"/>
                          <a:cs typeface="Arial"/>
                        </a:rPr>
                        <a:t>13</a:t>
                      </a:r>
                      <a:endParaRPr lang="nl-BE" sz="1200" b="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0">
                <a:tc>
                  <a:txBody>
                    <a:bodyPr/>
                    <a:lstStyle/>
                    <a:p>
                      <a:pPr>
                        <a:lnSpc>
                          <a:spcPts val="1200"/>
                        </a:lnSpc>
                        <a:spcAft>
                          <a:spcPts val="0"/>
                        </a:spcAft>
                        <a:tabLst>
                          <a:tab pos="2070735" algn="l"/>
                          <a:tab pos="4140835" algn="l"/>
                        </a:tabLst>
                      </a:pPr>
                      <a:r>
                        <a:rPr lang="nl-BE" sz="1200" b="0">
                          <a:latin typeface="Arial"/>
                          <a:ea typeface="Times New Roman"/>
                          <a:cs typeface="Arial"/>
                        </a:rPr>
                        <a:t>	3.000 EUR</a:t>
                      </a:r>
                      <a:endParaRPr lang="nl-BE" sz="1200" b="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nl-BE" sz="1200" b="0">
                          <a:latin typeface="Arial"/>
                          <a:ea typeface="Times New Roman"/>
                          <a:cs typeface="Arial"/>
                        </a:rPr>
                        <a:t>1,70</a:t>
                      </a:r>
                      <a:endParaRPr lang="nl-BE" sz="1200" b="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nl-BE" sz="1200" b="0" i="1">
                          <a:latin typeface="Arial"/>
                          <a:ea typeface="Times New Roman"/>
                          <a:cs typeface="Arial"/>
                        </a:rPr>
                        <a:t>64</a:t>
                      </a:r>
                      <a:endParaRPr lang="nl-BE" sz="1200" b="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0">
                <a:tc>
                  <a:txBody>
                    <a:bodyPr/>
                    <a:lstStyle/>
                    <a:p>
                      <a:pPr>
                        <a:lnSpc>
                          <a:spcPts val="1200"/>
                        </a:lnSpc>
                        <a:spcAft>
                          <a:spcPts val="0"/>
                        </a:spcAft>
                        <a:tabLst>
                          <a:tab pos="2070735" algn="l"/>
                          <a:tab pos="4140835" algn="l"/>
                        </a:tabLst>
                      </a:pPr>
                      <a:r>
                        <a:rPr lang="nl-BE" sz="1200" b="0">
                          <a:latin typeface="Arial"/>
                          <a:ea typeface="Times New Roman"/>
                          <a:cs typeface="Arial"/>
                        </a:rPr>
                        <a:t>	4.000 EUR</a:t>
                      </a:r>
                      <a:endParaRPr lang="nl-BE" sz="1200" b="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nl-BE" sz="1200" b="0">
                          <a:latin typeface="Arial"/>
                          <a:ea typeface="Times New Roman"/>
                          <a:cs typeface="Arial"/>
                        </a:rPr>
                        <a:t>1,85</a:t>
                      </a:r>
                      <a:endParaRPr lang="nl-BE" sz="1200" b="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nl-BE" sz="1200" b="0" i="1">
                          <a:latin typeface="Arial"/>
                          <a:ea typeface="Times New Roman"/>
                          <a:cs typeface="Arial"/>
                        </a:rPr>
                        <a:t>86</a:t>
                      </a:r>
                      <a:endParaRPr lang="nl-BE" sz="1200" b="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0">
                <a:tc>
                  <a:txBody>
                    <a:bodyPr/>
                    <a:lstStyle/>
                    <a:p>
                      <a:pPr>
                        <a:lnSpc>
                          <a:spcPts val="1200"/>
                        </a:lnSpc>
                        <a:spcAft>
                          <a:spcPts val="0"/>
                        </a:spcAft>
                        <a:tabLst>
                          <a:tab pos="2070735" algn="l"/>
                          <a:tab pos="4140835" algn="l"/>
                        </a:tabLst>
                      </a:pPr>
                      <a:r>
                        <a:rPr lang="nl-BE" sz="1200" b="0">
                          <a:latin typeface="Arial"/>
                          <a:ea typeface="Times New Roman"/>
                          <a:cs typeface="Arial"/>
                        </a:rPr>
                        <a:t>	6.000 EUR</a:t>
                      </a:r>
                      <a:endParaRPr lang="nl-BE" sz="1200" b="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nl-BE" sz="1200" b="0">
                          <a:latin typeface="Arial"/>
                          <a:ea typeface="Times New Roman"/>
                          <a:cs typeface="Arial"/>
                        </a:rPr>
                        <a:t>1,95</a:t>
                      </a:r>
                      <a:endParaRPr lang="nl-BE" sz="1200" b="0">
                        <a:latin typeface="Arial"/>
                        <a:ea typeface="Times New Roman"/>
                        <a:cs typeface="Times New Roman"/>
                      </a:endParaRPr>
                    </a:p>
                  </a:txBody>
                  <a:tcPr marL="68580" marR="68580" marT="0" marB="0" anchor="ctr">
                    <a:lnL>
                      <a:noFill/>
                    </a:lnL>
                    <a:lnR>
                      <a:noFill/>
                    </a:lnR>
                    <a:lnT>
                      <a:noFill/>
                    </a:lnT>
                    <a:lnB>
                      <a:noFill/>
                    </a:lnB>
                    <a:solidFill>
                      <a:srgbClr val="FFFFFF"/>
                    </a:solidFill>
                  </a:tcPr>
                </a:tc>
                <a:tc>
                  <a:txBody>
                    <a:bodyPr/>
                    <a:lstStyle/>
                    <a:p>
                      <a:pPr algn="ctr">
                        <a:lnSpc>
                          <a:spcPts val="1200"/>
                        </a:lnSpc>
                        <a:spcAft>
                          <a:spcPts val="0"/>
                        </a:spcAft>
                        <a:tabLst>
                          <a:tab pos="2070735" algn="l"/>
                          <a:tab pos="4140835" algn="l"/>
                        </a:tabLst>
                      </a:pPr>
                      <a:r>
                        <a:rPr lang="nl-BE" sz="1200" b="0" i="1">
                          <a:latin typeface="Arial"/>
                          <a:ea typeface="Times New Roman"/>
                          <a:cs typeface="Arial"/>
                        </a:rPr>
                        <a:t>96</a:t>
                      </a:r>
                      <a:endParaRPr lang="nl-BE" sz="1200" b="0">
                        <a:latin typeface="Arial"/>
                        <a:ea typeface="Times New Roman"/>
                        <a:cs typeface="Times New Roman"/>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tr>
              <a:tr h="0">
                <a:tc>
                  <a:txBody>
                    <a:bodyPr/>
                    <a:lstStyle/>
                    <a:p>
                      <a:pPr>
                        <a:lnSpc>
                          <a:spcPts val="1200"/>
                        </a:lnSpc>
                        <a:spcAft>
                          <a:spcPts val="0"/>
                        </a:spcAft>
                        <a:tabLst>
                          <a:tab pos="2070735" algn="l"/>
                          <a:tab pos="4140835" algn="l"/>
                        </a:tabLst>
                      </a:pPr>
                      <a:endParaRPr lang="nl-BE" sz="1000">
                        <a:latin typeface="Arial"/>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ts val="1200"/>
                        </a:lnSpc>
                        <a:spcAft>
                          <a:spcPts val="0"/>
                        </a:spcAft>
                        <a:tabLst>
                          <a:tab pos="2070735" algn="l"/>
                          <a:tab pos="4140835" algn="l"/>
                        </a:tabLst>
                      </a:pPr>
                      <a:endParaRPr lang="nl-BE" sz="1000">
                        <a:latin typeface="Arial"/>
                        <a:ea typeface="Times New Roman"/>
                        <a:cs typeface="Times New Roman"/>
                      </a:endParaRP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ts val="1200"/>
                        </a:lnSpc>
                        <a:spcAft>
                          <a:spcPts val="0"/>
                        </a:spcAft>
                        <a:tabLst>
                          <a:tab pos="2070735" algn="l"/>
                          <a:tab pos="4140835" algn="l"/>
                        </a:tabLst>
                      </a:pPr>
                      <a:endParaRPr lang="nl-BE" sz="1000">
                        <a:latin typeface="Arial"/>
                        <a:ea typeface="Times New Roman"/>
                        <a:cs typeface="Times New Roman"/>
                      </a:endParaRPr>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7" name="Text Placeholder 2"/>
          <p:cNvSpPr txBox="1">
            <a:spLocks/>
          </p:cNvSpPr>
          <p:nvPr/>
        </p:nvSpPr>
        <p:spPr>
          <a:xfrm>
            <a:off x="504825" y="654759"/>
            <a:ext cx="8639175" cy="469191"/>
          </a:xfrm>
          <a:prstGeom prst="rect">
            <a:avLst/>
          </a:prstGeom>
        </p:spPr>
        <p:txBody>
          <a:bodyPr/>
          <a:lstStyle/>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lang="nl-BE" sz="1600" kern="0" smtClean="0">
                <a:latin typeface="+mn-lt"/>
              </a:rPr>
              <a:t>Mechanisch matigingseffect: een illustratie</a:t>
            </a:r>
          </a:p>
          <a:p>
            <a:pPr marL="449263" marR="0" lvl="0" indent="-449263" algn="l" defTabSz="914400" rtl="0" eaLnBrk="0" fontAlgn="base" latinLnBrk="0" hangingPunct="0">
              <a:lnSpc>
                <a:spcPct val="100000"/>
              </a:lnSpc>
              <a:spcBef>
                <a:spcPct val="20000"/>
              </a:spcBef>
              <a:spcAft>
                <a:spcPct val="0"/>
              </a:spcAft>
              <a:buClr>
                <a:srgbClr val="CC3300"/>
              </a:buClr>
              <a:buSzPct val="90000"/>
              <a:tabLst/>
              <a:defRPr/>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p:txBody>
      </p:sp>
      <p:sp>
        <p:nvSpPr>
          <p:cNvPr id="8" name="Text Placeholder 2"/>
          <p:cNvSpPr txBox="1">
            <a:spLocks/>
          </p:cNvSpPr>
          <p:nvPr/>
        </p:nvSpPr>
        <p:spPr>
          <a:xfrm>
            <a:off x="504825" y="4712409"/>
            <a:ext cx="8639175" cy="469191"/>
          </a:xfrm>
          <a:prstGeom prst="rect">
            <a:avLst/>
          </a:prstGeom>
        </p:spPr>
        <p:txBody>
          <a:bodyPr/>
          <a:lstStyle/>
          <a:p>
            <a:pPr marL="449263" lvl="0" indent="-449263" eaLnBrk="0" hangingPunct="0">
              <a:spcBef>
                <a:spcPct val="20000"/>
              </a:spcBef>
              <a:buClr>
                <a:srgbClr val="CC3300"/>
              </a:buClr>
              <a:buSzPct val="90000"/>
              <a:buFont typeface="Wingdings" pitchFamily="2" charset="2"/>
              <a:buChar char="q"/>
              <a:defRPr/>
            </a:pPr>
            <a:r>
              <a:rPr lang="nl-BE" sz="1600" kern="0" smtClean="0">
                <a:latin typeface="+mn-lt"/>
              </a:rPr>
              <a:t>Op langere termijn: dynamische effecten</a:t>
            </a:r>
            <a:endParaRPr lang="nl-BE" sz="1600" kern="0" smtClean="0"/>
          </a:p>
          <a:p>
            <a:pPr marL="906463" lvl="1" indent="-449263" eaLnBrk="0" hangingPunct="0">
              <a:spcBef>
                <a:spcPct val="20000"/>
              </a:spcBef>
              <a:buClr>
                <a:srgbClr val="CC3300"/>
              </a:buClr>
              <a:buSzPct val="90000"/>
              <a:buFont typeface="Wingdings" pitchFamily="2" charset="2"/>
              <a:buChar char="§"/>
              <a:defRPr/>
            </a:pPr>
            <a:r>
              <a:rPr lang="nl-BE" sz="1400" kern="0" smtClean="0"/>
              <a:t>Loonvorming complexer en flexibeler voor de hogere lonen</a:t>
            </a:r>
          </a:p>
          <a:p>
            <a:pPr marL="906463" lvl="1" indent="-449263" eaLnBrk="0" hangingPunct="0">
              <a:spcBef>
                <a:spcPct val="20000"/>
              </a:spcBef>
              <a:buClr>
                <a:srgbClr val="CC3300"/>
              </a:buClr>
              <a:buSzPct val="90000"/>
              <a:buFont typeface="Wingdings" pitchFamily="2" charset="2"/>
              <a:buChar char="§"/>
              <a:defRPr/>
            </a:pPr>
            <a:r>
              <a:rPr lang="nl-BE" sz="1400" kern="0" smtClean="0"/>
              <a:t>Maar lagere lonen minder flexibel: risico van arbeidsuitstoot vergroot</a:t>
            </a:r>
          </a:p>
          <a:p>
            <a:pPr marL="906463" lvl="1" indent="-449263" eaLnBrk="0" hangingPunct="0">
              <a:spcBef>
                <a:spcPct val="20000"/>
              </a:spcBef>
              <a:buClr>
                <a:srgbClr val="CC3300"/>
              </a:buClr>
              <a:buSzPct val="90000"/>
              <a:buFont typeface="Wingdings" pitchFamily="2" charset="2"/>
              <a:buChar char="§"/>
              <a:defRPr/>
            </a:pPr>
            <a:endParaRPr lang="nl-BE" sz="1400" kern="0" smtClean="0"/>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Wingdings" pitchFamily="2" charset="2"/>
              <a:buChar char="q"/>
              <a:tabLst/>
              <a:defRPr/>
            </a:pPr>
            <a:r>
              <a:rPr lang="nl-BE" sz="1600" kern="0" smtClean="0">
                <a:latin typeface="+mn-lt"/>
              </a:rPr>
              <a:t>Specifieke koopkrachtproblemen laagste inkomens kunnen beter ook opgevangen worden via sociaal beleid van de overheid</a:t>
            </a:r>
          </a:p>
          <a:p>
            <a:pPr marL="906463" lvl="1" indent="-449263" eaLnBrk="0" hangingPunct="0">
              <a:spcBef>
                <a:spcPct val="20000"/>
              </a:spcBef>
              <a:buClr>
                <a:srgbClr val="CC3300"/>
              </a:buClr>
              <a:buSzPct val="90000"/>
              <a:buFont typeface="Wingdings" pitchFamily="2" charset="2"/>
              <a:buChar char="q"/>
              <a:defRPr/>
            </a:pPr>
            <a:endParaRPr lang="nl-BE" sz="1600" kern="0" smtClean="0">
              <a:latin typeface="+mn-lt"/>
            </a:endParaRPr>
          </a:p>
          <a:p>
            <a:pPr marL="449263" marR="0" lvl="0" indent="-449263" algn="l" defTabSz="914400" rtl="0" eaLnBrk="0" fontAlgn="base" latinLnBrk="0" hangingPunct="0">
              <a:lnSpc>
                <a:spcPct val="100000"/>
              </a:lnSpc>
              <a:spcBef>
                <a:spcPct val="20000"/>
              </a:spcBef>
              <a:spcAft>
                <a:spcPct val="0"/>
              </a:spcAft>
              <a:buClr>
                <a:srgbClr val="CC3300"/>
              </a:buClr>
              <a:buSzPct val="90000"/>
              <a:tabLst/>
              <a:defRPr/>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a:p>
            <a:pPr marL="449263" marR="0" lvl="0" indent="-449263" algn="l" defTabSz="914400" rtl="0" eaLnBrk="0" fontAlgn="base" latinLnBrk="0" hangingPunct="0">
              <a:lnSpc>
                <a:spcPct val="100000"/>
              </a:lnSpc>
              <a:spcBef>
                <a:spcPct val="20000"/>
              </a:spcBef>
              <a:spcAft>
                <a:spcPct val="0"/>
              </a:spcAft>
              <a:buClr>
                <a:srgbClr val="CC3300"/>
              </a:buClr>
              <a:buSzPct val="90000"/>
              <a:buFont typeface="Arial" charset="0"/>
              <a:buNone/>
              <a:tabLst/>
              <a:defRPr/>
            </a:pPr>
            <a:endParaRPr kumimoji="0" lang="nl-BE" sz="1800" b="0" i="0" u="none" strike="noStrike" kern="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77</a:t>
            </a:fld>
            <a:endParaRPr lang="nl-BE" smtClean="0"/>
          </a:p>
        </p:txBody>
      </p:sp>
      <p:sp>
        <p:nvSpPr>
          <p:cNvPr id="5123" name="Rectangle 2"/>
          <p:cNvSpPr>
            <a:spLocks noGrp="1" noChangeArrowheads="1"/>
          </p:cNvSpPr>
          <p:nvPr>
            <p:ph type="title"/>
          </p:nvPr>
        </p:nvSpPr>
        <p:spPr>
          <a:xfrm>
            <a:off x="420624" y="71438"/>
            <a:ext cx="8293164" cy="373062"/>
          </a:xfrm>
        </p:spPr>
        <p:txBody>
          <a:bodyPr/>
          <a:lstStyle/>
          <a:p>
            <a:pPr algn="ctr" eaLnBrk="1" hangingPunct="1"/>
            <a:r>
              <a:rPr lang="nl-BE" noProof="0" dirty="0" smtClean="0"/>
              <a:t>Mechanisch effect van het uitsluiten van energiedragers en levensmiddelen uit de referentie-index</a:t>
            </a:r>
          </a:p>
        </p:txBody>
      </p:sp>
      <p:graphicFrame>
        <p:nvGraphicFramePr>
          <p:cNvPr id="6" name="Table 5"/>
          <p:cNvGraphicFramePr>
            <a:graphicFrameLocks noGrp="1"/>
          </p:cNvGraphicFramePr>
          <p:nvPr/>
        </p:nvGraphicFramePr>
        <p:xfrm>
          <a:off x="216408" y="1771904"/>
          <a:ext cx="3998976" cy="2443483"/>
        </p:xfrm>
        <a:graphic>
          <a:graphicData uri="http://schemas.openxmlformats.org/drawingml/2006/table">
            <a:tbl>
              <a:tblPr firstRow="1" bandRow="1">
                <a:tableStyleId>{5C22544A-7EE6-4342-B048-85BDC9FD1C3A}</a:tableStyleId>
              </a:tblPr>
              <a:tblGrid>
                <a:gridCol w="1821942"/>
                <a:gridCol w="677418"/>
                <a:gridCol w="691885"/>
                <a:gridCol w="807731"/>
              </a:tblGrid>
              <a:tr h="349069">
                <a:tc>
                  <a:txBody>
                    <a:bodyPr/>
                    <a:lstStyle/>
                    <a:p>
                      <a:pPr algn="l" fontAlgn="b"/>
                      <a:r>
                        <a:rPr lang="nl-BE" sz="1000" b="0" i="0" u="none" strike="noStrike" dirty="0">
                          <a:solidFill>
                            <a:srgbClr val="000000"/>
                          </a:solidFill>
                          <a:latin typeface="Arial"/>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sng" strike="noStrike">
                          <a:solidFill>
                            <a:srgbClr val="000000"/>
                          </a:solidFill>
                          <a:latin typeface="Arial"/>
                        </a:rPr>
                        <a:t>1999-2006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sng" strike="noStrike">
                          <a:solidFill>
                            <a:srgbClr val="000000"/>
                          </a:solidFill>
                          <a:latin typeface="Arial"/>
                        </a:rPr>
                        <a:t>2007 -</a:t>
                      </a:r>
                      <a:r>
                        <a:rPr lang="nl-BE" sz="1000" b="0" i="0" u="sng" strike="noStrike" smtClean="0">
                          <a:solidFill>
                            <a:srgbClr val="000000"/>
                          </a:solidFill>
                          <a:latin typeface="Arial"/>
                        </a:rPr>
                        <a:t>2011</a:t>
                      </a:r>
                      <a:endParaRPr lang="nl-BE" sz="1000" b="0" i="0" u="sng"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sng" strike="noStrike">
                          <a:solidFill>
                            <a:srgbClr val="000000"/>
                          </a:solidFill>
                          <a:latin typeface="Arial"/>
                        </a:rPr>
                        <a:t>1999 -</a:t>
                      </a:r>
                      <a:r>
                        <a:rPr lang="nl-BE" sz="1000" b="0" i="0" u="sng" strike="noStrike" smtClean="0">
                          <a:solidFill>
                            <a:srgbClr val="000000"/>
                          </a:solidFill>
                          <a:latin typeface="Arial"/>
                        </a:rPr>
                        <a:t>2011</a:t>
                      </a:r>
                      <a:endParaRPr lang="nl-BE" sz="1000" b="0" i="0" u="sng"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069">
                <a:tc>
                  <a:txBody>
                    <a:bodyPr/>
                    <a:lstStyle/>
                    <a:p>
                      <a:pPr algn="l" fontAlgn="b"/>
                      <a:r>
                        <a:rPr lang="nl-BE" sz="1000" b="0" i="0" u="none" strike="noStrike" smtClean="0">
                          <a:solidFill>
                            <a:srgbClr val="000000"/>
                          </a:solidFill>
                          <a:latin typeface="Arial"/>
                        </a:rPr>
                        <a:t> Nationale index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069">
                <a:tc>
                  <a:txBody>
                    <a:bodyPr/>
                    <a:lstStyle/>
                    <a:p>
                      <a:pPr algn="l" fontAlgn="b"/>
                      <a:r>
                        <a:rPr lang="nl-BE" sz="1000" b="0" i="0" u="none" strike="noStrike" smtClean="0">
                          <a:solidFill>
                            <a:srgbClr val="000000"/>
                          </a:solidFill>
                          <a:latin typeface="Arial"/>
                        </a:rPr>
                        <a:t> Gezondheidsindex</a:t>
                      </a:r>
                      <a:endParaRPr lang="nl-BE" sz="1000" b="0" i="0" u="none" strike="noStrike">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069">
                <a:tc>
                  <a:txBody>
                    <a:bodyPr/>
                    <a:lstStyle/>
                    <a:p>
                      <a:pPr algn="l" fontAlgn="b"/>
                      <a:r>
                        <a:rPr lang="nl-BE" sz="1000" b="0" i="0" u="none" strike="noStrike" dirty="0" smtClean="0">
                          <a:solidFill>
                            <a:srgbClr val="000000"/>
                          </a:solidFill>
                          <a:latin typeface="Arial"/>
                        </a:rPr>
                        <a:t> Gezondheidsindex zonder stookolie</a:t>
                      </a:r>
                      <a:r>
                        <a:rPr lang="nl-BE" sz="1000" b="0" i="0" u="none" strike="noStrike" baseline="30000" dirty="0" smtClean="0">
                          <a:solidFill>
                            <a:srgbClr val="000000"/>
                          </a:solidFill>
                          <a:latin typeface="Arial"/>
                        </a:rPr>
                        <a:t>1</a:t>
                      </a:r>
                      <a:endParaRPr lang="nl-BE" sz="1000" b="0" i="0" u="none" strike="noStrike" baseline="3000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069">
                <a:tc>
                  <a:txBody>
                    <a:bodyPr/>
                    <a:lstStyle/>
                    <a:p>
                      <a:pPr algn="l" fontAlgn="b"/>
                      <a:r>
                        <a:rPr lang="nl-BE" sz="1000" b="0" i="0" u="none" strike="noStrike" dirty="0" smtClean="0">
                          <a:solidFill>
                            <a:srgbClr val="000000"/>
                          </a:solidFill>
                          <a:latin typeface="Arial"/>
                        </a:rPr>
                        <a:t> Gezondheidsindex zonder stookolie en gas</a:t>
                      </a:r>
                      <a:r>
                        <a:rPr lang="nl-BE" sz="1000" b="0" i="0" u="none" strike="noStrike" baseline="30000" dirty="0" smtClean="0">
                          <a:solidFill>
                            <a:srgbClr val="000000"/>
                          </a:solidFill>
                          <a:latin typeface="Arial"/>
                        </a:rPr>
                        <a:t>1</a:t>
                      </a:r>
                      <a:endParaRPr lang="nl-BE" sz="1000" b="0" i="0" u="none" strike="noStrike" baseline="3000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069">
                <a:tc>
                  <a:txBody>
                    <a:bodyPr/>
                    <a:lstStyle/>
                    <a:p>
                      <a:pPr algn="l" fontAlgn="b"/>
                      <a:r>
                        <a:rPr lang="nl-BE" sz="1000" b="0" i="0" u="none" strike="noStrike" dirty="0" smtClean="0">
                          <a:solidFill>
                            <a:srgbClr val="000000"/>
                          </a:solidFill>
                          <a:latin typeface="Arial"/>
                        </a:rPr>
                        <a:t> Gezondheidsindex zonder stookolie, gas en elektriciteit</a:t>
                      </a:r>
                      <a:r>
                        <a:rPr lang="nl-BE" sz="1000" b="0" i="0" u="none" strike="noStrike" baseline="30000" dirty="0" smtClean="0">
                          <a:solidFill>
                            <a:srgbClr val="000000"/>
                          </a:solidFill>
                          <a:latin typeface="Arial"/>
                        </a:rPr>
                        <a:t>1</a:t>
                      </a:r>
                      <a:endParaRPr lang="nl-BE" sz="1000" b="0" i="0" u="none" strike="noStrike" baseline="30000" dirty="0">
                        <a:solidFill>
                          <a:srgbClr val="000000"/>
                        </a:solidFill>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069">
                <a:tc>
                  <a:txBody>
                    <a:bodyPr/>
                    <a:lstStyle/>
                    <a:p>
                      <a:pPr algn="l" fontAlgn="b"/>
                      <a:r>
                        <a:rPr lang="nl-BE" sz="1000" b="0" i="0" u="none" strike="noStrike" smtClean="0">
                          <a:solidFill>
                            <a:srgbClr val="000000"/>
                          </a:solidFill>
                          <a:latin typeface="Arial"/>
                        </a:rPr>
                        <a:t> Onderliggende tendens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nl-BE" sz="1000" b="0" i="0" u="none" strike="noStrike">
                          <a:solidFill>
                            <a:srgbClr val="000000"/>
                          </a:solidFill>
                          <a:latin typeface="Arial"/>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extBox 6"/>
          <p:cNvSpPr txBox="1"/>
          <p:nvPr/>
        </p:nvSpPr>
        <p:spPr bwMode="auto">
          <a:xfrm>
            <a:off x="832104" y="1380744"/>
            <a:ext cx="3227832" cy="335156"/>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1200" b="1" i="0" u="none" strike="noStrike" kern="0" cap="none" spc="0" normalizeH="0" baseline="0" noProof="0" smtClean="0">
                <a:ln>
                  <a:noFill/>
                </a:ln>
                <a:solidFill>
                  <a:schemeClr val="tx1"/>
                </a:solidFill>
                <a:effectLst/>
                <a:uLnTx/>
                <a:uFillTx/>
                <a:latin typeface="+mn-lt"/>
                <a:ea typeface="+mn-ea"/>
                <a:cs typeface="+mn-cs"/>
              </a:rPr>
              <a:t>Gemiddelde groei op jaarbasis (%)</a:t>
            </a:r>
          </a:p>
        </p:txBody>
      </p:sp>
      <p:sp>
        <p:nvSpPr>
          <p:cNvPr id="8" name="TextBox 7"/>
          <p:cNvSpPr txBox="1"/>
          <p:nvPr/>
        </p:nvSpPr>
        <p:spPr bwMode="auto">
          <a:xfrm>
            <a:off x="310895" y="6368796"/>
            <a:ext cx="4937379" cy="21544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spcBef>
                <a:spcPts val="0"/>
              </a:spcBef>
              <a:buClr>
                <a:srgbClr val="CC3300"/>
              </a:buClr>
              <a:buSzPct val="135000"/>
            </a:pPr>
            <a:r>
              <a:rPr lang="nl-BE" sz="800" kern="0" baseline="30000" dirty="0" smtClean="0">
                <a:latin typeface="+mn-lt"/>
              </a:rPr>
              <a:t>1</a:t>
            </a:r>
            <a:r>
              <a:rPr lang="nl-BE" sz="800" kern="0" dirty="0" smtClean="0">
                <a:latin typeface="+mn-lt"/>
              </a:rPr>
              <a:t> De term 'stookolie' verwijst naar alle vloeibare en vaste brandstoffen en omvat dus ook steenkool</a:t>
            </a:r>
          </a:p>
        </p:txBody>
      </p:sp>
      <p:sp>
        <p:nvSpPr>
          <p:cNvPr id="12" name="TextBox 11"/>
          <p:cNvSpPr txBox="1"/>
          <p:nvPr/>
        </p:nvSpPr>
        <p:spPr bwMode="auto">
          <a:xfrm>
            <a:off x="4591050" y="819912"/>
            <a:ext cx="4552950" cy="461665"/>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gn="ctr">
              <a:spcBef>
                <a:spcPts val="0"/>
              </a:spcBef>
              <a:buClr>
                <a:srgbClr val="CC3300"/>
              </a:buClr>
              <a:buSzPct val="135000"/>
            </a:pPr>
            <a:r>
              <a:rPr kumimoji="0" lang="nl-BE" sz="1200" b="1" i="0" u="none" strike="noStrike" kern="0" cap="none" spc="0" normalizeH="0" baseline="0" noProof="0" smtClean="0">
                <a:ln>
                  <a:noFill/>
                </a:ln>
                <a:solidFill>
                  <a:schemeClr val="tx1"/>
                </a:solidFill>
                <a:effectLst/>
                <a:uLnTx/>
                <a:uFillTx/>
                <a:latin typeface="+mn-lt"/>
                <a:ea typeface="+mn-ea"/>
                <a:cs typeface="+mn-cs"/>
              </a:rPr>
              <a:t>Volatiliteit van de inflatie in België </a:t>
            </a:r>
          </a:p>
          <a:p>
            <a:pPr algn="ctr">
              <a:spcBef>
                <a:spcPts val="0"/>
              </a:spcBef>
              <a:buClr>
                <a:srgbClr val="CC3300"/>
              </a:buClr>
              <a:buSzPct val="135000"/>
            </a:pPr>
            <a:r>
              <a:rPr kumimoji="0" lang="nl-BE" sz="1200" b="1" i="0" u="none" strike="noStrike" kern="0" cap="none" spc="0" normalizeH="0" baseline="0" noProof="0" smtClean="0">
                <a:ln>
                  <a:noFill/>
                </a:ln>
                <a:solidFill>
                  <a:schemeClr val="tx1"/>
                </a:solidFill>
                <a:effectLst/>
                <a:uLnTx/>
                <a:uFillTx/>
                <a:latin typeface="+mn-lt"/>
                <a:ea typeface="+mn-ea"/>
                <a:cs typeface="+mn-cs"/>
              </a:rPr>
              <a:t>(standaardafwijking over rolling windows van 48 maanden)</a:t>
            </a:r>
          </a:p>
        </p:txBody>
      </p:sp>
      <p:graphicFrame>
        <p:nvGraphicFramePr>
          <p:cNvPr id="11" name="Chart 10"/>
          <p:cNvGraphicFramePr/>
          <p:nvPr/>
        </p:nvGraphicFramePr>
        <p:xfrm>
          <a:off x="4264397" y="1281684"/>
          <a:ext cx="4766582" cy="4495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7430"/>
            <a:ext cx="8705088" cy="373062"/>
          </a:xfrm>
        </p:spPr>
        <p:txBody>
          <a:bodyPr/>
          <a:lstStyle/>
          <a:p>
            <a:r>
              <a:rPr lang="fr-FR" sz="2000" smtClean="0"/>
              <a:t>Indexeringsvariante op basis van de bbp deflator</a:t>
            </a:r>
            <a:endParaRPr lang="nl-BE" sz="2000" noProof="0" dirty="0"/>
          </a:p>
        </p:txBody>
      </p:sp>
      <p:sp>
        <p:nvSpPr>
          <p:cNvPr id="5" name="Slide Number Placeholder 4"/>
          <p:cNvSpPr>
            <a:spLocks noGrp="1"/>
          </p:cNvSpPr>
          <p:nvPr>
            <p:ph type="sldNum" sz="quarter" idx="13"/>
          </p:nvPr>
        </p:nvSpPr>
        <p:spPr/>
        <p:txBody>
          <a:bodyPr/>
          <a:lstStyle/>
          <a:p>
            <a:pPr>
              <a:defRPr/>
            </a:pPr>
            <a:fld id="{30927B20-BB5D-4D3E-B7E7-4E481A1C19C8}" type="slidenum">
              <a:rPr lang="nl-NL" smtClean="0"/>
              <a:pPr>
                <a:defRPr/>
              </a:pPr>
              <a:t>78</a:t>
            </a:fld>
            <a:endParaRPr lang="nl-BE"/>
          </a:p>
        </p:txBody>
      </p:sp>
      <p:sp>
        <p:nvSpPr>
          <p:cNvPr id="11" name="TextBox 10"/>
          <p:cNvSpPr txBox="1"/>
          <p:nvPr/>
        </p:nvSpPr>
        <p:spPr bwMode="auto">
          <a:xfrm>
            <a:off x="377571" y="502920"/>
            <a:ext cx="5004054" cy="1117998"/>
          </a:xfrm>
          <a:prstGeom prst="rect">
            <a:avLst/>
          </a:prstGeom>
        </p:spPr>
        <p:txBody>
          <a:bodyPr wrap="square">
            <a:spAutoFit/>
          </a:bodyPr>
          <a:lstStyle/>
          <a:p>
            <a:pPr>
              <a:defRPr sz="1800" b="1" i="0" u="none" strike="noStrike" kern="1200" baseline="0">
                <a:solidFill>
                  <a:srgbClr val="000000"/>
                </a:solidFill>
                <a:latin typeface="+mn-lt"/>
                <a:ea typeface="+mn-ea"/>
                <a:cs typeface="+mn-cs"/>
              </a:defRPr>
            </a:pPr>
            <a:r>
              <a:rPr lang="fr-FR" sz="1200" b="1" smtClean="0">
                <a:solidFill>
                  <a:srgbClr val="000000"/>
                </a:solidFill>
              </a:rPr>
              <a:t>Jaarlijkse groei</a:t>
            </a:r>
            <a:r>
              <a:rPr lang="fr-FR" sz="1000" b="1" smtClean="0">
                <a:solidFill>
                  <a:srgbClr val="000000"/>
                </a:solidFill>
              </a:rPr>
              <a:t> </a:t>
            </a:r>
          </a:p>
          <a:p>
            <a:pPr>
              <a:defRPr sz="1800" b="1" i="0" u="none" strike="noStrike" kern="1200" baseline="0">
                <a:solidFill>
                  <a:srgbClr val="000000"/>
                </a:solidFill>
                <a:latin typeface="+mn-lt"/>
                <a:ea typeface="+mn-ea"/>
                <a:cs typeface="+mn-cs"/>
              </a:defRPr>
            </a:pPr>
            <a:r>
              <a:rPr lang="nl-BE" sz="1000" b="1" smtClean="0">
                <a:solidFill>
                  <a:srgbClr val="000000"/>
                </a:solidFill>
                <a:ea typeface="Arial"/>
                <a:cs typeface="Arial"/>
              </a:rPr>
              <a:t>(veranderingspercentages t.o.v. het overeenstemmende kwartaal van het voorgaande jaar)</a:t>
            </a:r>
            <a:endParaRPr lang="fr-FR" sz="1000" b="1" smtClean="0">
              <a:solidFill>
                <a:srgbClr val="000000"/>
              </a:solidFill>
            </a:endParaRPr>
          </a:p>
          <a:p>
            <a:pPr>
              <a:lnSpc>
                <a:spcPct val="150000"/>
              </a:lnSpc>
              <a:spcBef>
                <a:spcPts val="0"/>
              </a:spcBef>
              <a:buClr>
                <a:srgbClr val="CC3300"/>
              </a:buClr>
              <a:buSzPct val="135000"/>
            </a:pPr>
            <a:endParaRPr lang="fr-FR" sz="1200" kern="0" dirty="0" smtClean="0"/>
          </a:p>
          <a:p>
            <a:pPr>
              <a:lnSpc>
                <a:spcPct val="150000"/>
              </a:lnSpc>
              <a:buClr>
                <a:srgbClr val="CC3300"/>
              </a:buClr>
              <a:buSzPct val="135000"/>
              <a:defRPr sz="1110" b="0" i="0" u="none" strike="noStrike" kern="1200" baseline="0">
                <a:solidFill>
                  <a:srgbClr val="000000"/>
                </a:solidFill>
                <a:latin typeface="Arial"/>
                <a:ea typeface="Arial"/>
                <a:cs typeface="Arial"/>
              </a:defRPr>
            </a:pPr>
            <a:endParaRPr lang="nl-BE" sz="1110" b="1" dirty="0" smtClean="0">
              <a:solidFill>
                <a:srgbClr val="000000"/>
              </a:solidFill>
              <a:latin typeface="Arial"/>
              <a:ea typeface="Arial"/>
              <a:cs typeface="Arial"/>
            </a:endParaRPr>
          </a:p>
        </p:txBody>
      </p:sp>
      <p:graphicFrame>
        <p:nvGraphicFramePr>
          <p:cNvPr id="15" name="Chart 14"/>
          <p:cNvGraphicFramePr/>
          <p:nvPr/>
        </p:nvGraphicFramePr>
        <p:xfrm>
          <a:off x="129159" y="866394"/>
          <a:ext cx="5204841" cy="42866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bwMode="auto">
          <a:xfrm>
            <a:off x="409575" y="5686425"/>
            <a:ext cx="5172075" cy="83099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kumimoji="0" lang="nl-BE" sz="800" b="0" i="0" u="none" strike="noStrike" kern="0" cap="none" spc="0" normalizeH="0" baseline="0" noProof="0" smtClean="0">
                <a:ln>
                  <a:noFill/>
                </a:ln>
                <a:solidFill>
                  <a:schemeClr val="tx1"/>
                </a:solidFill>
                <a:effectLst/>
                <a:uLnTx/>
                <a:uFillTx/>
                <a:latin typeface="+mn-lt"/>
                <a:ea typeface="+mn-ea"/>
                <a:cs typeface="+mn-cs"/>
              </a:rPr>
              <a:t>(1) Nationale index m.u.v energetische</a:t>
            </a:r>
            <a:r>
              <a:rPr kumimoji="0" lang="nl-BE" sz="800" b="0" i="0" u="none" strike="noStrike" kern="0" cap="none" spc="0" normalizeH="0" noProof="0" smtClean="0">
                <a:ln>
                  <a:noFill/>
                </a:ln>
                <a:solidFill>
                  <a:schemeClr val="tx1"/>
                </a:solidFill>
                <a:effectLst/>
                <a:uLnTx/>
                <a:uFillTx/>
                <a:latin typeface="+mn-lt"/>
                <a:ea typeface="+mn-ea"/>
                <a:cs typeface="+mn-cs"/>
              </a:rPr>
              <a:t> producten en levensmiddelen</a:t>
            </a:r>
          </a:p>
          <a:p>
            <a:pPr>
              <a:lnSpc>
                <a:spcPct val="150000"/>
              </a:lnSpc>
              <a:spcBef>
                <a:spcPts val="0"/>
              </a:spcBef>
              <a:buClr>
                <a:srgbClr val="CC3300"/>
              </a:buClr>
              <a:buSzPct val="135000"/>
            </a:pPr>
            <a:r>
              <a:rPr lang="nl-BE" sz="800" kern="0" smtClean="0">
                <a:latin typeface="+mn-lt"/>
              </a:rPr>
              <a:t>(2) </a:t>
            </a:r>
            <a:r>
              <a:rPr lang="nl-BE" sz="800" kern="0" smtClean="0"/>
              <a:t>Root mean square error tussen de bbp deflator gepubliceerd op 6 juni  2012 en de opeenvolgende releases  van dezelfde tijdsreeks voor de periode derde kwartaal 2003  - eerste kwartaal 2012 </a:t>
            </a:r>
            <a:endParaRPr kumimoji="0" lang="nl-BE" sz="800" b="0" i="0" u="none" strike="noStrike" kern="0" cap="none" spc="0" normalizeH="0" noProof="0" smtClean="0">
              <a:ln>
                <a:noFill/>
              </a:ln>
              <a:solidFill>
                <a:schemeClr val="tx1"/>
              </a:solidFill>
              <a:effectLst/>
              <a:uLnTx/>
              <a:uFillTx/>
              <a:latin typeface="+mn-lt"/>
              <a:ea typeface="+mn-ea"/>
              <a:cs typeface="+mn-cs"/>
            </a:endParaRPr>
          </a:p>
          <a:p>
            <a:pPr>
              <a:lnSpc>
                <a:spcPct val="150000"/>
              </a:lnSpc>
              <a:spcBef>
                <a:spcPts val="0"/>
              </a:spcBef>
              <a:buClr>
                <a:srgbClr val="CC3300"/>
              </a:buClr>
              <a:buSzPct val="135000"/>
            </a:pPr>
            <a:r>
              <a:rPr lang="nl-BE" sz="800" kern="0" smtClean="0">
                <a:latin typeface="+mn-lt"/>
              </a:rPr>
              <a:t>Bronnen: ADSEI, NBB</a:t>
            </a:r>
            <a:endParaRPr lang="nl-BE" sz="800" kern="0" baseline="0" smtClean="0">
              <a:latin typeface="+mn-lt"/>
            </a:endParaRPr>
          </a:p>
        </p:txBody>
      </p:sp>
      <p:sp>
        <p:nvSpPr>
          <p:cNvPr id="9" name="TextBox 8"/>
          <p:cNvSpPr txBox="1"/>
          <p:nvPr/>
        </p:nvSpPr>
        <p:spPr bwMode="auto">
          <a:xfrm>
            <a:off x="5410200" y="445770"/>
            <a:ext cx="3733800" cy="615553"/>
          </a:xfrm>
          <a:prstGeom prst="rect">
            <a:avLst/>
          </a:prstGeom>
        </p:spPr>
        <p:txBody>
          <a:bodyPr wrap="square">
            <a:spAutoFit/>
          </a:bodyPr>
          <a:lstStyle/>
          <a:p>
            <a:pPr>
              <a:defRPr sz="1800" b="1" i="0" u="none" strike="noStrike" kern="1200" baseline="0">
                <a:solidFill>
                  <a:srgbClr val="000000"/>
                </a:solidFill>
                <a:latin typeface="+mn-lt"/>
                <a:ea typeface="+mn-ea"/>
                <a:cs typeface="+mn-cs"/>
              </a:defRPr>
            </a:pPr>
            <a:r>
              <a:rPr lang="fr-FR" sz="1200" b="1" smtClean="0">
                <a:solidFill>
                  <a:srgbClr val="000000"/>
                </a:solidFill>
                <a:latin typeface="+mn-lt"/>
              </a:rPr>
              <a:t>Verschil tussen de opeenvolgende releases en de laatst gepubliceerde gegevens </a:t>
            </a:r>
          </a:p>
          <a:p>
            <a:pPr>
              <a:defRPr sz="1800" b="1" i="0" u="none" strike="noStrike" kern="1200" baseline="0">
                <a:solidFill>
                  <a:srgbClr val="000000"/>
                </a:solidFill>
                <a:latin typeface="+mn-lt"/>
                <a:ea typeface="+mn-ea"/>
                <a:cs typeface="+mn-cs"/>
              </a:defRPr>
            </a:pPr>
            <a:r>
              <a:rPr lang="fr-FR" sz="1000" b="1" smtClean="0">
                <a:solidFill>
                  <a:srgbClr val="000000"/>
                </a:solidFill>
                <a:latin typeface="+mn-lt"/>
              </a:rPr>
              <a:t>(Root mean square error) (2)</a:t>
            </a:r>
            <a:endParaRPr lang="nl-BE" sz="1000" b="1" dirty="0" smtClean="0">
              <a:solidFill>
                <a:srgbClr val="000000"/>
              </a:solidFill>
              <a:latin typeface="Arial"/>
              <a:ea typeface="Arial"/>
              <a:cs typeface="Arial"/>
            </a:endParaRPr>
          </a:p>
        </p:txBody>
      </p:sp>
      <p:graphicFrame>
        <p:nvGraphicFramePr>
          <p:cNvPr id="16" name="Chart 15"/>
          <p:cNvGraphicFramePr/>
          <p:nvPr/>
        </p:nvGraphicFramePr>
        <p:xfrm>
          <a:off x="5219700" y="1000125"/>
          <a:ext cx="3638550" cy="40005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bwMode="auto">
          <a:xfrm>
            <a:off x="5229225" y="4932045"/>
            <a:ext cx="3733800" cy="276999"/>
          </a:xfrm>
          <a:prstGeom prst="rect">
            <a:avLst/>
          </a:prstGeom>
        </p:spPr>
        <p:txBody>
          <a:bodyPr wrap="square">
            <a:spAutoFit/>
          </a:bodyPr>
          <a:lstStyle/>
          <a:p>
            <a:pPr>
              <a:defRPr sz="1800" b="1" i="0" u="none" strike="noStrike" kern="1200" baseline="0">
                <a:solidFill>
                  <a:srgbClr val="000000"/>
                </a:solidFill>
                <a:latin typeface="+mn-lt"/>
                <a:ea typeface="+mn-ea"/>
                <a:cs typeface="+mn-cs"/>
              </a:defRPr>
            </a:pPr>
            <a:r>
              <a:rPr lang="fr-FR" sz="1200" b="1" smtClean="0">
                <a:solidFill>
                  <a:srgbClr val="000000"/>
                </a:solidFill>
                <a:latin typeface="+mn-lt"/>
              </a:rPr>
              <a:t>                      Opeenvolgende releases</a:t>
            </a:r>
            <a:endParaRPr lang="nl-BE" sz="1000" b="1" dirty="0" smtClean="0">
              <a:solidFill>
                <a:srgbClr val="000000"/>
              </a:solidFill>
              <a:latin typeface="Arial"/>
              <a:ea typeface="Arial"/>
              <a:cs typeface="Aria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noProof="0" dirty="0" smtClean="0"/>
              <a:t>Mogelijke calibrering indexering op basis van langetermijninflatie</a:t>
            </a:r>
            <a:endParaRPr lang="nl-BE" noProof="0" dirty="0"/>
          </a:p>
        </p:txBody>
      </p:sp>
      <p:sp>
        <p:nvSpPr>
          <p:cNvPr id="5" name="Slide Number Placeholder 4"/>
          <p:cNvSpPr>
            <a:spLocks noGrp="1"/>
          </p:cNvSpPr>
          <p:nvPr>
            <p:ph type="sldNum" sz="quarter" idx="13"/>
          </p:nvPr>
        </p:nvSpPr>
        <p:spPr/>
        <p:txBody>
          <a:bodyPr/>
          <a:lstStyle/>
          <a:p>
            <a:pPr>
              <a:defRPr/>
            </a:pPr>
            <a:fld id="{30927B20-BB5D-4D3E-B7E7-4E481A1C19C8}" type="slidenum">
              <a:rPr lang="nl-NL" smtClean="0"/>
              <a:pPr>
                <a:defRPr/>
              </a:pPr>
              <a:t>79</a:t>
            </a:fld>
            <a:endParaRPr lang="nl-BE"/>
          </a:p>
        </p:txBody>
      </p:sp>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BE" sz="1800" b="0" i="0" u="none" strike="noStrike" cap="none" normalizeH="0" baseline="0" smtClean="0">
              <a:ln>
                <a:noFill/>
              </a:ln>
              <a:solidFill>
                <a:schemeClr val="tx1"/>
              </a:solidFill>
              <a:effectLst/>
              <a:latin typeface="Arial" pitchFamily="34" charset="0"/>
            </a:endParaRPr>
          </a:p>
        </p:txBody>
      </p:sp>
      <p:graphicFrame>
        <p:nvGraphicFramePr>
          <p:cNvPr id="14" name="Table 13"/>
          <p:cNvGraphicFramePr>
            <a:graphicFrameLocks noGrp="1"/>
          </p:cNvGraphicFramePr>
          <p:nvPr/>
        </p:nvGraphicFramePr>
        <p:xfrm>
          <a:off x="786383" y="1736725"/>
          <a:ext cx="7571233" cy="3161030"/>
        </p:xfrm>
        <a:graphic>
          <a:graphicData uri="http://schemas.openxmlformats.org/drawingml/2006/table">
            <a:tbl>
              <a:tblPr/>
              <a:tblGrid>
                <a:gridCol w="800514"/>
                <a:gridCol w="1784891"/>
                <a:gridCol w="162560"/>
                <a:gridCol w="853060"/>
                <a:gridCol w="824672"/>
                <a:gridCol w="934720"/>
                <a:gridCol w="162560"/>
                <a:gridCol w="1042416"/>
                <a:gridCol w="1005840"/>
              </a:tblGrid>
              <a:tr h="387350">
                <a:tc>
                  <a:txBody>
                    <a:bodyPr/>
                    <a:lstStyle/>
                    <a:p>
                      <a:pPr algn="l">
                        <a:lnSpc>
                          <a:spcPts val="1300"/>
                        </a:lnSpc>
                        <a:spcAft>
                          <a:spcPts val="0"/>
                        </a:spcAft>
                      </a:pPr>
                      <a:r>
                        <a:rPr lang="nl-BE" sz="1400" dirty="0">
                          <a:solidFill>
                            <a:srgbClr val="000000"/>
                          </a:solidFill>
                          <a:latin typeface="Calibri"/>
                          <a:ea typeface="Times New Roman"/>
                          <a:cs typeface="Arial"/>
                        </a:rPr>
                        <a:t> </a:t>
                      </a:r>
                      <a:endParaRPr lang="nl-BE" sz="1400" dirty="0">
                        <a:latin typeface="Calibri"/>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300"/>
                        </a:lnSpc>
                        <a:spcAft>
                          <a:spcPts val="0"/>
                        </a:spcAft>
                      </a:pPr>
                      <a:r>
                        <a:rPr lang="nl-BE" sz="1400" dirty="0">
                          <a:solidFill>
                            <a:srgbClr val="000000"/>
                          </a:solidFill>
                          <a:latin typeface="Calibri"/>
                          <a:ea typeface="Times New Roman"/>
                          <a:cs typeface="Arial"/>
                        </a:rPr>
                        <a:t> </a:t>
                      </a:r>
                      <a:endParaRPr lang="nl-BE" sz="1400" dirty="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300"/>
                        </a:lnSpc>
                        <a:spcAft>
                          <a:spcPts val="0"/>
                        </a:spcAft>
                      </a:pPr>
                      <a:r>
                        <a:rPr lang="nl-BE" sz="1400" dirty="0">
                          <a:solidFill>
                            <a:srgbClr val="000000"/>
                          </a:solidFill>
                          <a:latin typeface="Calibri"/>
                          <a:ea typeface="Times New Roman"/>
                          <a:cs typeface="Arial"/>
                        </a:rPr>
                        <a:t> </a:t>
                      </a:r>
                      <a:endParaRPr lang="nl-BE" sz="1400" dirty="0">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300"/>
                        </a:lnSpc>
                        <a:spcAft>
                          <a:spcPts val="0"/>
                        </a:spcAft>
                      </a:pPr>
                      <a:r>
                        <a:rPr lang="nl-BE" sz="1400" dirty="0">
                          <a:solidFill>
                            <a:srgbClr val="000000"/>
                          </a:solidFill>
                          <a:latin typeface="Calibri"/>
                          <a:ea typeface="Times New Roman"/>
                          <a:cs typeface="Arial"/>
                        </a:rPr>
                        <a:t>Duitsland</a:t>
                      </a:r>
                      <a:endParaRPr lang="nl-BE" sz="1400" dirty="0">
                        <a:latin typeface="Calibri"/>
                        <a:ea typeface="Times New Roman"/>
                        <a:cs typeface="Times New Roman"/>
                      </a:endParaRPr>
                    </a:p>
                  </a:txBody>
                  <a:tcPr marL="68580" marR="68580" marT="0" marB="0" anchor="b">
                    <a:lnL>
                      <a:noFill/>
                    </a:lnL>
                    <a:lnR>
                      <a:noFill/>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300"/>
                        </a:lnSpc>
                        <a:spcAft>
                          <a:spcPts val="0"/>
                        </a:spcAft>
                      </a:pPr>
                      <a:r>
                        <a:rPr lang="nl-BE" sz="1400" dirty="0">
                          <a:solidFill>
                            <a:srgbClr val="000000"/>
                          </a:solidFill>
                          <a:latin typeface="Calibri"/>
                          <a:ea typeface="Times New Roman"/>
                          <a:cs typeface="Arial"/>
                        </a:rPr>
                        <a:t>Frankrijk</a:t>
                      </a:r>
                      <a:endParaRPr lang="nl-BE" sz="1400" dirty="0">
                        <a:latin typeface="Calibri"/>
                        <a:ea typeface="Times New Roman"/>
                        <a:cs typeface="Times New Roman"/>
                      </a:endParaRPr>
                    </a:p>
                  </a:txBody>
                  <a:tcPr marL="68580" marR="68580" marT="0" marB="0" anchor="b">
                    <a:lnL>
                      <a:noFill/>
                    </a:lnL>
                    <a:lnR>
                      <a:noFill/>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300"/>
                        </a:lnSpc>
                        <a:spcAft>
                          <a:spcPts val="0"/>
                        </a:spcAft>
                      </a:pPr>
                      <a:r>
                        <a:rPr lang="nl-BE" sz="1400" dirty="0">
                          <a:solidFill>
                            <a:srgbClr val="000000"/>
                          </a:solidFill>
                          <a:latin typeface="Calibri"/>
                          <a:ea typeface="Times New Roman"/>
                          <a:cs typeface="Arial"/>
                        </a:rPr>
                        <a:t>Nederland</a:t>
                      </a:r>
                      <a:endParaRPr lang="nl-BE" sz="1400" dirty="0">
                        <a:latin typeface="Calibri"/>
                        <a:ea typeface="Times New Roman"/>
                        <a:cs typeface="Times New Roman"/>
                      </a:endParaRPr>
                    </a:p>
                  </a:txBody>
                  <a:tcPr marL="68580" marR="68580" marT="0" marB="0" anchor="b">
                    <a:lnL>
                      <a:noFill/>
                    </a:lnL>
                    <a:lnR>
                      <a:noFill/>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ts val="1300"/>
                        </a:lnSpc>
                        <a:spcAft>
                          <a:spcPts val="0"/>
                        </a:spcAft>
                      </a:pPr>
                      <a:r>
                        <a:rPr lang="nl-BE" sz="1400" dirty="0">
                          <a:solidFill>
                            <a:srgbClr val="000000"/>
                          </a:solidFill>
                          <a:latin typeface="Calibri"/>
                          <a:ea typeface="Times New Roman"/>
                          <a:cs typeface="Arial"/>
                        </a:rPr>
                        <a:t> </a:t>
                      </a:r>
                      <a:endParaRPr lang="nl-BE" sz="1400" dirty="0">
                        <a:latin typeface="Calibri"/>
                        <a:ea typeface="Times New Roman"/>
                        <a:cs typeface="Times New Roman"/>
                      </a:endParaRPr>
                    </a:p>
                  </a:txBody>
                  <a:tcPr marL="68580" marR="68580" marT="0" marB="0" anchor="b">
                    <a:lnL>
                      <a:noFill/>
                    </a:lnL>
                    <a:lnR>
                      <a:noFill/>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spcAft>
                          <a:spcPts val="0"/>
                        </a:spcAft>
                      </a:pPr>
                      <a:r>
                        <a:rPr lang="nl-BE" sz="1400" b="1" dirty="0">
                          <a:solidFill>
                            <a:srgbClr val="000000"/>
                          </a:solidFill>
                          <a:latin typeface="Calibri"/>
                          <a:ea typeface="Times New Roman"/>
                          <a:cs typeface="Arial"/>
                        </a:rPr>
                        <a:t>gemiddelde (1)</a:t>
                      </a:r>
                      <a:endParaRPr lang="nl-BE" sz="1400" b="1" dirty="0">
                        <a:latin typeface="Calibri"/>
                        <a:ea typeface="Times New Roman"/>
                        <a:cs typeface="Times New Roman"/>
                      </a:endParaRPr>
                    </a:p>
                  </a:txBody>
                  <a:tcPr marL="68580" marR="68580" marT="0" marB="0" anchor="b">
                    <a:lnL>
                      <a:noFill/>
                    </a:lnL>
                    <a:lnR>
                      <a:noFill/>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ts val="1300"/>
                        </a:lnSpc>
                        <a:spcAft>
                          <a:spcPts val="0"/>
                        </a:spcAft>
                      </a:pPr>
                      <a:r>
                        <a:rPr lang="nl-BE" sz="1400" b="0" i="1" dirty="0" smtClean="0">
                          <a:latin typeface="Calibri"/>
                          <a:ea typeface="Times New Roman"/>
                          <a:cs typeface="Times New Roman"/>
                        </a:rPr>
                        <a:t>p.m. België</a:t>
                      </a:r>
                      <a:endParaRPr lang="nl-BE" sz="1400" b="0" i="1" dirty="0">
                        <a:latin typeface="Calibri"/>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61925">
                <a:tc gridSpan="2">
                  <a:txBody>
                    <a:bodyPr/>
                    <a:lstStyle/>
                    <a:p>
                      <a:pPr algn="l">
                        <a:lnSpc>
                          <a:spcPts val="1300"/>
                        </a:lnSpc>
                        <a:spcAft>
                          <a:spcPts val="0"/>
                        </a:spcAft>
                      </a:pPr>
                      <a:r>
                        <a:rPr lang="nl-BE" sz="1400" b="1" dirty="0">
                          <a:solidFill>
                            <a:srgbClr val="000000"/>
                          </a:solidFill>
                          <a:latin typeface="Calibri"/>
                          <a:ea typeface="Times New Roman"/>
                          <a:cs typeface="Arial"/>
                        </a:rPr>
                        <a:t>5-jaar vooruit</a:t>
                      </a:r>
                      <a:endParaRPr lang="nl-BE" sz="1400" dirty="0">
                        <a:latin typeface="Calibri"/>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nl-BE"/>
                    </a:p>
                  </a:txBody>
                  <a:tcPr/>
                </a:tc>
                <a:tc>
                  <a:txBody>
                    <a:bodyPr/>
                    <a:lstStyle/>
                    <a:p>
                      <a:endParaRPr lang="nl-BE" sz="1400">
                        <a:latin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endParaRPr lang="nl-BE" sz="1400" b="1">
                        <a:latin typeface="Times"/>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endParaRPr lang="nl-BE" sz="1400" b="1" dirty="0">
                        <a:latin typeface="Times"/>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r>
              <a:tr h="161925">
                <a:tc gridSpan="2">
                  <a:txBody>
                    <a:bodyPr/>
                    <a:lstStyle/>
                    <a:p>
                      <a:pPr algn="l">
                        <a:lnSpc>
                          <a:spcPts val="1300"/>
                        </a:lnSpc>
                        <a:spcAft>
                          <a:spcPts val="0"/>
                        </a:spcAft>
                      </a:pPr>
                      <a:r>
                        <a:rPr lang="nl-BE" sz="1400" dirty="0">
                          <a:solidFill>
                            <a:srgbClr val="000000"/>
                          </a:solidFill>
                          <a:latin typeface="Calibri"/>
                          <a:ea typeface="Times New Roman"/>
                          <a:cs typeface="Arial"/>
                        </a:rPr>
                        <a:t>(IMF, World </a:t>
                      </a:r>
                      <a:r>
                        <a:rPr lang="nl-BE" sz="1400" dirty="0" err="1">
                          <a:solidFill>
                            <a:srgbClr val="000000"/>
                          </a:solidFill>
                          <a:latin typeface="Calibri"/>
                          <a:ea typeface="Times New Roman"/>
                          <a:cs typeface="Arial"/>
                        </a:rPr>
                        <a:t>Economic</a:t>
                      </a:r>
                      <a:r>
                        <a:rPr lang="nl-BE" sz="1400" dirty="0">
                          <a:solidFill>
                            <a:srgbClr val="000000"/>
                          </a:solidFill>
                          <a:latin typeface="Calibri"/>
                          <a:ea typeface="Times New Roman"/>
                          <a:cs typeface="Arial"/>
                        </a:rPr>
                        <a:t> Outlook)</a:t>
                      </a:r>
                      <a:endParaRPr lang="nl-BE" sz="1400" dirty="0">
                        <a:latin typeface="Calibri"/>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nl-BE"/>
                    </a:p>
                  </a:txBody>
                  <a:tcPr/>
                </a:tc>
                <a:tc>
                  <a:txBody>
                    <a:bodyPr/>
                    <a:lstStyle/>
                    <a:p>
                      <a:endParaRPr lang="nl-BE" sz="1400">
                        <a:latin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b="1">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b="1" dirty="0">
                        <a:latin typeface="Times"/>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nl-BE" sz="1400">
                        <a:latin typeface="Times"/>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r">
                        <a:lnSpc>
                          <a:spcPts val="1300"/>
                        </a:lnSpc>
                        <a:spcAft>
                          <a:spcPts val="0"/>
                        </a:spcAft>
                      </a:pPr>
                      <a:r>
                        <a:rPr lang="nl-BE" sz="1400" i="1" u="sng" dirty="0">
                          <a:solidFill>
                            <a:srgbClr val="000000"/>
                          </a:solidFill>
                          <a:latin typeface="Calibri"/>
                          <a:ea typeface="Times New Roman"/>
                          <a:cs typeface="Arial"/>
                        </a:rPr>
                        <a:t>publicatiedatum (2)</a:t>
                      </a:r>
                      <a:endParaRPr lang="nl-BE" sz="1400" dirty="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nl-BE" sz="1400">
                        <a:latin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dirty="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b="1">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b="1" dirty="0">
                        <a:latin typeface="Times"/>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nl-BE" sz="1400">
                        <a:latin typeface="Times"/>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r">
                        <a:lnSpc>
                          <a:spcPts val="1300"/>
                        </a:lnSpc>
                        <a:spcAft>
                          <a:spcPts val="0"/>
                        </a:spcAft>
                      </a:pPr>
                      <a:r>
                        <a:rPr lang="nl-BE" sz="1400" dirty="0" smtClean="0">
                          <a:solidFill>
                            <a:srgbClr val="000000"/>
                          </a:solidFill>
                          <a:latin typeface="Calibri"/>
                          <a:ea typeface="Times New Roman"/>
                          <a:cs typeface="Arial"/>
                        </a:rPr>
                        <a:t>2008-2012</a:t>
                      </a:r>
                      <a:endParaRPr lang="nl-BE" sz="1400" dirty="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nl-BE" sz="1400">
                        <a:latin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ts val="1300"/>
                        </a:lnSpc>
                        <a:spcAft>
                          <a:spcPts val="0"/>
                        </a:spcAft>
                      </a:pPr>
                      <a:r>
                        <a:rPr lang="nl-BE" sz="1400" smtClean="0">
                          <a:solidFill>
                            <a:srgbClr val="000000"/>
                          </a:solidFill>
                          <a:latin typeface="Calibri"/>
                          <a:ea typeface="Times New Roman"/>
                          <a:cs typeface="Arial"/>
                        </a:rPr>
                        <a:t>1,7</a:t>
                      </a:r>
                      <a:endParaRPr lang="nl-BE" sz="1400">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smtClean="0">
                          <a:solidFill>
                            <a:srgbClr val="000000"/>
                          </a:solidFill>
                          <a:latin typeface="Calibri"/>
                          <a:ea typeface="Times New Roman"/>
                          <a:cs typeface="Arial"/>
                        </a:rPr>
                        <a:t>1,9</a:t>
                      </a:r>
                      <a:endParaRPr lang="nl-BE" sz="1400">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a:solidFill>
                            <a:srgbClr val="000000"/>
                          </a:solidFill>
                          <a:latin typeface="Calibri"/>
                          <a:ea typeface="Times New Roman"/>
                          <a:cs typeface="Arial"/>
                        </a:rPr>
                        <a:t>1,7</a:t>
                      </a:r>
                      <a:endParaRPr lang="nl-BE" sz="1400">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b="1">
                          <a:solidFill>
                            <a:srgbClr val="000000"/>
                          </a:solidFill>
                          <a:latin typeface="Calibri"/>
                          <a:ea typeface="Times New Roman"/>
                          <a:cs typeface="Arial"/>
                        </a:rPr>
                        <a:t>1,7</a:t>
                      </a:r>
                      <a:endParaRPr lang="nl-BE" sz="1400" b="1">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b="0" i="1" dirty="0" smtClean="0">
                          <a:latin typeface="Calibri"/>
                          <a:ea typeface="Times New Roman"/>
                          <a:cs typeface="Times New Roman"/>
                        </a:rPr>
                        <a:t>1,8</a:t>
                      </a:r>
                      <a:endParaRPr lang="nl-BE" sz="1400" b="0" i="1" dirty="0">
                        <a:latin typeface="Calibri"/>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nl-BE" sz="1400">
                        <a:latin typeface="Times"/>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r">
                        <a:lnSpc>
                          <a:spcPts val="1300"/>
                        </a:lnSpc>
                        <a:spcAft>
                          <a:spcPts val="0"/>
                        </a:spcAft>
                      </a:pPr>
                      <a:r>
                        <a:rPr lang="nl-BE" sz="1400" dirty="0" smtClean="0">
                          <a:solidFill>
                            <a:srgbClr val="000000"/>
                          </a:solidFill>
                          <a:latin typeface="Calibri"/>
                          <a:ea typeface="Times New Roman"/>
                          <a:cs typeface="Arial"/>
                        </a:rPr>
                        <a:t>2010-2012</a:t>
                      </a:r>
                      <a:endParaRPr lang="nl-BE" sz="1400" dirty="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nl-BE" sz="1400">
                        <a:latin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ts val="1300"/>
                        </a:lnSpc>
                        <a:spcAft>
                          <a:spcPts val="0"/>
                        </a:spcAft>
                      </a:pPr>
                      <a:r>
                        <a:rPr lang="nl-BE" sz="1400">
                          <a:solidFill>
                            <a:srgbClr val="000000"/>
                          </a:solidFill>
                          <a:latin typeface="Calibri"/>
                          <a:ea typeface="Times New Roman"/>
                          <a:cs typeface="Arial"/>
                        </a:rPr>
                        <a:t>2,0</a:t>
                      </a:r>
                      <a:endParaRPr lang="nl-BE" sz="1400">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a:solidFill>
                            <a:srgbClr val="000000"/>
                          </a:solidFill>
                          <a:latin typeface="Calibri"/>
                          <a:ea typeface="Times New Roman"/>
                          <a:cs typeface="Arial"/>
                        </a:rPr>
                        <a:t>1,9</a:t>
                      </a:r>
                      <a:endParaRPr lang="nl-BE" sz="1400">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smtClean="0">
                          <a:solidFill>
                            <a:srgbClr val="000000"/>
                          </a:solidFill>
                          <a:latin typeface="Calibri"/>
                          <a:ea typeface="Times New Roman"/>
                          <a:cs typeface="Arial"/>
                        </a:rPr>
                        <a:t>1,7</a:t>
                      </a:r>
                      <a:endParaRPr lang="nl-BE" sz="1400">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b="1">
                          <a:solidFill>
                            <a:srgbClr val="000000"/>
                          </a:solidFill>
                          <a:latin typeface="Calibri"/>
                          <a:ea typeface="Times New Roman"/>
                          <a:cs typeface="Arial"/>
                        </a:rPr>
                        <a:t>1,9</a:t>
                      </a:r>
                      <a:endParaRPr lang="nl-BE" sz="1400" b="1">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b="0" i="1" dirty="0" smtClean="0">
                          <a:latin typeface="Calibri"/>
                          <a:ea typeface="Times New Roman"/>
                          <a:cs typeface="Times New Roman"/>
                        </a:rPr>
                        <a:t>2,0</a:t>
                      </a:r>
                      <a:endParaRPr lang="nl-BE" sz="1400" b="0" i="1" dirty="0">
                        <a:latin typeface="Calibri"/>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nl-BE" sz="1400">
                        <a:latin typeface="Times"/>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a:lnSpc>
                          <a:spcPts val="1300"/>
                        </a:lnSpc>
                        <a:spcAft>
                          <a:spcPts val="0"/>
                        </a:spcAft>
                      </a:pPr>
                      <a:r>
                        <a:rPr lang="nl-BE" sz="1400" dirty="0">
                          <a:solidFill>
                            <a:srgbClr val="000000"/>
                          </a:solidFill>
                          <a:latin typeface="Calibri"/>
                          <a:ea typeface="Times New Roman"/>
                          <a:cs typeface="Arial"/>
                        </a:rPr>
                        <a:t> </a:t>
                      </a:r>
                      <a:endParaRPr lang="nl-BE" sz="1400" dirty="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nl-BE" sz="1400">
                        <a:latin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b="1">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b="1" dirty="0">
                        <a:latin typeface="Times"/>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solidFill>
                      <a:srgbClr val="FFFFFF"/>
                    </a:solidFill>
                  </a:tcPr>
                </a:tc>
              </a:tr>
              <a:tr h="161925">
                <a:tc gridSpan="2">
                  <a:txBody>
                    <a:bodyPr/>
                    <a:lstStyle/>
                    <a:p>
                      <a:pPr algn="l">
                        <a:lnSpc>
                          <a:spcPts val="1300"/>
                        </a:lnSpc>
                        <a:spcAft>
                          <a:spcPts val="0"/>
                        </a:spcAft>
                      </a:pPr>
                      <a:r>
                        <a:rPr lang="nl-BE" sz="1400" b="1" dirty="0">
                          <a:solidFill>
                            <a:srgbClr val="000000"/>
                          </a:solidFill>
                          <a:latin typeface="Calibri"/>
                          <a:ea typeface="Times New Roman"/>
                          <a:cs typeface="Arial"/>
                        </a:rPr>
                        <a:t>6 tot 10 jaar vooruit</a:t>
                      </a:r>
                      <a:endParaRPr lang="nl-BE" sz="1400" dirty="0">
                        <a:latin typeface="Calibri"/>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nl-BE"/>
                    </a:p>
                  </a:txBody>
                  <a:tcPr/>
                </a:tc>
                <a:tc>
                  <a:txBody>
                    <a:bodyPr/>
                    <a:lstStyle/>
                    <a:p>
                      <a:endParaRPr lang="nl-BE" sz="1400">
                        <a:latin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b="1">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b="1" dirty="0">
                        <a:latin typeface="Times"/>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solidFill>
                      <a:srgbClr val="FFFFFF"/>
                    </a:solidFill>
                  </a:tcPr>
                </a:tc>
              </a:tr>
              <a:tr h="161925">
                <a:tc gridSpan="2">
                  <a:txBody>
                    <a:bodyPr/>
                    <a:lstStyle/>
                    <a:p>
                      <a:pPr algn="l">
                        <a:lnSpc>
                          <a:spcPts val="1300"/>
                        </a:lnSpc>
                        <a:spcAft>
                          <a:spcPts val="0"/>
                        </a:spcAft>
                      </a:pPr>
                      <a:r>
                        <a:rPr lang="nl-BE" sz="1400" dirty="0">
                          <a:solidFill>
                            <a:srgbClr val="000000"/>
                          </a:solidFill>
                          <a:latin typeface="Calibri"/>
                          <a:ea typeface="Times New Roman"/>
                          <a:cs typeface="Arial"/>
                        </a:rPr>
                        <a:t>(Consensus </a:t>
                      </a:r>
                      <a:r>
                        <a:rPr lang="nl-BE" sz="1400" dirty="0" err="1">
                          <a:solidFill>
                            <a:srgbClr val="000000"/>
                          </a:solidFill>
                          <a:latin typeface="Calibri"/>
                          <a:ea typeface="Times New Roman"/>
                          <a:cs typeface="Arial"/>
                        </a:rPr>
                        <a:t>Economics</a:t>
                      </a:r>
                      <a:r>
                        <a:rPr lang="nl-BE" sz="1400" dirty="0">
                          <a:solidFill>
                            <a:srgbClr val="000000"/>
                          </a:solidFill>
                          <a:latin typeface="Calibri"/>
                          <a:ea typeface="Times New Roman"/>
                          <a:cs typeface="Arial"/>
                        </a:rPr>
                        <a:t>)</a:t>
                      </a:r>
                      <a:endParaRPr lang="nl-BE" sz="1400" dirty="0">
                        <a:latin typeface="Calibri"/>
                        <a:ea typeface="Times New Roman"/>
                        <a:cs typeface="Times New Roman"/>
                      </a:endParaRPr>
                    </a:p>
                  </a:txBody>
                  <a:tcPr marL="68580" marR="68580" marT="0" marB="0" anchor="b">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nl-BE"/>
                    </a:p>
                  </a:txBody>
                  <a:tcPr/>
                </a:tc>
                <a:tc>
                  <a:txBody>
                    <a:bodyPr/>
                    <a:lstStyle/>
                    <a:p>
                      <a:endParaRPr lang="nl-BE" sz="1400">
                        <a:latin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b="1">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b="1" dirty="0">
                        <a:latin typeface="Times"/>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nl-BE" sz="1400">
                        <a:latin typeface="Times"/>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r">
                        <a:lnSpc>
                          <a:spcPts val="1300"/>
                        </a:lnSpc>
                        <a:spcAft>
                          <a:spcPts val="0"/>
                        </a:spcAft>
                      </a:pPr>
                      <a:r>
                        <a:rPr lang="nl-BE" sz="1400" i="1" u="sng" dirty="0">
                          <a:solidFill>
                            <a:srgbClr val="000000"/>
                          </a:solidFill>
                          <a:latin typeface="Calibri"/>
                          <a:ea typeface="Times New Roman"/>
                          <a:cs typeface="Arial"/>
                        </a:rPr>
                        <a:t>publicatiedatum (3)</a:t>
                      </a:r>
                      <a:endParaRPr lang="nl-BE" sz="1400" dirty="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nl-BE" sz="1400">
                        <a:latin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b="1">
                        <a:latin typeface="Times"/>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b="1" dirty="0">
                        <a:latin typeface="Times"/>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nl-BE" sz="1400">
                        <a:latin typeface="Times"/>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r">
                        <a:lnSpc>
                          <a:spcPts val="1300"/>
                        </a:lnSpc>
                        <a:spcAft>
                          <a:spcPts val="0"/>
                        </a:spcAft>
                      </a:pPr>
                      <a:r>
                        <a:rPr lang="nl-BE" sz="1400" dirty="0" smtClean="0">
                          <a:solidFill>
                            <a:srgbClr val="000000"/>
                          </a:solidFill>
                          <a:latin typeface="Calibri"/>
                          <a:ea typeface="Times New Roman"/>
                          <a:cs typeface="Arial"/>
                        </a:rPr>
                        <a:t>1998-2012</a:t>
                      </a:r>
                      <a:endParaRPr lang="nl-BE" sz="1400" dirty="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nl-BE" sz="1400">
                        <a:latin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ts val="1300"/>
                        </a:lnSpc>
                        <a:spcAft>
                          <a:spcPts val="0"/>
                        </a:spcAft>
                      </a:pPr>
                      <a:r>
                        <a:rPr lang="nl-BE" sz="1400">
                          <a:solidFill>
                            <a:srgbClr val="000000"/>
                          </a:solidFill>
                          <a:latin typeface="Calibri"/>
                          <a:ea typeface="Times New Roman"/>
                          <a:cs typeface="Arial"/>
                        </a:rPr>
                        <a:t>1,7</a:t>
                      </a:r>
                      <a:endParaRPr lang="nl-BE" sz="1400">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a:solidFill>
                            <a:srgbClr val="000000"/>
                          </a:solidFill>
                          <a:latin typeface="Calibri"/>
                          <a:ea typeface="Times New Roman"/>
                          <a:cs typeface="Arial"/>
                        </a:rPr>
                        <a:t>1,8</a:t>
                      </a:r>
                      <a:endParaRPr lang="nl-BE" sz="1400">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a:solidFill>
                            <a:srgbClr val="000000"/>
                          </a:solidFill>
                          <a:latin typeface="Calibri"/>
                          <a:ea typeface="Times New Roman"/>
                          <a:cs typeface="Arial"/>
                        </a:rPr>
                        <a:t>1,9</a:t>
                      </a:r>
                      <a:endParaRPr lang="nl-BE" sz="1400">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b="1">
                          <a:solidFill>
                            <a:srgbClr val="000000"/>
                          </a:solidFill>
                          <a:latin typeface="Calibri"/>
                          <a:ea typeface="Times New Roman"/>
                          <a:cs typeface="Arial"/>
                        </a:rPr>
                        <a:t>1,8</a:t>
                      </a:r>
                      <a:endParaRPr lang="nl-BE" sz="1400" b="1">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b="0" i="1" dirty="0" err="1" smtClean="0">
                          <a:latin typeface="Calibri"/>
                          <a:ea typeface="Times New Roman"/>
                          <a:cs typeface="Times New Roman"/>
                        </a:rPr>
                        <a:t>n.b</a:t>
                      </a:r>
                      <a:r>
                        <a:rPr lang="nl-BE" sz="1400" b="0" i="1" dirty="0" smtClean="0">
                          <a:latin typeface="Calibri"/>
                          <a:ea typeface="Times New Roman"/>
                          <a:cs typeface="Times New Roman"/>
                        </a:rPr>
                        <a:t>.</a:t>
                      </a:r>
                      <a:endParaRPr lang="nl-BE" sz="1400" b="0" i="1" dirty="0">
                        <a:latin typeface="Calibri"/>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nl-BE" sz="1400">
                        <a:latin typeface="Times"/>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r">
                        <a:lnSpc>
                          <a:spcPts val="1300"/>
                        </a:lnSpc>
                        <a:spcAft>
                          <a:spcPts val="0"/>
                        </a:spcAft>
                      </a:pPr>
                      <a:r>
                        <a:rPr lang="nl-BE" sz="1400" dirty="0" smtClean="0">
                          <a:solidFill>
                            <a:srgbClr val="000000"/>
                          </a:solidFill>
                          <a:latin typeface="Calibri"/>
                          <a:ea typeface="Times New Roman"/>
                          <a:cs typeface="Arial"/>
                        </a:rPr>
                        <a:t>2008-2012</a:t>
                      </a:r>
                      <a:endParaRPr lang="nl-BE" sz="1400" dirty="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nl-BE" sz="1400">
                        <a:latin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ts val="1300"/>
                        </a:lnSpc>
                        <a:spcAft>
                          <a:spcPts val="0"/>
                        </a:spcAft>
                      </a:pPr>
                      <a:r>
                        <a:rPr lang="nl-BE" sz="1400">
                          <a:solidFill>
                            <a:srgbClr val="000000"/>
                          </a:solidFill>
                          <a:latin typeface="Calibri"/>
                          <a:ea typeface="Times New Roman"/>
                          <a:cs typeface="Arial"/>
                        </a:rPr>
                        <a:t>1,7</a:t>
                      </a:r>
                      <a:endParaRPr lang="nl-BE" sz="1400">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a:solidFill>
                            <a:srgbClr val="000000"/>
                          </a:solidFill>
                          <a:latin typeface="Calibri"/>
                          <a:ea typeface="Times New Roman"/>
                          <a:cs typeface="Arial"/>
                        </a:rPr>
                        <a:t>2,0</a:t>
                      </a:r>
                      <a:endParaRPr lang="nl-BE" sz="1400">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a:solidFill>
                            <a:srgbClr val="000000"/>
                          </a:solidFill>
                          <a:latin typeface="Calibri"/>
                          <a:ea typeface="Times New Roman"/>
                          <a:cs typeface="Arial"/>
                        </a:rPr>
                        <a:t>1,8</a:t>
                      </a:r>
                      <a:endParaRPr lang="nl-BE" sz="1400">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b="1">
                          <a:solidFill>
                            <a:srgbClr val="000000"/>
                          </a:solidFill>
                          <a:latin typeface="Calibri"/>
                          <a:ea typeface="Times New Roman"/>
                          <a:cs typeface="Arial"/>
                        </a:rPr>
                        <a:t>1,8</a:t>
                      </a:r>
                      <a:endParaRPr lang="nl-BE" sz="1400" b="1">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b="0" i="1" dirty="0" err="1" smtClean="0">
                          <a:latin typeface="Calibri"/>
                          <a:ea typeface="Times New Roman"/>
                          <a:cs typeface="Times New Roman"/>
                        </a:rPr>
                        <a:t>n.b</a:t>
                      </a:r>
                      <a:r>
                        <a:rPr lang="nl-BE" sz="1400" b="0" i="1" dirty="0" smtClean="0">
                          <a:latin typeface="Calibri"/>
                          <a:ea typeface="Times New Roman"/>
                          <a:cs typeface="Times New Roman"/>
                        </a:rPr>
                        <a:t>.</a:t>
                      </a:r>
                      <a:endParaRPr lang="nl-BE" sz="1400" b="0" i="1" dirty="0">
                        <a:latin typeface="Calibri"/>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nl-BE" sz="1400">
                        <a:latin typeface="Times"/>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r">
                        <a:lnSpc>
                          <a:spcPts val="1300"/>
                        </a:lnSpc>
                        <a:spcAft>
                          <a:spcPts val="0"/>
                        </a:spcAft>
                      </a:pPr>
                      <a:r>
                        <a:rPr lang="nl-BE" sz="1400" dirty="0" smtClean="0">
                          <a:solidFill>
                            <a:srgbClr val="000000"/>
                          </a:solidFill>
                          <a:latin typeface="Calibri"/>
                          <a:ea typeface="Times New Roman"/>
                          <a:cs typeface="Arial"/>
                        </a:rPr>
                        <a:t>2010-2012</a:t>
                      </a:r>
                      <a:endParaRPr lang="nl-BE" sz="1400" dirty="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endParaRPr lang="nl-BE" sz="1400">
                        <a:latin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a:lnSpc>
                          <a:spcPts val="1300"/>
                        </a:lnSpc>
                        <a:spcAft>
                          <a:spcPts val="0"/>
                        </a:spcAft>
                      </a:pPr>
                      <a:r>
                        <a:rPr lang="nl-BE" sz="1400">
                          <a:solidFill>
                            <a:srgbClr val="000000"/>
                          </a:solidFill>
                          <a:latin typeface="Calibri"/>
                          <a:ea typeface="Times New Roman"/>
                          <a:cs typeface="Arial"/>
                        </a:rPr>
                        <a:t>1,7</a:t>
                      </a:r>
                      <a:endParaRPr lang="nl-BE" sz="1400">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a:solidFill>
                            <a:srgbClr val="000000"/>
                          </a:solidFill>
                          <a:latin typeface="Calibri"/>
                          <a:ea typeface="Times New Roman"/>
                          <a:cs typeface="Arial"/>
                        </a:rPr>
                        <a:t>2,1</a:t>
                      </a:r>
                      <a:endParaRPr lang="nl-BE" sz="1400">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a:solidFill>
                            <a:srgbClr val="000000"/>
                          </a:solidFill>
                          <a:latin typeface="Calibri"/>
                          <a:ea typeface="Times New Roman"/>
                          <a:cs typeface="Arial"/>
                        </a:rPr>
                        <a:t>1,8</a:t>
                      </a:r>
                      <a:endParaRPr lang="nl-BE" sz="1400">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endParaRPr lang="nl-BE" sz="1400">
                        <a:latin typeface="Times"/>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b="1" smtClean="0">
                          <a:solidFill>
                            <a:srgbClr val="000000"/>
                          </a:solidFill>
                          <a:latin typeface="Calibri"/>
                          <a:ea typeface="Times New Roman"/>
                          <a:cs typeface="Arial"/>
                        </a:rPr>
                        <a:t>1,9</a:t>
                      </a:r>
                      <a:endParaRPr lang="nl-BE" sz="1400" b="1">
                        <a:latin typeface="Calibri"/>
                        <a:ea typeface="Times New Roman"/>
                        <a:cs typeface="Times New Roman"/>
                      </a:endParaRPr>
                    </a:p>
                  </a:txBody>
                  <a:tcPr marL="68580" marR="68580" marT="0" marB="0" anchor="b">
                    <a:lnL>
                      <a:noFill/>
                    </a:lnL>
                    <a:lnR>
                      <a:noFill/>
                    </a:lnR>
                    <a:lnT>
                      <a:noFill/>
                    </a:lnT>
                    <a:lnB>
                      <a:noFill/>
                    </a:lnB>
                    <a:solidFill>
                      <a:srgbClr val="FFFFFF"/>
                    </a:solidFill>
                  </a:tcPr>
                </a:tc>
                <a:tc>
                  <a:txBody>
                    <a:bodyPr/>
                    <a:lstStyle/>
                    <a:p>
                      <a:pPr algn="ctr">
                        <a:lnSpc>
                          <a:spcPts val="1300"/>
                        </a:lnSpc>
                        <a:spcAft>
                          <a:spcPts val="0"/>
                        </a:spcAft>
                      </a:pPr>
                      <a:r>
                        <a:rPr lang="nl-BE" sz="1400" b="0" i="1" dirty="0" err="1" smtClean="0">
                          <a:latin typeface="Calibri"/>
                          <a:ea typeface="Times New Roman"/>
                          <a:cs typeface="Times New Roman"/>
                        </a:rPr>
                        <a:t>n.b</a:t>
                      </a:r>
                      <a:r>
                        <a:rPr lang="nl-BE" sz="1400" b="0" i="1" dirty="0" smtClean="0">
                          <a:latin typeface="Calibri"/>
                          <a:ea typeface="Times New Roman"/>
                          <a:cs typeface="Times New Roman"/>
                        </a:rPr>
                        <a:t>.</a:t>
                      </a:r>
                      <a:endParaRPr lang="nl-BE" sz="1400" b="0" i="1" dirty="0">
                        <a:latin typeface="Calibri"/>
                        <a:ea typeface="Times New Roman"/>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a:noFill/>
                    </a:lnB>
                    <a:solidFill>
                      <a:srgbClr val="FFFFFF"/>
                    </a:solidFill>
                  </a:tcPr>
                </a:tc>
              </a:tr>
              <a:tr h="161925">
                <a:tc>
                  <a:txBody>
                    <a:bodyPr/>
                    <a:lstStyle/>
                    <a:p>
                      <a:endParaRPr lang="nl-BE" sz="1400" dirty="0">
                        <a:latin typeface="Times"/>
                        <a:cs typeface="Times New Roman"/>
                      </a:endParaRPr>
                    </a:p>
                  </a:txBody>
                  <a:tcPr marL="68580" marR="68580" marT="0" marB="0" anchor="b">
                    <a:lnL w="38100" cap="flat" cmpd="sng" algn="ctr">
                      <a:solidFill>
                        <a:schemeClr val="tx1"/>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solidFill>
                      <a:srgbClr val="FFFFFF"/>
                    </a:solidFill>
                  </a:tcPr>
                </a:tc>
                <a:tc>
                  <a:txBody>
                    <a:bodyPr/>
                    <a:lstStyle/>
                    <a:p>
                      <a:pPr algn="l">
                        <a:lnSpc>
                          <a:spcPts val="1300"/>
                        </a:lnSpc>
                        <a:spcAft>
                          <a:spcPts val="0"/>
                        </a:spcAft>
                      </a:pPr>
                      <a:r>
                        <a:rPr lang="nl-BE" sz="1400" dirty="0">
                          <a:solidFill>
                            <a:srgbClr val="000000"/>
                          </a:solidFill>
                          <a:latin typeface="Calibri"/>
                          <a:ea typeface="Times New Roman"/>
                          <a:cs typeface="Arial"/>
                        </a:rPr>
                        <a:t> </a:t>
                      </a:r>
                      <a:endParaRPr lang="nl-BE" sz="1400" dirty="0">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solidFill>
                      <a:srgbClr val="FFFFFF"/>
                    </a:solidFill>
                  </a:tcPr>
                </a:tc>
                <a:tc>
                  <a:txBody>
                    <a:bodyPr/>
                    <a:lstStyle/>
                    <a:p>
                      <a:endParaRPr lang="nl-BE" sz="1400" dirty="0">
                        <a:latin typeface="Times"/>
                        <a:cs typeface="Times New Roman"/>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38100" cap="flat" cmpd="sng" algn="ctr">
                      <a:solidFill>
                        <a:schemeClr val="tx1"/>
                      </a:solidFill>
                      <a:prstDash val="solid"/>
                      <a:round/>
                      <a:headEnd type="none" w="med" len="med"/>
                      <a:tailEnd type="none" w="med" len="med"/>
                    </a:lnB>
                    <a:solidFill>
                      <a:srgbClr val="FFFFFF"/>
                    </a:solidFill>
                  </a:tcPr>
                </a:tc>
                <a:tc>
                  <a:txBody>
                    <a:bodyPr/>
                    <a:lstStyle/>
                    <a:p>
                      <a:endParaRPr lang="nl-BE" sz="1400" dirty="0">
                        <a:latin typeface="Times"/>
                        <a:cs typeface="Times New Roman"/>
                      </a:endParaRPr>
                    </a:p>
                  </a:txBody>
                  <a:tcPr marL="68580" marR="68580" marT="0" marB="0" anchor="b">
                    <a:lnL>
                      <a:noFill/>
                    </a:lnL>
                    <a:lnR>
                      <a:noFill/>
                    </a:lnR>
                    <a:lnT>
                      <a:noFill/>
                    </a:lnT>
                    <a:lnB w="38100" cap="flat" cmpd="sng" algn="ctr">
                      <a:solidFill>
                        <a:schemeClr val="tx1"/>
                      </a:solidFill>
                      <a:prstDash val="solid"/>
                      <a:round/>
                      <a:headEnd type="none" w="med" len="med"/>
                      <a:tailEnd type="none" w="med" len="med"/>
                    </a:lnB>
                    <a:solidFill>
                      <a:srgbClr val="FFFFFF"/>
                    </a:solidFill>
                  </a:tcPr>
                </a:tc>
                <a:tc>
                  <a:txBody>
                    <a:bodyPr/>
                    <a:lstStyle/>
                    <a:p>
                      <a:endParaRPr lang="nl-BE" sz="1400" dirty="0">
                        <a:latin typeface="Times"/>
                        <a:cs typeface="Times New Roman"/>
                      </a:endParaRPr>
                    </a:p>
                  </a:txBody>
                  <a:tcPr marL="68580" marR="68580" marT="0" marB="0" anchor="b">
                    <a:lnL>
                      <a:noFill/>
                    </a:lnL>
                    <a:lnR>
                      <a:noFill/>
                    </a:lnR>
                    <a:lnT>
                      <a:noFill/>
                    </a:lnT>
                    <a:lnB w="38100" cap="flat" cmpd="sng" algn="ctr">
                      <a:solidFill>
                        <a:schemeClr val="tx1"/>
                      </a:solidFill>
                      <a:prstDash val="solid"/>
                      <a:round/>
                      <a:headEnd type="none" w="med" len="med"/>
                      <a:tailEnd type="none" w="med" len="med"/>
                    </a:lnB>
                    <a:solidFill>
                      <a:srgbClr val="FFFFFF"/>
                    </a:solidFill>
                  </a:tcPr>
                </a:tc>
                <a:tc>
                  <a:txBody>
                    <a:bodyPr/>
                    <a:lstStyle/>
                    <a:p>
                      <a:endParaRPr lang="nl-BE" sz="1400" dirty="0">
                        <a:latin typeface="Times"/>
                        <a:cs typeface="Times New Roman"/>
                      </a:endParaRPr>
                    </a:p>
                  </a:txBody>
                  <a:tcPr marL="68580" marR="68580" marT="0" marB="0" anchor="b">
                    <a:lnL>
                      <a:noFill/>
                    </a:lnL>
                    <a:lnR>
                      <a:noFill/>
                    </a:lnR>
                    <a:lnT>
                      <a:noFill/>
                    </a:lnT>
                    <a:lnB w="38100" cap="flat" cmpd="sng" algn="ctr">
                      <a:solidFill>
                        <a:schemeClr val="tx1"/>
                      </a:solidFill>
                      <a:prstDash val="solid"/>
                      <a:round/>
                      <a:headEnd type="none" w="med" len="med"/>
                      <a:tailEnd type="none" w="med" len="med"/>
                    </a:lnB>
                    <a:solidFill>
                      <a:srgbClr val="FFFFFF"/>
                    </a:solidFill>
                  </a:tcPr>
                </a:tc>
                <a:tc>
                  <a:txBody>
                    <a:bodyPr/>
                    <a:lstStyle/>
                    <a:p>
                      <a:endParaRPr lang="nl-BE" sz="1400" dirty="0">
                        <a:latin typeface="Times"/>
                        <a:cs typeface="Times New Roman"/>
                      </a:endParaRPr>
                    </a:p>
                  </a:txBody>
                  <a:tcPr marL="68580" marR="68580" marT="0" marB="0" anchor="b">
                    <a:lnL>
                      <a:noFill/>
                    </a:lnL>
                    <a:lnR>
                      <a:noFill/>
                    </a:lnR>
                    <a:lnT>
                      <a:noFill/>
                    </a:lnT>
                    <a:lnB w="38100" cap="flat" cmpd="sng" algn="ctr">
                      <a:solidFill>
                        <a:schemeClr val="tx1"/>
                      </a:solidFill>
                      <a:prstDash val="solid"/>
                      <a:round/>
                      <a:headEnd type="none" w="med" len="med"/>
                      <a:tailEnd type="none" w="med" len="med"/>
                    </a:lnB>
                    <a:solidFill>
                      <a:srgbClr val="FFFFFF"/>
                    </a:solidFill>
                  </a:tcPr>
                </a:tc>
                <a:tc>
                  <a:txBody>
                    <a:bodyPr/>
                    <a:lstStyle/>
                    <a:p>
                      <a:endParaRPr lang="nl-BE" sz="1400" dirty="0">
                        <a:latin typeface="Times"/>
                        <a:cs typeface="Times New Roman"/>
                      </a:endParaRPr>
                    </a:p>
                  </a:txBody>
                  <a:tcPr marL="68580" marR="68580" marT="0" marB="0" anchor="b">
                    <a:lnL>
                      <a:noFill/>
                    </a:lnL>
                    <a:lnR>
                      <a:noFill/>
                    </a:lnR>
                    <a:lnT>
                      <a:noFill/>
                    </a:lnT>
                    <a:lnB w="38100" cap="flat" cmpd="sng" algn="ctr">
                      <a:solidFill>
                        <a:schemeClr val="tx1"/>
                      </a:solidFill>
                      <a:prstDash val="solid"/>
                      <a:round/>
                      <a:headEnd type="none" w="med" len="med"/>
                      <a:tailEnd type="none" w="med" len="med"/>
                    </a:lnB>
                    <a:solidFill>
                      <a:srgbClr val="FFFFFF"/>
                    </a:solidFill>
                  </a:tcPr>
                </a:tc>
                <a:tc>
                  <a:txBody>
                    <a:bodyPr/>
                    <a:lstStyle/>
                    <a:p>
                      <a:endParaRPr lang="nl-BE" sz="1400" dirty="0">
                        <a:latin typeface="Times"/>
                        <a:cs typeface="Times New Roman"/>
                      </a:endParaRPr>
                    </a:p>
                  </a:txBody>
                  <a:tcPr marL="68580" marR="68580" marT="0" marB="0" anchor="b">
                    <a:lnL>
                      <a:noFill/>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solidFill>
                      <a:srgbClr val="FFFFFF"/>
                    </a:solidFill>
                  </a:tcPr>
                </a:tc>
              </a:tr>
            </a:tbl>
          </a:graphicData>
        </a:graphic>
      </p:graphicFrame>
      <p:sp>
        <p:nvSpPr>
          <p:cNvPr id="44035" name="Rectangle 3"/>
          <p:cNvSpPr>
            <a:spLocks noChangeArrowheads="1"/>
          </p:cNvSpPr>
          <p:nvPr/>
        </p:nvSpPr>
        <p:spPr bwMode="auto">
          <a:xfrm>
            <a:off x="509429" y="6013535"/>
            <a:ext cx="7058343" cy="5078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nl-BE"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 	Gewogen gemiddelde met gewichten van de loonnorm.</a:t>
            </a:r>
            <a:endParaRPr kumimoji="0" lang="nl-BE"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nl-BE"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Gemiddelde van de inflatie 5 jaar vooruit zoals gepubliceerd in de april en september editie van de </a:t>
            </a:r>
            <a:r>
              <a:rPr kumimoji="0" lang="nl-BE" sz="9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IMF-World</a:t>
            </a:r>
            <a:r>
              <a:rPr kumimoji="0" lang="nl-BE"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nl-BE" sz="9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Economic</a:t>
            </a:r>
            <a:r>
              <a:rPr kumimoji="0" lang="nl-BE"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Outlook.</a:t>
            </a:r>
            <a:endParaRPr kumimoji="0" lang="nl-BE"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nl-BE"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  Gemiddelde van de inflatie 6 tot 10 jaar vooruit zoals gepubliceerd door Consensus </a:t>
            </a:r>
            <a:r>
              <a:rPr kumimoji="0" lang="nl-BE" sz="9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Economics</a:t>
            </a:r>
            <a:r>
              <a:rPr kumimoji="0" lang="nl-BE" sz="9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in april en oktober van de aangegeven jaartallen</a:t>
            </a:r>
            <a:endParaRPr kumimoji="0" lang="nl-BE" sz="1800" b="0" i="0" u="none" strike="noStrike" cap="none" normalizeH="0" baseline="0" dirty="0" smtClean="0">
              <a:ln>
                <a:noFill/>
              </a:ln>
              <a:solidFill>
                <a:schemeClr val="tx1"/>
              </a:solidFill>
              <a:effectLst/>
              <a:latin typeface="Arial" pitchFamily="34" charset="0"/>
            </a:endParaRPr>
          </a:p>
        </p:txBody>
      </p:sp>
      <p:sp>
        <p:nvSpPr>
          <p:cNvPr id="44036" name="Rectangle 4"/>
          <p:cNvSpPr>
            <a:spLocks noChangeArrowheads="1"/>
          </p:cNvSpPr>
          <p:nvPr/>
        </p:nvSpPr>
        <p:spPr bwMode="auto">
          <a:xfrm>
            <a:off x="719081" y="1148834"/>
            <a:ext cx="690573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BE" b="1"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Langetermijninflatieverwachtingen: Duitsland, Frankrijk en Nederland </a:t>
            </a:r>
            <a:endParaRPr kumimoji="0" lang="nl-BE"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8</a:t>
            </a:fld>
            <a:endParaRPr lang="nl-NL" smtClean="0"/>
          </a:p>
        </p:txBody>
      </p:sp>
      <p:sp>
        <p:nvSpPr>
          <p:cNvPr id="5123" name="Rectangle 2"/>
          <p:cNvSpPr>
            <a:spLocks noGrp="1" noChangeArrowheads="1"/>
          </p:cNvSpPr>
          <p:nvPr>
            <p:ph type="title"/>
          </p:nvPr>
        </p:nvSpPr>
        <p:spPr>
          <a:xfrm>
            <a:off x="492125" y="71438"/>
            <a:ext cx="8078788" cy="373062"/>
          </a:xfrm>
        </p:spPr>
        <p:txBody>
          <a:bodyPr/>
          <a:lstStyle/>
          <a:p>
            <a:pPr eaLnBrk="1" hangingPunct="1"/>
            <a:r>
              <a:rPr lang="nl-BE" dirty="0" smtClean="0"/>
              <a:t>Werkgelegenheidsgraden van de verschillende bevolkingsgroepen in 2011</a:t>
            </a:r>
            <a:endParaRPr lang="fr-FR" dirty="0" smtClean="0"/>
          </a:p>
        </p:txBody>
      </p:sp>
      <p:sp>
        <p:nvSpPr>
          <p:cNvPr id="5124" name="Text Box 4"/>
          <p:cNvSpPr txBox="1">
            <a:spLocks noChangeArrowheads="1"/>
          </p:cNvSpPr>
          <p:nvPr/>
        </p:nvSpPr>
        <p:spPr bwMode="auto">
          <a:xfrm>
            <a:off x="500063" y="793964"/>
            <a:ext cx="8085137" cy="307777"/>
          </a:xfrm>
          <a:prstGeom prst="rect">
            <a:avLst/>
          </a:prstGeom>
          <a:noFill/>
          <a:ln w="9525">
            <a:noFill/>
            <a:miter lim="800000"/>
            <a:headEnd/>
            <a:tailEnd/>
          </a:ln>
        </p:spPr>
        <p:txBody>
          <a:bodyPr>
            <a:spAutoFit/>
          </a:bodyPr>
          <a:lstStyle/>
          <a:p>
            <a:pPr fontAlgn="base">
              <a:spcBef>
                <a:spcPct val="0"/>
              </a:spcBef>
              <a:spcAft>
                <a:spcPct val="0"/>
              </a:spcAft>
            </a:pPr>
            <a:r>
              <a:rPr lang="fr-BE" sz="1400" dirty="0">
                <a:solidFill>
                  <a:srgbClr val="003366"/>
                </a:solidFill>
              </a:rPr>
              <a:t>(</a:t>
            </a:r>
            <a:r>
              <a:rPr lang="nl-BE" sz="1400" dirty="0">
                <a:solidFill>
                  <a:srgbClr val="003366"/>
                </a:solidFill>
              </a:rPr>
              <a:t>in % van de </a:t>
            </a:r>
            <a:r>
              <a:rPr lang="nl-BE" sz="1400" dirty="0" smtClean="0">
                <a:solidFill>
                  <a:srgbClr val="003366"/>
                </a:solidFill>
              </a:rPr>
              <a:t>overeenstemmende bevolking op arbeidsleeftijd</a:t>
            </a:r>
            <a:r>
              <a:rPr lang="fr-BE" sz="1400" dirty="0" smtClean="0">
                <a:solidFill>
                  <a:srgbClr val="003366"/>
                </a:solidFill>
              </a:rPr>
              <a:t>)</a:t>
            </a:r>
            <a:endParaRPr lang="fr-BE" sz="1400" dirty="0">
              <a:solidFill>
                <a:srgbClr val="003366"/>
              </a:solidFill>
            </a:endParaRPr>
          </a:p>
        </p:txBody>
      </p:sp>
      <p:graphicFrame>
        <p:nvGraphicFramePr>
          <p:cNvPr id="6" name="Group 153"/>
          <p:cNvGraphicFramePr>
            <a:graphicFrameLocks noGrp="1"/>
          </p:cNvGraphicFramePr>
          <p:nvPr/>
        </p:nvGraphicFramePr>
        <p:xfrm>
          <a:off x="575036" y="1219851"/>
          <a:ext cx="7982109" cy="4746496"/>
        </p:xfrm>
        <a:graphic>
          <a:graphicData uri="http://schemas.openxmlformats.org/drawingml/2006/table">
            <a:tbl>
              <a:tblPr/>
              <a:tblGrid>
                <a:gridCol w="1622255"/>
                <a:gridCol w="1592380"/>
                <a:gridCol w="1589158"/>
                <a:gridCol w="1589158"/>
                <a:gridCol w="1589158"/>
              </a:tblGrid>
              <a:tr h="406386">
                <a:tc>
                  <a:txBody>
                    <a:bodyPr/>
                    <a:lstStyle/>
                    <a:p>
                      <a:endParaRPr lang="en-US" sz="12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ts val="1200"/>
                        </a:lnSpc>
                        <a:spcAft>
                          <a:spcPts val="0"/>
                        </a:spcAft>
                      </a:pPr>
                      <a:r>
                        <a:rPr lang="nl-BE" sz="1200" b="1">
                          <a:latin typeface="Arial"/>
                          <a:ea typeface="Times New Roman"/>
                          <a:cs typeface="Arial"/>
                        </a:rPr>
                        <a:t>BE</a:t>
                      </a:r>
                      <a:endParaRPr lang="en-US" sz="1200">
                        <a:latin typeface="Arial"/>
                        <a:ea typeface="Times New Roman"/>
                        <a:cs typeface="Times New Roman"/>
                      </a:endParaRPr>
                    </a:p>
                  </a:txBody>
                  <a:tcPr marL="44450" marR="44450" marT="0" marB="0" anchor="ctr">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ts val="1200"/>
                        </a:lnSpc>
                        <a:spcAft>
                          <a:spcPts val="0"/>
                        </a:spcAft>
                      </a:pPr>
                      <a:r>
                        <a:rPr lang="nl-BE" sz="1200" b="1">
                          <a:latin typeface="Arial"/>
                          <a:ea typeface="Times New Roman"/>
                          <a:cs typeface="Arial"/>
                        </a:rPr>
                        <a:t>DE</a:t>
                      </a:r>
                      <a:endParaRPr lang="en-US" sz="1200">
                        <a:latin typeface="Arial"/>
                        <a:ea typeface="Times New Roman"/>
                        <a:cs typeface="Times New Roman"/>
                      </a:endParaRPr>
                    </a:p>
                  </a:txBody>
                  <a:tcPr marL="44450" marR="44450" marT="0" marB="0" anchor="ctr">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ts val="1200"/>
                        </a:lnSpc>
                        <a:spcAft>
                          <a:spcPts val="0"/>
                        </a:spcAft>
                      </a:pPr>
                      <a:r>
                        <a:rPr lang="nl-BE" sz="1200" b="1">
                          <a:latin typeface="Arial"/>
                          <a:ea typeface="Times New Roman"/>
                          <a:cs typeface="Arial"/>
                        </a:rPr>
                        <a:t>FR</a:t>
                      </a:r>
                      <a:endParaRPr lang="en-US" sz="1200">
                        <a:latin typeface="Arial"/>
                        <a:ea typeface="Times New Roman"/>
                        <a:cs typeface="Times New Roman"/>
                      </a:endParaRPr>
                    </a:p>
                  </a:txBody>
                  <a:tcPr marL="44450" marR="44450" marT="0" marB="0" anchor="ctr">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lnSpc>
                          <a:spcPts val="1200"/>
                        </a:lnSpc>
                        <a:spcAft>
                          <a:spcPts val="0"/>
                        </a:spcAft>
                      </a:pPr>
                      <a:r>
                        <a:rPr lang="nl-BE" sz="1200" b="1">
                          <a:latin typeface="Arial"/>
                          <a:ea typeface="Times New Roman"/>
                          <a:cs typeface="Arial"/>
                        </a:rPr>
                        <a:t>NL</a:t>
                      </a:r>
                      <a:endParaRPr lang="en-US" sz="1200">
                        <a:latin typeface="Arial"/>
                        <a:ea typeface="Times New Roman"/>
                        <a:cs typeface="Times New Roman"/>
                      </a:endParaRPr>
                    </a:p>
                  </a:txBody>
                  <a:tcPr marL="44450" marR="44450" marT="0" marB="0" anchor="ctr">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4861">
                <a:tc>
                  <a:txBody>
                    <a:bodyPr/>
                    <a:lstStyle/>
                    <a:p>
                      <a:endParaRPr lang="en-US" sz="12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a:lnSpc>
                          <a:spcPts val="1200"/>
                        </a:lnSpc>
                        <a:spcAft>
                          <a:spcPts val="0"/>
                        </a:spcAft>
                      </a:pPr>
                      <a:r>
                        <a:rPr lang="nl-BE" sz="1200">
                          <a:latin typeface="Arial"/>
                          <a:ea typeface="Times New Roman"/>
                          <a:cs typeface="Arial"/>
                        </a:rPr>
                        <a:t> </a:t>
                      </a:r>
                      <a:endParaRPr lang="en-US" sz="1200">
                        <a:latin typeface="Arial"/>
                        <a:ea typeface="Times New Roman"/>
                        <a:cs typeface="Times New Roman"/>
                      </a:endParaRPr>
                    </a:p>
                  </a:txBody>
                  <a:tcPr marL="44450" marR="44450" marT="0" marB="0" anchor="b">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a:lnSpc>
                          <a:spcPts val="1200"/>
                        </a:lnSpc>
                        <a:spcAft>
                          <a:spcPts val="0"/>
                        </a:spcAft>
                      </a:pPr>
                      <a:r>
                        <a:rPr lang="nl-BE" sz="1200">
                          <a:latin typeface="Arial"/>
                          <a:ea typeface="Times New Roman"/>
                          <a:cs typeface="Arial"/>
                        </a:rPr>
                        <a:t> </a:t>
                      </a:r>
                      <a:endParaRPr lang="en-US" sz="1200">
                        <a:latin typeface="Arial"/>
                        <a:ea typeface="Times New Roman"/>
                        <a:cs typeface="Times New Roman"/>
                      </a:endParaRPr>
                    </a:p>
                  </a:txBody>
                  <a:tcPr marL="44450" marR="44450" marT="0" marB="0" anchor="b">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a:lnSpc>
                          <a:spcPts val="1200"/>
                        </a:lnSpc>
                        <a:spcAft>
                          <a:spcPts val="0"/>
                        </a:spcAft>
                      </a:pPr>
                      <a:r>
                        <a:rPr lang="nl-BE" sz="1200">
                          <a:latin typeface="Arial"/>
                          <a:ea typeface="Times New Roman"/>
                          <a:cs typeface="Arial"/>
                        </a:rPr>
                        <a:t> </a:t>
                      </a:r>
                      <a:endParaRPr lang="en-US" sz="1200">
                        <a:latin typeface="Arial"/>
                        <a:ea typeface="Times New Roman"/>
                        <a:cs typeface="Times New Roman"/>
                      </a:endParaRPr>
                    </a:p>
                  </a:txBody>
                  <a:tcPr marL="44450" marR="44450" marT="0" marB="0" anchor="b">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c>
                  <a:txBody>
                    <a:bodyPr/>
                    <a:lstStyle/>
                    <a:p>
                      <a:pPr>
                        <a:lnSpc>
                          <a:spcPts val="1200"/>
                        </a:lnSpc>
                        <a:spcAft>
                          <a:spcPts val="0"/>
                        </a:spcAft>
                      </a:pPr>
                      <a:r>
                        <a:rPr lang="nl-BE" sz="1200">
                          <a:latin typeface="Arial"/>
                          <a:ea typeface="Times New Roman"/>
                          <a:cs typeface="Arial"/>
                        </a:rPr>
                        <a:t> </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solidFill>
                      <a:schemeClr val="bg1"/>
                    </a:solidFill>
                  </a:tcPr>
                </a:tc>
              </a:tr>
              <a:tr h="262893">
                <a:tc>
                  <a:txBody>
                    <a:bodyPr/>
                    <a:lstStyle/>
                    <a:p>
                      <a:pPr>
                        <a:lnSpc>
                          <a:spcPts val="1200"/>
                        </a:lnSpc>
                        <a:spcAft>
                          <a:spcPts val="0"/>
                        </a:spcAft>
                      </a:pPr>
                      <a:r>
                        <a:rPr lang="nl-BE" sz="1200">
                          <a:latin typeface="Arial"/>
                          <a:ea typeface="Times New Roman"/>
                          <a:cs typeface="Arial"/>
                        </a:rPr>
                        <a:t>Totaal</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67,3</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76,3</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69,1</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77,0</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114873">
                <a:tc>
                  <a:txBody>
                    <a:bodyPr/>
                    <a:lstStyle/>
                    <a:p>
                      <a:endParaRPr lang="en-US" sz="12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nl-BE" sz="1200">
                          <a:latin typeface="Arial"/>
                          <a:ea typeface="Times New Roman"/>
                          <a:cs typeface="Arial"/>
                        </a:rPr>
                        <a:t>Mannen</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73,0</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81,4</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73,8</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82,6</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nl-BE" sz="1200" b="1">
                          <a:latin typeface="Arial"/>
                          <a:ea typeface="Times New Roman"/>
                          <a:cs typeface="Arial"/>
                        </a:rPr>
                        <a:t>Vrouwen</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61,5</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71,1</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64,6</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71,4</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102243">
                <a:tc>
                  <a:txBody>
                    <a:bodyPr/>
                    <a:lstStyle/>
                    <a:p>
                      <a:endParaRPr lang="en-US" sz="12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nl-BE" sz="1200" b="1" smtClean="0">
                          <a:latin typeface="Arial"/>
                          <a:ea typeface="Times New Roman"/>
                          <a:cs typeface="Arial"/>
                        </a:rPr>
                        <a:t>20-29</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60,5</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71,3</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62,2</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78,7</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nl-BE" sz="1200" smtClean="0">
                          <a:latin typeface="Arial"/>
                          <a:ea typeface="Times New Roman"/>
                          <a:cs typeface="Arial"/>
                        </a:rPr>
                        <a:t>30-54</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79,8</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83,7</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82,3</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84,2</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nl-BE" sz="1200" b="1">
                          <a:latin typeface="Arial"/>
                          <a:ea typeface="Times New Roman"/>
                          <a:cs typeface="Arial"/>
                        </a:rPr>
                        <a:t>55-64</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38,7</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59,9</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41,4</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56,1</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99675">
                <a:tc>
                  <a:txBody>
                    <a:bodyPr/>
                    <a:lstStyle/>
                    <a:p>
                      <a:endParaRPr lang="en-US" sz="12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nl-BE" sz="1200" b="1">
                          <a:latin typeface="Arial"/>
                          <a:ea typeface="Times New Roman"/>
                          <a:cs typeface="Arial"/>
                        </a:rPr>
                        <a:t>Laaggeschoold</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47,3</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57,3</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54,9</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b="1" smtClean="0">
                          <a:latin typeface="Arial"/>
                          <a:ea typeface="Times New Roman"/>
                          <a:cs typeface="Arial"/>
                        </a:rPr>
                        <a:t>62,5</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nl-BE" sz="1200">
                          <a:latin typeface="Arial"/>
                          <a:ea typeface="Times New Roman"/>
                          <a:cs typeface="Arial"/>
                        </a:rPr>
                        <a:t>Middengeschoold</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68,9</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76,2</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70,0</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79,2</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262893">
                <a:tc>
                  <a:txBody>
                    <a:bodyPr/>
                    <a:lstStyle/>
                    <a:p>
                      <a:pPr>
                        <a:lnSpc>
                          <a:spcPts val="1200"/>
                        </a:lnSpc>
                        <a:spcAft>
                          <a:spcPts val="0"/>
                        </a:spcAft>
                      </a:pPr>
                      <a:r>
                        <a:rPr lang="nl-BE" sz="1200">
                          <a:latin typeface="Arial"/>
                          <a:ea typeface="Times New Roman"/>
                          <a:cs typeface="Arial"/>
                        </a:rPr>
                        <a:t>Hooggeschoold</a:t>
                      </a:r>
                      <a:endParaRPr lang="en-US" sz="1200">
                        <a:latin typeface="Arial"/>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82,0</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87,6</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81,0</a:t>
                      </a:r>
                      <a:endParaRPr lang="en-US" sz="1200">
                        <a:latin typeface="Arial"/>
                        <a:ea typeface="Times New Roman"/>
                        <a:cs typeface="Times New Roman"/>
                      </a:endParaRPr>
                    </a:p>
                  </a:txBody>
                  <a:tcPr marL="44450" marR="44450" marT="0" marB="0" anchor="b">
                    <a:lnL cap="flat">
                      <a:noFill/>
                    </a:lnL>
                    <a:lnR>
                      <a:noFill/>
                    </a:lnR>
                    <a:lnT cap="flat">
                      <a:noFill/>
                    </a:lnT>
                    <a:lnB cap="flat">
                      <a:noFill/>
                    </a:lnB>
                    <a:lnTlToBr>
                      <a:noFill/>
                    </a:lnTlToBr>
                    <a:lnBlToTr>
                      <a:noFill/>
                    </a:lnBlToTr>
                    <a:solidFill>
                      <a:schemeClr val="bg1"/>
                    </a:solidFill>
                  </a:tcPr>
                </a:tc>
                <a:tc>
                  <a:txBody>
                    <a:bodyPr/>
                    <a:lstStyle/>
                    <a:p>
                      <a:pPr algn="ctr">
                        <a:lnSpc>
                          <a:spcPts val="1200"/>
                        </a:lnSpc>
                        <a:spcAft>
                          <a:spcPts val="0"/>
                        </a:spcAft>
                      </a:pPr>
                      <a:r>
                        <a:rPr lang="nl-BE" sz="1200" smtClean="0">
                          <a:latin typeface="Arial"/>
                          <a:ea typeface="Times New Roman"/>
                          <a:cs typeface="Arial"/>
                        </a:rPr>
                        <a:t>86,8</a:t>
                      </a:r>
                      <a:endParaRPr lang="en-US" sz="1200">
                        <a:latin typeface="Arial"/>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cap="flat">
                      <a:noFill/>
                    </a:lnB>
                    <a:lnTlToBr>
                      <a:noFill/>
                    </a:lnTlToBr>
                    <a:lnBlToTr>
                      <a:noFill/>
                    </a:lnBlToTr>
                    <a:solidFill>
                      <a:schemeClr val="bg1"/>
                    </a:solidFill>
                  </a:tcPr>
                </a:tc>
              </a:tr>
              <a:tr h="83459">
                <a:tc>
                  <a:txBody>
                    <a:bodyPr/>
                    <a:lstStyle/>
                    <a:p>
                      <a:endParaRPr lang="en-US" sz="1200">
                        <a:latin typeface="Calibri"/>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endParaRPr lang="en-US" sz="1200">
                        <a:latin typeface="Calibri"/>
                        <a:ea typeface="Times New Roman"/>
                        <a:cs typeface="Times New Roman"/>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solidFill>
                      <a:schemeClr val="bg1"/>
                    </a:solidFill>
                  </a:tcPr>
                </a:tc>
              </a:tr>
              <a:tr h="289183">
                <a:tc>
                  <a:txBody>
                    <a:bodyPr/>
                    <a:lstStyle/>
                    <a:p>
                      <a:pPr marL="0" algn="l" defTabSz="914400" rtl="0" eaLnBrk="1" latinLnBrk="0" hangingPunct="1">
                        <a:lnSpc>
                          <a:spcPts val="1200"/>
                        </a:lnSpc>
                        <a:spcAft>
                          <a:spcPts val="0"/>
                        </a:spcAft>
                      </a:pPr>
                      <a:r>
                        <a:rPr lang="en-US" sz="1200" kern="1200" smtClean="0">
                          <a:solidFill>
                            <a:schemeClr val="tx1"/>
                          </a:solidFill>
                          <a:latin typeface="Arial"/>
                          <a:ea typeface="Times New Roman"/>
                          <a:cs typeface="Arial"/>
                        </a:rPr>
                        <a:t>Belgen</a:t>
                      </a:r>
                      <a:endParaRPr lang="en-US" sz="1200" kern="1200">
                        <a:solidFill>
                          <a:schemeClr val="tx1"/>
                        </a:solidFill>
                        <a:latin typeface="Arial"/>
                        <a:ea typeface="Times New Roman"/>
                        <a:cs typeface="Arial"/>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en-US" sz="1200" b="0" kern="1200" smtClean="0">
                          <a:solidFill>
                            <a:schemeClr val="tx1"/>
                          </a:solidFill>
                          <a:latin typeface="Arial"/>
                          <a:ea typeface="Times New Roman"/>
                          <a:cs typeface="Arial"/>
                        </a:rPr>
                        <a:t>68,7</a:t>
                      </a:r>
                      <a:endParaRPr lang="en-US" sz="1200" b="0" kern="120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en-US" sz="1200" b="0" kern="1200" smtClean="0">
                          <a:solidFill>
                            <a:schemeClr val="tx1"/>
                          </a:solidFill>
                          <a:latin typeface="Arial"/>
                          <a:ea typeface="Times New Roman"/>
                          <a:cs typeface="Arial"/>
                        </a:rPr>
                        <a:t>77,8</a:t>
                      </a:r>
                      <a:endParaRPr lang="en-US" sz="1200" b="0" kern="120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en-US" sz="1200" b="0" kern="1200" smtClean="0">
                          <a:solidFill>
                            <a:schemeClr val="tx1"/>
                          </a:solidFill>
                          <a:latin typeface="Arial"/>
                          <a:ea typeface="Times New Roman"/>
                          <a:cs typeface="Arial"/>
                        </a:rPr>
                        <a:t>70,1</a:t>
                      </a:r>
                      <a:endParaRPr lang="en-US" sz="1200" b="0" kern="120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en-US" sz="1200" b="0" kern="1200" smtClean="0">
                          <a:solidFill>
                            <a:schemeClr val="tx1"/>
                          </a:solidFill>
                          <a:latin typeface="Arial"/>
                          <a:ea typeface="Times New Roman"/>
                          <a:cs typeface="Arial"/>
                        </a:rPr>
                        <a:t>77,7</a:t>
                      </a:r>
                      <a:endParaRPr lang="en-US" sz="1200" b="0" kern="1200">
                        <a:solidFill>
                          <a:schemeClr val="tx1"/>
                        </a:solidFill>
                        <a:latin typeface="Arial"/>
                        <a:ea typeface="Times New Roman"/>
                        <a:cs typeface="Arial"/>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solidFill>
                      <a:schemeClr val="bg1"/>
                    </a:solidFill>
                  </a:tcPr>
                </a:tc>
              </a:tr>
              <a:tr h="313290">
                <a:tc>
                  <a:txBody>
                    <a:bodyPr/>
                    <a:lstStyle/>
                    <a:p>
                      <a:pPr marL="0" algn="l" defTabSz="914400" rtl="0" eaLnBrk="1" latinLnBrk="0" hangingPunct="1">
                        <a:lnSpc>
                          <a:spcPts val="1200"/>
                        </a:lnSpc>
                        <a:spcAft>
                          <a:spcPts val="0"/>
                        </a:spcAft>
                      </a:pPr>
                      <a:r>
                        <a:rPr lang="en-US" sz="1200" kern="1200" smtClean="0">
                          <a:solidFill>
                            <a:schemeClr val="tx1"/>
                          </a:solidFill>
                          <a:latin typeface="Arial"/>
                          <a:ea typeface="Times New Roman"/>
                          <a:cs typeface="Arial"/>
                        </a:rPr>
                        <a:t>Overige EU Staatsburgers</a:t>
                      </a:r>
                      <a:endParaRPr lang="en-US" sz="1200" kern="1200">
                        <a:solidFill>
                          <a:schemeClr val="tx1"/>
                        </a:solidFill>
                        <a:latin typeface="Arial"/>
                        <a:ea typeface="Times New Roman"/>
                        <a:cs typeface="Arial"/>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en-US" sz="1200" b="0" kern="1200" smtClean="0">
                          <a:solidFill>
                            <a:schemeClr val="tx1"/>
                          </a:solidFill>
                          <a:latin typeface="Arial"/>
                          <a:ea typeface="Times New Roman"/>
                          <a:cs typeface="Arial"/>
                        </a:rPr>
                        <a:t>65,1</a:t>
                      </a:r>
                      <a:endParaRPr lang="en-US" sz="1200" b="0" kern="120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en-US" sz="1200" b="0" kern="1200" smtClean="0">
                          <a:solidFill>
                            <a:schemeClr val="tx1"/>
                          </a:solidFill>
                          <a:latin typeface="Arial"/>
                          <a:ea typeface="Times New Roman"/>
                          <a:cs typeface="Arial"/>
                        </a:rPr>
                        <a:t>73,9</a:t>
                      </a:r>
                      <a:endParaRPr lang="en-US" sz="1200" b="0" kern="120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en-US" sz="1200" b="0" kern="1200" smtClean="0">
                          <a:solidFill>
                            <a:schemeClr val="tx1"/>
                          </a:solidFill>
                          <a:latin typeface="Arial"/>
                          <a:ea typeface="Times New Roman"/>
                          <a:cs typeface="Arial"/>
                        </a:rPr>
                        <a:t>70,1</a:t>
                      </a:r>
                      <a:endParaRPr lang="en-US" sz="1200" b="0" kern="120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en-US" sz="1200" b="0" kern="1200" smtClean="0">
                          <a:solidFill>
                            <a:schemeClr val="tx1"/>
                          </a:solidFill>
                          <a:latin typeface="Arial"/>
                          <a:ea typeface="Times New Roman"/>
                          <a:cs typeface="Arial"/>
                        </a:rPr>
                        <a:t>75,8</a:t>
                      </a:r>
                      <a:endParaRPr lang="en-US" sz="1200" b="0" kern="1200">
                        <a:solidFill>
                          <a:schemeClr val="tx1"/>
                        </a:solidFill>
                        <a:latin typeface="Arial"/>
                        <a:ea typeface="Times New Roman"/>
                        <a:cs typeface="Arial"/>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solidFill>
                      <a:schemeClr val="bg1"/>
                    </a:solidFill>
                  </a:tcPr>
                </a:tc>
              </a:tr>
              <a:tr h="103324">
                <a:tc>
                  <a:txBody>
                    <a:bodyPr/>
                    <a:lstStyle/>
                    <a:p>
                      <a:pPr marL="0" algn="l" defTabSz="914400" rtl="0" eaLnBrk="1" latinLnBrk="0" hangingPunct="1">
                        <a:lnSpc>
                          <a:spcPts val="1200"/>
                        </a:lnSpc>
                        <a:spcAft>
                          <a:spcPts val="0"/>
                        </a:spcAft>
                      </a:pPr>
                      <a:r>
                        <a:rPr lang="en-US" sz="1200" b="1" kern="1200" smtClean="0">
                          <a:solidFill>
                            <a:schemeClr val="tx1"/>
                          </a:solidFill>
                          <a:latin typeface="Arial"/>
                          <a:ea typeface="Times New Roman"/>
                          <a:cs typeface="Arial"/>
                        </a:rPr>
                        <a:t>Niet-EU-staatsburgers</a:t>
                      </a:r>
                      <a:endParaRPr lang="en-US" sz="1200" b="1" kern="1200">
                        <a:solidFill>
                          <a:schemeClr val="tx1"/>
                        </a:solidFill>
                        <a:latin typeface="Arial"/>
                        <a:ea typeface="Times New Roman"/>
                        <a:cs typeface="Arial"/>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en-US" sz="1200" b="1" kern="1200" smtClean="0">
                          <a:solidFill>
                            <a:schemeClr val="tx1"/>
                          </a:solidFill>
                          <a:latin typeface="Arial"/>
                          <a:ea typeface="Times New Roman"/>
                          <a:cs typeface="Arial"/>
                        </a:rPr>
                        <a:t>39,6</a:t>
                      </a:r>
                      <a:endParaRPr lang="en-US" sz="1200" b="1" kern="120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en-US" sz="1200" b="1" kern="1200" smtClean="0">
                          <a:solidFill>
                            <a:schemeClr val="tx1"/>
                          </a:solidFill>
                          <a:latin typeface="Arial"/>
                          <a:ea typeface="Times New Roman"/>
                          <a:cs typeface="Arial"/>
                        </a:rPr>
                        <a:t>57,8</a:t>
                      </a:r>
                      <a:endParaRPr lang="en-US" sz="1200" b="1" kern="120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en-US" sz="1200" b="1" kern="1200" smtClean="0">
                          <a:solidFill>
                            <a:schemeClr val="tx1"/>
                          </a:solidFill>
                          <a:latin typeface="Arial"/>
                          <a:ea typeface="Times New Roman"/>
                          <a:cs typeface="Arial"/>
                        </a:rPr>
                        <a:t>47,0</a:t>
                      </a:r>
                      <a:endParaRPr lang="en-US" sz="1200" b="1" kern="120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no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r>
                        <a:rPr lang="en-US" sz="1200" b="1" kern="1200" smtClean="0">
                          <a:solidFill>
                            <a:schemeClr val="tx1"/>
                          </a:solidFill>
                          <a:latin typeface="Arial"/>
                          <a:ea typeface="Times New Roman"/>
                          <a:cs typeface="Arial"/>
                        </a:rPr>
                        <a:t>52,2</a:t>
                      </a:r>
                      <a:endParaRPr lang="en-US" sz="1200" b="1" kern="1200">
                        <a:solidFill>
                          <a:schemeClr val="tx1"/>
                        </a:solidFill>
                        <a:latin typeface="Arial"/>
                        <a:ea typeface="Times New Roman"/>
                        <a:cs typeface="Arial"/>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w="12700" cap="flat" cmpd="sng" algn="ctr">
                      <a:noFill/>
                      <a:prstDash val="solid"/>
                      <a:round/>
                      <a:headEnd type="none" w="med" len="med"/>
                      <a:tailEnd type="none" w="med" len="med"/>
                    </a:lnB>
                    <a:lnTlToBr>
                      <a:noFill/>
                    </a:lnTlToBr>
                    <a:lnBlToTr>
                      <a:noFill/>
                    </a:lnBlToTr>
                    <a:solidFill>
                      <a:schemeClr val="bg1"/>
                    </a:solidFill>
                  </a:tcPr>
                </a:tc>
              </a:tr>
              <a:tr h="103324">
                <a:tc>
                  <a:txBody>
                    <a:bodyPr/>
                    <a:lstStyle/>
                    <a:p>
                      <a:pPr marL="0" algn="l" defTabSz="914400" rtl="0" eaLnBrk="1" latinLnBrk="0" hangingPunct="1">
                        <a:lnSpc>
                          <a:spcPts val="1200"/>
                        </a:lnSpc>
                        <a:spcAft>
                          <a:spcPts val="0"/>
                        </a:spcAft>
                      </a:pPr>
                      <a:endParaRPr lang="en-US" sz="1200" b="1" kern="1200">
                        <a:solidFill>
                          <a:schemeClr val="tx1"/>
                        </a:solidFill>
                        <a:latin typeface="Arial"/>
                        <a:ea typeface="Times New Roman"/>
                        <a:cs typeface="Arial"/>
                      </a:endParaRPr>
                    </a:p>
                  </a:txBody>
                  <a:tcPr marL="44450" marR="44450" marT="0" marB="0" anchor="b">
                    <a:lnL w="12700"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endParaRPr lang="en-US" sz="1200" b="1" kern="120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endParaRPr lang="en-US" sz="1200" b="1" kern="120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endParaRPr lang="en-US" sz="1200" b="1" kern="1200">
                        <a:solidFill>
                          <a:schemeClr val="tx1"/>
                        </a:solidFill>
                        <a:latin typeface="Arial"/>
                        <a:ea typeface="Times New Roman"/>
                        <a:cs typeface="Arial"/>
                      </a:endParaRPr>
                    </a:p>
                  </a:txBody>
                  <a:tcPr marL="44450" marR="44450" marT="0" marB="0" anchor="b">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ctr" defTabSz="914400" rtl="0" eaLnBrk="1" latinLnBrk="0" hangingPunct="1">
                        <a:lnSpc>
                          <a:spcPts val="1200"/>
                        </a:lnSpc>
                        <a:spcAft>
                          <a:spcPts val="0"/>
                        </a:spcAft>
                      </a:pPr>
                      <a:endParaRPr lang="en-US" sz="1200" b="1" kern="1200">
                        <a:solidFill>
                          <a:schemeClr val="tx1"/>
                        </a:solidFill>
                        <a:latin typeface="Arial"/>
                        <a:ea typeface="Times New Roman"/>
                        <a:cs typeface="Arial"/>
                      </a:endParaRPr>
                    </a:p>
                  </a:txBody>
                  <a:tcPr marL="44450" marR="44450" marT="0" marB="0" anchor="b">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 name="Group 153"/>
          <p:cNvGraphicFramePr>
            <a:graphicFrameLocks noGrp="1"/>
          </p:cNvGraphicFramePr>
          <p:nvPr/>
        </p:nvGraphicFramePr>
        <p:xfrm>
          <a:off x="174625" y="6332972"/>
          <a:ext cx="7257533" cy="131328"/>
        </p:xfrm>
        <a:graphic>
          <a:graphicData uri="http://schemas.openxmlformats.org/drawingml/2006/table">
            <a:tbl>
              <a:tblPr/>
              <a:tblGrid>
                <a:gridCol w="7257533"/>
              </a:tblGrid>
              <a:tr h="12729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smtClean="0">
                          <a:ln>
                            <a:noFill/>
                          </a:ln>
                          <a:solidFill>
                            <a:schemeClr val="tx1"/>
                          </a:solidFill>
                          <a:effectLst/>
                          <a:latin typeface="Arial" charset="0"/>
                        </a:rPr>
                        <a:t>Bron: EC.</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438"/>
            <a:ext cx="8408988" cy="823912"/>
          </a:xfrm>
        </p:spPr>
        <p:txBody>
          <a:bodyPr/>
          <a:lstStyle/>
          <a:p>
            <a:r>
              <a:rPr lang="nl-BE" noProof="0" dirty="0" smtClean="0"/>
              <a:t>Debat gaat niet enkel over loonindexering, ook over indexering van andere inkomens en prijsindexering</a:t>
            </a:r>
            <a:endParaRPr lang="nl-BE" noProof="0" dirty="0"/>
          </a:p>
        </p:txBody>
      </p:sp>
      <p:sp>
        <p:nvSpPr>
          <p:cNvPr id="3" name="Text Placeholder 2"/>
          <p:cNvSpPr>
            <a:spLocks noGrp="1"/>
          </p:cNvSpPr>
          <p:nvPr>
            <p:ph type="body" sz="quarter" idx="11"/>
          </p:nvPr>
        </p:nvSpPr>
        <p:spPr>
          <a:xfrm>
            <a:off x="201169" y="1000727"/>
            <a:ext cx="8942831" cy="4701948"/>
          </a:xfrm>
        </p:spPr>
        <p:txBody>
          <a:bodyPr/>
          <a:lstStyle/>
          <a:p>
            <a:r>
              <a:rPr lang="nl-BE" noProof="0" smtClean="0"/>
              <a:t>Inkomens van zelfstandigen, vrije beroepen, huurprijzen, ... en winstmarges</a:t>
            </a:r>
          </a:p>
          <a:p>
            <a:pPr lvl="1"/>
            <a:r>
              <a:rPr lang="nl-BE" noProof="0" smtClean="0"/>
              <a:t>prijsindexering gebeurt soms nog op basis van totale CPI (niet gezondheidsindex)</a:t>
            </a:r>
          </a:p>
          <a:p>
            <a:r>
              <a:rPr lang="nl-BE" noProof="0" smtClean="0"/>
              <a:t>Weerslag van kostenschokken en risico op tweederonde-effecten</a:t>
            </a:r>
          </a:p>
          <a:p>
            <a:pPr lvl="1"/>
            <a:r>
              <a:rPr lang="nl-BE" noProof="0" smtClean="0"/>
              <a:t>identieke mechanismen als bij loonindexering, maar DSG</a:t>
            </a:r>
            <a:r>
              <a:rPr lang="nl-BE" smtClean="0"/>
              <a:t>E modellen tonen aan dat prijsindexering nog problematischer is door de directere impact op de inflatie</a:t>
            </a:r>
            <a:endParaRPr lang="nl-BE" noProof="0" smtClean="0"/>
          </a:p>
          <a:p>
            <a:r>
              <a:rPr lang="nl-BE" noProof="0" smtClean="0"/>
              <a:t>Indexering van andere inkomens bemoeilijkt evenzeer de evenwichtige verdeling van de weerslag van ruilvoetschokken</a:t>
            </a:r>
          </a:p>
          <a:p>
            <a:r>
              <a:rPr lang="nl-BE" noProof="0" smtClean="0"/>
              <a:t>Andere inkomens zijn net zo goed een kostenfactor/determinant van het concurrentievermogen</a:t>
            </a:r>
          </a:p>
          <a:p>
            <a:r>
              <a:rPr lang="nl-BE" smtClean="0"/>
              <a:t>Sectorspecifieke prijsindexeringspraktijken kunnen een domper zetten op de mededinging</a:t>
            </a:r>
            <a:endParaRPr lang="nl-BE" noProof="0" dirty="0" smtClean="0"/>
          </a:p>
          <a:p>
            <a:pPr lvl="1"/>
            <a:r>
              <a:rPr lang="nl-BE" smtClean="0"/>
              <a:t>Aspect dat aandacht van de mededingingsautoriteiten verdient</a:t>
            </a:r>
            <a:endParaRPr lang="nl-BE" noProof="0" dirty="0" smtClean="0"/>
          </a:p>
          <a:p>
            <a:pPr lvl="1"/>
            <a:endParaRPr lang="nl-BE" noProof="0" dirty="0" smtClean="0"/>
          </a:p>
          <a:p>
            <a:pPr>
              <a:buNone/>
            </a:pPr>
            <a:endParaRPr lang="nl-BE" noProof="0" dirty="0" smtClean="0"/>
          </a:p>
          <a:p>
            <a:pPr>
              <a:buNone/>
            </a:pPr>
            <a:endParaRPr lang="nl-BE" noProof="0" dirty="0" smtClean="0"/>
          </a:p>
        </p:txBody>
      </p:sp>
      <p:sp>
        <p:nvSpPr>
          <p:cNvPr id="4" name="Slide Number Placeholder 3"/>
          <p:cNvSpPr>
            <a:spLocks noGrp="1"/>
          </p:cNvSpPr>
          <p:nvPr>
            <p:ph type="sldNum" sz="quarter" idx="12"/>
          </p:nvPr>
        </p:nvSpPr>
        <p:spPr/>
        <p:txBody>
          <a:bodyPr/>
          <a:lstStyle/>
          <a:p>
            <a:pPr>
              <a:defRPr/>
            </a:pPr>
            <a:fld id="{FA010CF7-96A6-4C4E-87D2-E52C45C5BC1F}" type="slidenum">
              <a:rPr lang="nl-NL" smtClean="0"/>
              <a:pPr>
                <a:defRPr/>
              </a:pPr>
              <a:t>80</a:t>
            </a:fld>
            <a:endParaRPr lang="nl-BE"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912"/>
            <a:ext cx="9143999" cy="373062"/>
          </a:xfrm>
        </p:spPr>
        <p:txBody>
          <a:bodyPr/>
          <a:lstStyle/>
          <a:p>
            <a:r>
              <a:rPr lang="nl-BE" noProof="0" dirty="0" smtClean="0"/>
              <a:t>Alternatieven voor het stelsel van automatische indexering aan de hand van de gezondheidsindex: een overzicht (1) </a:t>
            </a:r>
            <a:endParaRPr lang="nl-BE" noProof="0" dirty="0"/>
          </a:p>
        </p:txBody>
      </p:sp>
      <p:graphicFrame>
        <p:nvGraphicFramePr>
          <p:cNvPr id="5" name="Table Placeholder 4"/>
          <p:cNvGraphicFramePr>
            <a:graphicFrameLocks noGrp="1"/>
          </p:cNvGraphicFramePr>
          <p:nvPr>
            <p:ph type="tbl" sz="quarter" idx="11"/>
          </p:nvPr>
        </p:nvGraphicFramePr>
        <p:xfrm>
          <a:off x="185737" y="649605"/>
          <a:ext cx="8772525" cy="5704205"/>
        </p:xfrm>
        <a:graphic>
          <a:graphicData uri="http://schemas.openxmlformats.org/drawingml/2006/table">
            <a:tbl>
              <a:tblPr firstRow="1" bandRow="1">
                <a:tableStyleId>{5C22544A-7EE6-4342-B048-85BDC9FD1C3A}</a:tableStyleId>
              </a:tblPr>
              <a:tblGrid>
                <a:gridCol w="2924175"/>
                <a:gridCol w="2924175"/>
                <a:gridCol w="2924175"/>
              </a:tblGrid>
              <a:tr h="239782">
                <a:tc>
                  <a:txBody>
                    <a:bodyPr/>
                    <a:lstStyle/>
                    <a:p>
                      <a:endParaRPr lang="nl-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sz="1000" dirty="0" smtClean="0">
                          <a:solidFill>
                            <a:schemeClr val="tx1"/>
                          </a:solidFill>
                        </a:rPr>
                        <a:t>Voordelen</a:t>
                      </a:r>
                      <a:endParaRPr lang="nl-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sz="1000" smtClean="0">
                          <a:solidFill>
                            <a:schemeClr val="tx1"/>
                          </a:solidFill>
                        </a:rPr>
                        <a:t>Nadelen</a:t>
                      </a:r>
                      <a:endParaRPr lang="nl-BE"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92455">
                <a:tc>
                  <a:txBody>
                    <a:bodyPr/>
                    <a:lstStyle/>
                    <a:p>
                      <a:r>
                        <a:rPr lang="nl-BE" sz="1000" b="1" u="sng" dirty="0" smtClean="0">
                          <a:solidFill>
                            <a:schemeClr val="tx1"/>
                          </a:solidFill>
                        </a:rPr>
                        <a:t>Systematische toepassing van de wet van 1996</a:t>
                      </a:r>
                      <a:r>
                        <a:rPr lang="nl-BE" sz="1000" b="1" u="none" dirty="0" smtClean="0">
                          <a:solidFill>
                            <a:schemeClr val="tx1"/>
                          </a:solidFill>
                        </a:rPr>
                        <a:t>: automatische correctiemechanismen</a:t>
                      </a:r>
                      <a:endParaRPr lang="nl-BE" sz="1000" b="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000" dirty="0" smtClean="0">
                          <a:solidFill>
                            <a:schemeClr val="tx1"/>
                          </a:solidFill>
                        </a:rPr>
                        <a:t>Vermijdt ontstaan van duurzame</a:t>
                      </a:r>
                      <a:r>
                        <a:rPr lang="nl-BE" sz="1000" baseline="0" dirty="0" smtClean="0">
                          <a:solidFill>
                            <a:schemeClr val="tx1"/>
                          </a:solidFill>
                        </a:rPr>
                        <a:t> </a:t>
                      </a:r>
                      <a:r>
                        <a:rPr lang="nl-BE" sz="1000" dirty="0" smtClean="0">
                          <a:solidFill>
                            <a:schemeClr val="tx1"/>
                          </a:solidFill>
                        </a:rPr>
                        <a:t>concurrentiehandicap</a:t>
                      </a:r>
                      <a:endParaRPr lang="nl-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000" dirty="0" smtClean="0">
                          <a:solidFill>
                            <a:schemeClr val="tx1"/>
                          </a:solidFill>
                        </a:rPr>
                        <a:t>Is remediërend in plaats van preventief</a:t>
                      </a:r>
                    </a:p>
                    <a:p>
                      <a:endParaRPr lang="nl-BE" sz="400" dirty="0" smtClean="0">
                        <a:solidFill>
                          <a:schemeClr val="tx1"/>
                        </a:solidFill>
                      </a:endParaRPr>
                    </a:p>
                    <a:p>
                      <a:r>
                        <a:rPr lang="nl-BE" sz="1000" dirty="0" smtClean="0">
                          <a:solidFill>
                            <a:schemeClr val="tx1"/>
                          </a:solidFill>
                        </a:rPr>
                        <a:t>Is moeilijk uitvoerbaar zolang huidige vorm van indexering blijft bestaan</a:t>
                      </a:r>
                      <a:endParaRPr lang="nl-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nSpc>
                          <a:spcPts val="200"/>
                        </a:lnSpc>
                      </a:pPr>
                      <a:endParaRPr lang="nl-BE" sz="1000" b="1"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00"/>
                        </a:lnSpc>
                      </a:pPr>
                      <a:endParaRPr lang="nl-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00"/>
                        </a:lnSpc>
                      </a:pPr>
                      <a:endParaRPr lang="nl-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25805">
                <a:tc>
                  <a:txBody>
                    <a:bodyPr/>
                    <a:lstStyle/>
                    <a:p>
                      <a:r>
                        <a:rPr lang="nl-BE" sz="1000" b="1" u="sng" dirty="0" smtClean="0">
                          <a:solidFill>
                            <a:schemeClr val="tx1"/>
                          </a:solidFill>
                        </a:rPr>
                        <a:t>De transmissie van de gezondheidsindex naar de inkomens meer vertragen</a:t>
                      </a:r>
                      <a:r>
                        <a:rPr lang="nl-BE" sz="1000" b="1" u="none" dirty="0" smtClean="0">
                          <a:solidFill>
                            <a:schemeClr val="tx1"/>
                          </a:solidFill>
                        </a:rPr>
                        <a:t> *</a:t>
                      </a:r>
                      <a:endParaRPr lang="nl-BE" sz="1000" b="0" u="none" baseline="0" dirty="0" smtClean="0">
                        <a:solidFill>
                          <a:schemeClr val="tx1"/>
                        </a:solidFill>
                      </a:endParaRPr>
                    </a:p>
                    <a:p>
                      <a:r>
                        <a:rPr lang="nl-BE" sz="1000" b="0" u="none" baseline="0" dirty="0" smtClean="0">
                          <a:solidFill>
                            <a:schemeClr val="tx1"/>
                          </a:solidFill>
                        </a:rPr>
                        <a:t>(bijvoorbeeld door sterkere afvlakking of grotere trappen)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000" dirty="0" smtClean="0">
                          <a:solidFill>
                            <a:schemeClr val="tx1"/>
                          </a:solidFill>
                        </a:rPr>
                        <a:t>Beperkt effect</a:t>
                      </a:r>
                      <a:endParaRPr lang="nl-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nSpc>
                          <a:spcPts val="200"/>
                        </a:lnSpc>
                      </a:pPr>
                      <a:endParaRPr lang="nl-BE"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00"/>
                        </a:lnSpc>
                      </a:pPr>
                      <a:endParaRPr lang="nl-BE"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200"/>
                        </a:lnSpc>
                      </a:pPr>
                      <a:endParaRPr lang="nl-BE"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73237">
                <a:tc>
                  <a:txBody>
                    <a:bodyPr/>
                    <a:lstStyle/>
                    <a:p>
                      <a:r>
                        <a:rPr lang="nl-BE" sz="1000" b="1" u="sng" dirty="0" smtClean="0">
                          <a:solidFill>
                            <a:schemeClr val="tx1"/>
                          </a:solidFill>
                        </a:rPr>
                        <a:t>De dekking van de huidige gezondheidsindex verder beperken</a:t>
                      </a:r>
                      <a:r>
                        <a:rPr lang="nl-BE" sz="1000" b="1" u="none" dirty="0" smtClean="0">
                          <a:solidFill>
                            <a:schemeClr val="tx1"/>
                          </a:solidFill>
                        </a:rPr>
                        <a:t> *</a:t>
                      </a:r>
                      <a:endParaRPr lang="nl-BE" sz="1000" b="0" u="none" baseline="0" dirty="0" smtClean="0">
                        <a:solidFill>
                          <a:schemeClr val="tx1"/>
                        </a:solidFill>
                      </a:endParaRPr>
                    </a:p>
                    <a:p>
                      <a:endParaRPr lang="nl-BE" sz="400" b="0" u="none" baseline="0" dirty="0" smtClean="0">
                        <a:solidFill>
                          <a:schemeClr val="tx1"/>
                        </a:solidFill>
                      </a:endParaRPr>
                    </a:p>
                    <a:p>
                      <a:r>
                        <a:rPr lang="nl-BE" sz="1000" b="0" u="none" baseline="0" dirty="0" smtClean="0">
                          <a:solidFill>
                            <a:schemeClr val="tx1"/>
                          </a:solidFill>
                        </a:rPr>
                        <a:t>door uitsluiting van:</a:t>
                      </a:r>
                    </a:p>
                    <a:p>
                      <a:pPr>
                        <a:buFont typeface="Arial" pitchFamily="34" charset="0"/>
                        <a:buChar char="•"/>
                      </a:pPr>
                      <a:r>
                        <a:rPr sz="1000" dirty="0"/>
                        <a:t> </a:t>
                      </a:r>
                      <a:r>
                        <a:rPr sz="1000" dirty="0" err="1"/>
                        <a:t>alle</a:t>
                      </a:r>
                      <a:r>
                        <a:rPr sz="1000" dirty="0"/>
                        <a:t> </a:t>
                      </a:r>
                      <a:r>
                        <a:rPr sz="1000" dirty="0" err="1"/>
                        <a:t>energiedragers</a:t>
                      </a:r>
                      <a:endParaRPr lang="nl-BE" sz="1000" b="0" u="none" baseline="0" dirty="0" smtClean="0">
                        <a:solidFill>
                          <a:schemeClr val="tx1"/>
                        </a:solidFill>
                      </a:endParaRPr>
                    </a:p>
                    <a:p>
                      <a:pPr>
                        <a:buFont typeface="Arial" pitchFamily="34" charset="0"/>
                        <a:buChar char="•"/>
                      </a:pPr>
                      <a:r>
                        <a:rPr lang="nl-BE" sz="1000" b="0" u="none" baseline="0" dirty="0" smtClean="0">
                          <a:solidFill>
                            <a:schemeClr val="tx1"/>
                          </a:solidFill>
                        </a:rPr>
                        <a:t> idem + levensmiddelen</a:t>
                      </a:r>
                    </a:p>
                    <a:p>
                      <a:pPr>
                        <a:buFont typeface="Arial" pitchFamily="34" charset="0"/>
                        <a:buChar char="•"/>
                      </a:pPr>
                      <a:r>
                        <a:rPr lang="nl-BE" sz="1000" b="0" u="none" baseline="0" dirty="0" smtClean="0">
                          <a:solidFill>
                            <a:schemeClr val="tx1"/>
                          </a:solidFill>
                        </a:rPr>
                        <a:t> idem + de stijgingen van indirecte belastingen</a:t>
                      </a:r>
                      <a:endParaRPr lang="nl-BE" sz="1000"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000" dirty="0" smtClean="0"/>
                        <a:t>Betere afscherming voor</a:t>
                      </a:r>
                      <a:r>
                        <a:rPr lang="nl-BE" sz="1000" baseline="0" dirty="0" smtClean="0"/>
                        <a:t> grondstoffenprijzen- en kostenschokken reduceert volatiliteit reële economie en inflatie</a:t>
                      </a:r>
                    </a:p>
                    <a:p>
                      <a:endParaRPr lang="nl-BE" sz="400" baseline="0" dirty="0" smtClean="0"/>
                    </a:p>
                    <a:p>
                      <a:r>
                        <a:rPr lang="nl-BE" sz="1000" baseline="0" dirty="0" smtClean="0"/>
                        <a:t>Partiële indexering reduceert volatiliteit reële economie bij vraagschok</a:t>
                      </a:r>
                    </a:p>
                    <a:p>
                      <a:endParaRPr lang="nl-BE" sz="400" baseline="0" dirty="0" smtClean="0"/>
                    </a:p>
                    <a:p>
                      <a:r>
                        <a:rPr sz="1000" dirty="0" err="1" smtClean="0"/>
                        <a:t>Loononderhandelingen</a:t>
                      </a:r>
                      <a:r>
                        <a:rPr lang="nl-BE" sz="1000" dirty="0" smtClean="0">
                          <a:solidFill>
                            <a:schemeClr val="tx1"/>
                          </a:solidFill>
                        </a:rPr>
                        <a:t>: betrouwbaardere referentie-index/minder nood aan correcties ex 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000" dirty="0" smtClean="0">
                          <a:solidFill>
                            <a:schemeClr val="tx1"/>
                          </a:solidFill>
                        </a:rPr>
                        <a:t>Partiële</a:t>
                      </a:r>
                      <a:r>
                        <a:rPr lang="nl-BE" sz="1000" baseline="0" dirty="0" smtClean="0">
                          <a:solidFill>
                            <a:schemeClr val="tx1"/>
                          </a:solidFill>
                        </a:rPr>
                        <a:t> indexering vergroot volatiliteit reële economie en inflatie in geval van resterende grondstoffenprijzen- en kostenschokken</a:t>
                      </a:r>
                    </a:p>
                    <a:p>
                      <a:endParaRPr lang="nl-BE" sz="400" baseline="0" dirty="0" smtClean="0">
                        <a:solidFill>
                          <a:schemeClr val="tx1"/>
                        </a:solidFill>
                      </a:endParaRPr>
                    </a:p>
                    <a:p>
                      <a:r>
                        <a:rPr lang="nl-BE" sz="1000" baseline="0" dirty="0" smtClean="0">
                          <a:solidFill>
                            <a:schemeClr val="tx1"/>
                          </a:solidFill>
                        </a:rPr>
                        <a:t>Partiële indexering vergroot volatiliteit van de inflatie bij vraagschok</a:t>
                      </a:r>
                    </a:p>
                    <a:p>
                      <a:endParaRPr lang="nl-BE" sz="400" baseline="0" dirty="0" smtClean="0">
                        <a:solidFill>
                          <a:schemeClr val="tx1"/>
                        </a:solidFill>
                      </a:endParaRPr>
                    </a:p>
                    <a:p>
                      <a:r>
                        <a:rPr lang="nl-BE" sz="1000" baseline="0" dirty="0" smtClean="0">
                          <a:solidFill>
                            <a:schemeClr val="tx1"/>
                          </a:solidFill>
                        </a:rPr>
                        <a:t>Beperkte marge voor differentiatie tussen sectoren en ondernemingen en voor in aanmerking nemen van de productiviteit</a:t>
                      </a:r>
                    </a:p>
                    <a:p>
                      <a:endParaRPr lang="nl-BE" sz="400" baseline="0" dirty="0" smtClean="0">
                        <a:solidFill>
                          <a:schemeClr val="tx1"/>
                        </a:solidFill>
                      </a:endParaRPr>
                    </a:p>
                    <a:p>
                      <a:r>
                        <a:rPr lang="nl-BE" sz="1000" baseline="0" dirty="0" smtClean="0">
                          <a:solidFill>
                            <a:schemeClr val="tx1"/>
                          </a:solidFill>
                        </a:rPr>
                        <a:t>Verminderde representativiteit van de referentie-index</a:t>
                      </a:r>
                      <a:endParaRPr lang="nl-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970">
                <a:tc>
                  <a:txBody>
                    <a:bodyPr/>
                    <a:lstStyle/>
                    <a:p>
                      <a:pPr>
                        <a:lnSpc>
                          <a:spcPts val="400"/>
                        </a:lnSpc>
                      </a:pPr>
                      <a:endParaRPr lang="nl-BE"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400"/>
                        </a:lnSpc>
                      </a:pPr>
                      <a:endParaRPr lang="nl-BE"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400"/>
                        </a:lnSpc>
                      </a:pPr>
                      <a:endParaRPr lang="nl-BE"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0970">
                <a:tc>
                  <a:txBody>
                    <a:bodyPr/>
                    <a:lstStyle/>
                    <a:p>
                      <a:r>
                        <a:rPr lang="nl-BE" sz="1000" b="1" u="sng" dirty="0" smtClean="0">
                          <a:solidFill>
                            <a:schemeClr val="tx1"/>
                          </a:solidFill>
                        </a:rPr>
                        <a:t>Indexering op basis</a:t>
                      </a:r>
                      <a:r>
                        <a:rPr lang="nl-BE" sz="1000" b="1" u="sng" baseline="0" dirty="0" smtClean="0">
                          <a:solidFill>
                            <a:schemeClr val="tx1"/>
                          </a:solidFill>
                        </a:rPr>
                        <a:t> van de </a:t>
                      </a:r>
                      <a:r>
                        <a:rPr lang="nl-BE" sz="1000" b="1" u="sng" baseline="0" dirty="0" err="1" smtClean="0">
                          <a:solidFill>
                            <a:schemeClr val="tx1"/>
                          </a:solidFill>
                        </a:rPr>
                        <a:t>bbp</a:t>
                      </a:r>
                      <a:r>
                        <a:rPr lang="nl-BE" sz="1000" b="1" u="sng" baseline="0" dirty="0" smtClean="0">
                          <a:solidFill>
                            <a:schemeClr val="tx1"/>
                          </a:solidFill>
                        </a:rPr>
                        <a:t> </a:t>
                      </a:r>
                      <a:r>
                        <a:rPr lang="nl-BE" sz="1000" b="1" u="sng" baseline="0" dirty="0" err="1" smtClean="0">
                          <a:solidFill>
                            <a:schemeClr val="tx1"/>
                          </a:solidFill>
                        </a:rPr>
                        <a:t>deflator</a:t>
                      </a:r>
                      <a:r>
                        <a:rPr lang="nl-BE" sz="1000" b="1" u="none" baseline="0" dirty="0" smtClean="0">
                          <a:solidFill>
                            <a:schemeClr val="tx1"/>
                          </a:solidFill>
                        </a:rPr>
                        <a:t> *</a:t>
                      </a:r>
                      <a:endParaRPr lang="nl-BE"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000" dirty="0" smtClean="0"/>
                        <a:t>Volledige afscherming </a:t>
                      </a:r>
                      <a:r>
                        <a:rPr lang="nl-BE" sz="1000" baseline="0" dirty="0" smtClean="0"/>
                        <a:t>kostenschokken van buitenlandse oorsprong reduceert volatiliteit reële economie en inflatie</a:t>
                      </a:r>
                    </a:p>
                    <a:p>
                      <a:endParaRPr lang="nl-BE" sz="400" baseline="0" dirty="0" smtClean="0"/>
                    </a:p>
                    <a:p>
                      <a:r>
                        <a:rPr lang="nl-BE" sz="1000" baseline="0" dirty="0" smtClean="0"/>
                        <a:t>Partiële indexering reduceert volatiliteit reële economie bij vraagschok</a:t>
                      </a:r>
                    </a:p>
                    <a:p>
                      <a:endParaRPr lang="nl-BE" sz="400" baseline="0" dirty="0" smtClean="0"/>
                    </a:p>
                    <a:p>
                      <a:r>
                        <a:rPr lang="nl-BE" sz="1000" dirty="0" smtClean="0"/>
                        <a:t>Loononderhandelingen</a:t>
                      </a:r>
                      <a:r>
                        <a:rPr lang="nl-BE" sz="1000" dirty="0" smtClean="0">
                          <a:solidFill>
                            <a:schemeClr val="tx1"/>
                          </a:solidFill>
                        </a:rPr>
                        <a:t>: betrouwbaardere referentie-index/minder nood aan correcties ex post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000" dirty="0" smtClean="0">
                          <a:solidFill>
                            <a:schemeClr val="tx1"/>
                          </a:solidFill>
                        </a:rPr>
                        <a:t>Partiële</a:t>
                      </a:r>
                      <a:r>
                        <a:rPr lang="nl-BE" sz="1000" baseline="0" dirty="0" smtClean="0">
                          <a:solidFill>
                            <a:schemeClr val="tx1"/>
                          </a:solidFill>
                        </a:rPr>
                        <a:t> indexering vergroot volatiliteit reële economie en inflatie in geval van resterende kostenschokken (van binnenlandse oorsprong)</a:t>
                      </a:r>
                    </a:p>
                    <a:p>
                      <a:endParaRPr lang="nl-BE" sz="400" baseline="0" dirty="0" smtClean="0">
                        <a:solidFill>
                          <a:schemeClr val="tx1"/>
                        </a:solidFill>
                      </a:endParaRPr>
                    </a:p>
                    <a:p>
                      <a:r>
                        <a:rPr lang="nl-BE" sz="1000" baseline="0" dirty="0" smtClean="0">
                          <a:solidFill>
                            <a:schemeClr val="tx1"/>
                          </a:solidFill>
                        </a:rPr>
                        <a:t>Partiële indexering vergroot volatiliteit van de inflatie bij vraagschok</a:t>
                      </a:r>
                    </a:p>
                    <a:p>
                      <a:endParaRPr lang="nl-BE" sz="400" baseline="0" dirty="0" smtClean="0">
                        <a:solidFill>
                          <a:schemeClr val="tx1"/>
                        </a:solidFill>
                      </a:endParaRPr>
                    </a:p>
                    <a:p>
                      <a:r>
                        <a:rPr lang="nl-BE" sz="1000" baseline="0" dirty="0" smtClean="0">
                          <a:solidFill>
                            <a:schemeClr val="tx1"/>
                          </a:solidFill>
                        </a:rPr>
                        <a:t>Beperkte marge voor differentiatie tussen sectoren en ondernemingen en voor in aanmerking nemen van de productiviteit</a:t>
                      </a:r>
                    </a:p>
                    <a:p>
                      <a:endParaRPr lang="nl-BE" sz="400" baseline="0" dirty="0" smtClean="0">
                        <a:solidFill>
                          <a:schemeClr val="tx1"/>
                        </a:solidFill>
                      </a:endParaRPr>
                    </a:p>
                    <a:p>
                      <a:r>
                        <a:rPr lang="nl-BE" sz="1000" baseline="0" dirty="0" smtClean="0">
                          <a:solidFill>
                            <a:schemeClr val="tx1"/>
                          </a:solidFill>
                        </a:rPr>
                        <a:t>Referentie-index onbekend bij ruime publiek, slechts beschikbaar op kwartaalbasis en vatbaar voor frequente herzieningen</a:t>
                      </a:r>
                      <a:endParaRPr lang="nl-BE" sz="10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2"/>
          </p:nvPr>
        </p:nvSpPr>
        <p:spPr/>
        <p:txBody>
          <a:bodyPr/>
          <a:lstStyle/>
          <a:p>
            <a:pPr>
              <a:defRPr/>
            </a:pPr>
            <a:fld id="{A32A838E-A5D0-45BA-94F8-26D7A8D46383}" type="slidenum">
              <a:rPr lang="nl-NL" smtClean="0"/>
              <a:pPr>
                <a:defRPr/>
              </a:pPr>
              <a:t>81</a:t>
            </a:fld>
            <a:endParaRPr lang="nl-BE"/>
          </a:p>
        </p:txBody>
      </p:sp>
      <p:sp>
        <p:nvSpPr>
          <p:cNvPr id="6" name="TextBox 5"/>
          <p:cNvSpPr txBox="1"/>
          <p:nvPr/>
        </p:nvSpPr>
        <p:spPr bwMode="auto">
          <a:xfrm>
            <a:off x="96392" y="6319266"/>
            <a:ext cx="5618607" cy="30008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nl-BE" sz="900" kern="0" dirty="0" smtClean="0">
                <a:latin typeface="+mn-lt"/>
              </a:rPr>
              <a:t>* Eenvoudig toe te passen voor alle inkomens en in geval van prijsindexering.</a:t>
            </a:r>
            <a:endParaRPr kumimoji="0" lang="nl-BE" sz="9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38"/>
            <a:ext cx="9143999" cy="373062"/>
          </a:xfrm>
        </p:spPr>
        <p:txBody>
          <a:bodyPr/>
          <a:lstStyle/>
          <a:p>
            <a:r>
              <a:rPr lang="nl-BE" noProof="0" dirty="0" smtClean="0"/>
              <a:t>Alternatieven voor het stelsel van automatische indexering aan de hand van de gezondheidsindex: een overzicht (2) </a:t>
            </a:r>
            <a:endParaRPr lang="nl-BE" noProof="0" dirty="0"/>
          </a:p>
        </p:txBody>
      </p:sp>
      <p:graphicFrame>
        <p:nvGraphicFramePr>
          <p:cNvPr id="5" name="Table Placeholder 4"/>
          <p:cNvGraphicFramePr>
            <a:graphicFrameLocks noGrp="1"/>
          </p:cNvGraphicFramePr>
          <p:nvPr>
            <p:ph type="tbl" sz="quarter" idx="11"/>
          </p:nvPr>
        </p:nvGraphicFramePr>
        <p:xfrm>
          <a:off x="100010" y="895352"/>
          <a:ext cx="8977314" cy="4406263"/>
        </p:xfrm>
        <a:graphic>
          <a:graphicData uri="http://schemas.openxmlformats.org/drawingml/2006/table">
            <a:tbl>
              <a:tblPr firstRow="1" bandRow="1">
                <a:tableStyleId>{5C22544A-7EE6-4342-B048-85BDC9FD1C3A}</a:tableStyleId>
              </a:tblPr>
              <a:tblGrid>
                <a:gridCol w="2992438"/>
                <a:gridCol w="2992438"/>
                <a:gridCol w="2992438"/>
              </a:tblGrid>
              <a:tr h="241443">
                <a:tc>
                  <a:txBody>
                    <a:bodyPr/>
                    <a:lstStyle/>
                    <a:p>
                      <a:endParaRPr lang="nl-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sz="1000" smtClean="0">
                          <a:solidFill>
                            <a:schemeClr val="tx1"/>
                          </a:solidFill>
                        </a:rPr>
                        <a:t>Voordelen</a:t>
                      </a:r>
                      <a:endParaRPr lang="nl-BE"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nl-BE" sz="1000" smtClean="0">
                          <a:solidFill>
                            <a:schemeClr val="tx1"/>
                          </a:solidFill>
                        </a:rPr>
                        <a:t>Nadelen</a:t>
                      </a:r>
                      <a:endParaRPr lang="nl-BE" sz="10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51608">
                <a:tc>
                  <a:txBody>
                    <a:bodyPr/>
                    <a:lstStyle/>
                    <a:p>
                      <a:r>
                        <a:rPr lang="nl-BE" sz="1000" b="1" u="sng" dirty="0" smtClean="0">
                          <a:solidFill>
                            <a:schemeClr val="tx1"/>
                          </a:solidFill>
                        </a:rPr>
                        <a:t>De gezondheidsindex vervangen door een  vaste waarde verenigbaar met de </a:t>
                      </a:r>
                      <a:r>
                        <a:rPr lang="nl-BE" sz="1000" b="1" u="sng" dirty="0" err="1" smtClean="0">
                          <a:solidFill>
                            <a:schemeClr val="tx1"/>
                          </a:solidFill>
                        </a:rPr>
                        <a:t>prijs-stabiliteit</a:t>
                      </a:r>
                      <a:r>
                        <a:rPr lang="nl-BE" sz="1000" b="1" dirty="0" smtClean="0">
                          <a:solidFill>
                            <a:schemeClr val="tx1"/>
                          </a:solidFill>
                        </a:rPr>
                        <a:t> ('lager dan - en in de buurt van - 2 %') *</a:t>
                      </a:r>
                    </a:p>
                    <a:p>
                      <a:endParaRPr lang="nl-BE" sz="1000" b="1" dirty="0" smtClean="0">
                        <a:solidFill>
                          <a:schemeClr val="tx1"/>
                        </a:solidFill>
                      </a:endParaRPr>
                    </a:p>
                    <a:p>
                      <a:endParaRPr lang="nl-BE" sz="1000" b="1" dirty="0" smtClean="0">
                        <a:solidFill>
                          <a:schemeClr val="tx1"/>
                        </a:solidFill>
                      </a:endParaRPr>
                    </a:p>
                    <a:p>
                      <a:endParaRPr lang="nl-BE" sz="1000" b="1" dirty="0" smtClean="0">
                        <a:solidFill>
                          <a:schemeClr val="tx1"/>
                        </a:solidFill>
                      </a:endParaRPr>
                    </a:p>
                    <a:p>
                      <a:endParaRPr lang="nl-BE" sz="1000" b="1" dirty="0" smtClean="0">
                        <a:solidFill>
                          <a:schemeClr val="tx1"/>
                        </a:solidFill>
                      </a:endParaRPr>
                    </a:p>
                    <a:p>
                      <a:endParaRPr lang="nl-BE"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000" dirty="0" smtClean="0"/>
                        <a:t>Volledige afscherming voor</a:t>
                      </a:r>
                      <a:r>
                        <a:rPr lang="nl-BE" sz="1000" baseline="0" dirty="0" smtClean="0"/>
                        <a:t> grondstoffenprijzen- en kostenschokken reduceert volatiliteit reële economie en inflatie maximaal</a:t>
                      </a:r>
                    </a:p>
                    <a:p>
                      <a:endParaRPr lang="nl-BE" sz="1000" baseline="0" dirty="0" smtClean="0"/>
                    </a:p>
                    <a:p>
                      <a:r>
                        <a:rPr lang="nl-BE" sz="1000" baseline="0" dirty="0" smtClean="0"/>
                        <a:t>Reduceert volatiliteit van inflatie bij vraagschok</a:t>
                      </a:r>
                    </a:p>
                    <a:p>
                      <a:endParaRPr lang="nl-BE" sz="1000" baseline="0" dirty="0" smtClean="0"/>
                    </a:p>
                    <a:p>
                      <a:r>
                        <a:rPr lang="nl-BE" sz="1000" noProof="0" dirty="0" smtClean="0"/>
                        <a:t>Loononderhandelingen</a:t>
                      </a:r>
                      <a:r>
                        <a:rPr lang="nl-BE" sz="1000" noProof="0" dirty="0" smtClean="0">
                          <a:solidFill>
                            <a:schemeClr val="tx1"/>
                          </a:solidFill>
                        </a:rPr>
                        <a:t>: betrouwbaardere referentie/minder nood aan correcties</a:t>
                      </a:r>
                      <a:r>
                        <a:rPr lang="nl-BE" sz="1000" baseline="0" noProof="0" dirty="0" smtClean="0">
                          <a:solidFill>
                            <a:schemeClr val="tx1"/>
                          </a:solidFill>
                        </a:rPr>
                        <a:t> ex post</a:t>
                      </a:r>
                    </a:p>
                    <a:p>
                      <a:endParaRPr lang="nl-BE" sz="600" baseline="0" noProof="0" dirty="0" smtClean="0">
                        <a:solidFill>
                          <a:schemeClr val="tx1"/>
                        </a:solidFill>
                      </a:endParaRPr>
                    </a:p>
                    <a:p>
                      <a:pPr algn="l"/>
                      <a:r>
                        <a:rPr lang="nl-BE" sz="1000" noProof="0" dirty="0" smtClean="0"/>
                        <a:t>Verenigbaar met het </a:t>
                      </a:r>
                      <a:r>
                        <a:rPr lang="nl-BE" sz="1000" noProof="0" dirty="0" err="1" smtClean="0"/>
                        <a:t>monetairbeleidsstelsel</a:t>
                      </a:r>
                      <a:endParaRPr lang="nl-BE" sz="1000" noProof="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BE" sz="1000" dirty="0" smtClean="0">
                        <a:solidFill>
                          <a:schemeClr val="tx1"/>
                        </a:solidFill>
                      </a:endParaRPr>
                    </a:p>
                    <a:p>
                      <a:endParaRPr lang="nl-BE" sz="1000" dirty="0" smtClean="0">
                        <a:solidFill>
                          <a:schemeClr val="tx1"/>
                        </a:solidFill>
                      </a:endParaRPr>
                    </a:p>
                    <a:p>
                      <a:endParaRPr lang="nl-BE" sz="1000" dirty="0" smtClean="0">
                        <a:solidFill>
                          <a:schemeClr val="tx1"/>
                        </a:solidFill>
                      </a:endParaRPr>
                    </a:p>
                    <a:p>
                      <a:r>
                        <a:rPr lang="nl-BE" sz="1000" dirty="0" smtClean="0">
                          <a:solidFill>
                            <a:schemeClr val="tx1"/>
                          </a:solidFill>
                        </a:rPr>
                        <a:t/>
                      </a:r>
                      <a:br>
                        <a:rPr lang="nl-BE" sz="1000" dirty="0" smtClean="0">
                          <a:solidFill>
                            <a:schemeClr val="tx1"/>
                          </a:solidFill>
                        </a:rPr>
                      </a:br>
                      <a:r>
                        <a:rPr lang="nl-BE" sz="1000" dirty="0" smtClean="0">
                          <a:solidFill>
                            <a:schemeClr val="tx1"/>
                          </a:solidFill>
                        </a:rPr>
                        <a:t>Vergroot volatiliteit reële economie bij vraagschok</a:t>
                      </a:r>
                    </a:p>
                    <a:p>
                      <a:endParaRPr lang="nl-BE" sz="1000" dirty="0" smtClean="0">
                        <a:solidFill>
                          <a:schemeClr val="tx1"/>
                        </a:solidFill>
                      </a:endParaRPr>
                    </a:p>
                    <a:p>
                      <a:r>
                        <a:rPr lang="nl-BE" sz="1000" dirty="0" smtClean="0">
                          <a:solidFill>
                            <a:schemeClr val="tx1"/>
                          </a:solidFill>
                        </a:rPr>
                        <a:t>Beperkte marge voor differentiatie tussen sectoren en ondernemingen en voor in aanmerking nemen van de productiviteit</a:t>
                      </a:r>
                      <a:endParaRPr lang="nl-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81082">
                <a:tc>
                  <a:txBody>
                    <a:bodyPr/>
                    <a:lstStyle/>
                    <a:p>
                      <a:endParaRPr lang="nl-BE" sz="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BE"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BE"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796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BE" sz="1000" b="1" u="sng" smtClean="0">
                          <a:solidFill>
                            <a:schemeClr val="tx1"/>
                          </a:solidFill>
                        </a:rPr>
                        <a:t>"All-in" akkoorden</a:t>
                      </a:r>
                    </a:p>
                    <a:p>
                      <a:endParaRPr lang="nl-BE" sz="1000"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000" dirty="0" smtClean="0"/>
                        <a:t>Idem voordelen als bovenstaand systeem</a:t>
                      </a:r>
                    </a:p>
                    <a:p>
                      <a:endParaRPr lang="nl-BE" sz="600" baseline="0" dirty="0" smtClean="0"/>
                    </a:p>
                    <a:p>
                      <a:r>
                        <a:rPr lang="nl-BE" sz="1000" baseline="0" dirty="0" smtClean="0"/>
                        <a:t>Laat ruimte voor  </a:t>
                      </a:r>
                      <a:r>
                        <a:rPr lang="nl-BE" sz="1000" dirty="0" smtClean="0">
                          <a:solidFill>
                            <a:schemeClr val="tx1"/>
                          </a:solidFill>
                        </a:rPr>
                        <a:t>differentiatie tussen sectoren en ondernemingen en voor in aanmerking nemen van de productiviteit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000" smtClean="0">
                          <a:solidFill>
                            <a:schemeClr val="tx1"/>
                          </a:solidFill>
                        </a:rPr>
                        <a:t>Vergroot volatiliteit reële economie bij vraagschok</a:t>
                      </a:r>
                    </a:p>
                    <a:p>
                      <a:endParaRPr lang="nl-BE" sz="1000" smtClean="0">
                        <a:solidFill>
                          <a:schemeClr val="tx1"/>
                        </a:solidFill>
                      </a:endParaRPr>
                    </a:p>
                    <a:p>
                      <a:endParaRPr lang="nl-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endParaRPr lang="nl-BE" sz="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BE" sz="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nl-BE" sz="6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45895">
                <a:tc>
                  <a:txBody>
                    <a:bodyPr/>
                    <a:lstStyle/>
                    <a:p>
                      <a:r>
                        <a:rPr lang="nl-BE" sz="1000" b="1" u="sng" dirty="0" smtClean="0">
                          <a:solidFill>
                            <a:schemeClr val="tx1"/>
                          </a:solidFill>
                        </a:rPr>
                        <a:t>In centen in plaats van in %</a:t>
                      </a:r>
                      <a:endParaRPr lang="nl-BE" sz="1000" b="1" u="sng"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000" dirty="0" smtClean="0"/>
                        <a:t>R</a:t>
                      </a:r>
                      <a:r>
                        <a:rPr lang="nl-BE" sz="1000" baseline="0" dirty="0" smtClean="0"/>
                        <a:t>educeert volatiliteit reële economie en inflatie bij grondstoffenprijzen- en kostenschokken</a:t>
                      </a:r>
                    </a:p>
                    <a:p>
                      <a:endParaRPr lang="nl-BE" sz="600" baseline="0" dirty="0" smtClean="0"/>
                    </a:p>
                    <a:p>
                      <a:r>
                        <a:rPr lang="nl-BE" sz="1000" baseline="0" dirty="0" smtClean="0"/>
                        <a:t>Partiële indexering reduceert volatiliteit reële economie bij vraagschok</a:t>
                      </a:r>
                    </a:p>
                    <a:p>
                      <a:endParaRPr lang="nl-BE" sz="600" baseline="0" dirty="0" smtClean="0"/>
                    </a:p>
                    <a:p>
                      <a:r>
                        <a:rPr lang="nl-BE" sz="1000" dirty="0" smtClean="0">
                          <a:solidFill>
                            <a:schemeClr val="tx1"/>
                          </a:solidFill>
                        </a:rPr>
                        <a:t>Loononderhandelingen:</a:t>
                      </a:r>
                      <a:r>
                        <a:rPr lang="nl-BE" sz="1000" baseline="0" dirty="0" smtClean="0">
                          <a:solidFill>
                            <a:schemeClr val="tx1"/>
                          </a:solidFill>
                        </a:rPr>
                        <a:t> minder nood aan correcties ex post</a:t>
                      </a:r>
                      <a:endParaRPr lang="nl-BE"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nl-BE" sz="1000" dirty="0" smtClean="0">
                          <a:solidFill>
                            <a:schemeClr val="tx1"/>
                          </a:solidFill>
                        </a:rPr>
                        <a:t>Afschermingsmogelijkheid kleiner naarmate drempel van de overstap</a:t>
                      </a:r>
                      <a:r>
                        <a:rPr lang="nl-BE" sz="1000" baseline="0" dirty="0" smtClean="0">
                          <a:solidFill>
                            <a:schemeClr val="tx1"/>
                          </a:solidFill>
                        </a:rPr>
                        <a:t> naar centen hoger wordt</a:t>
                      </a:r>
                    </a:p>
                    <a:p>
                      <a:endParaRPr lang="nl-BE" sz="600" baseline="0" dirty="0" smtClean="0">
                        <a:solidFill>
                          <a:schemeClr val="tx1"/>
                        </a:solidFill>
                      </a:endParaRPr>
                    </a:p>
                    <a:p>
                      <a:r>
                        <a:rPr lang="nl-BE" sz="1000" baseline="0" dirty="0" smtClean="0">
                          <a:solidFill>
                            <a:schemeClr val="tx1"/>
                          </a:solidFill>
                        </a:rPr>
                        <a:t>Partiële indexering vergroot volatiliteit van de inflatie bij vraagschok</a:t>
                      </a:r>
                    </a:p>
                    <a:p>
                      <a:endParaRPr lang="nl-BE" sz="600" baseline="0" dirty="0" smtClean="0">
                        <a:solidFill>
                          <a:schemeClr val="tx1"/>
                        </a:solidFill>
                      </a:endParaRPr>
                    </a:p>
                    <a:p>
                      <a:r>
                        <a:rPr lang="nl-BE" sz="1000" dirty="0" smtClean="0">
                          <a:solidFill>
                            <a:schemeClr val="tx1"/>
                          </a:solidFill>
                        </a:rPr>
                        <a:t>Gecompliceerder stelsel van onderhandelingen</a:t>
                      </a:r>
                    </a:p>
                    <a:p>
                      <a:endParaRPr lang="nl-BE" sz="600" dirty="0" smtClean="0">
                        <a:solidFill>
                          <a:schemeClr val="tx1"/>
                        </a:solidFill>
                      </a:endParaRPr>
                    </a:p>
                    <a:p>
                      <a:r>
                        <a:rPr lang="nl-BE" sz="1000" baseline="0" dirty="0" smtClean="0">
                          <a:solidFill>
                            <a:schemeClr val="tx1"/>
                          </a:solidFill>
                        </a:rPr>
                        <a:t>Nadelig voor laaggeschoolde werkgelegenheid </a:t>
                      </a:r>
                      <a:r>
                        <a:rPr lang="nl-BE" sz="1000" i="1" baseline="0" dirty="0" smtClean="0">
                          <a:solidFill>
                            <a:schemeClr val="tx1"/>
                          </a:solidFill>
                        </a:rPr>
                        <a:t>(</a:t>
                      </a:r>
                      <a:r>
                        <a:rPr lang="nl-BE" sz="1000" i="1" baseline="0" dirty="0" err="1" smtClean="0">
                          <a:solidFill>
                            <a:schemeClr val="tx1"/>
                          </a:solidFill>
                        </a:rPr>
                        <a:t>low-productivity</a:t>
                      </a:r>
                      <a:r>
                        <a:rPr lang="nl-BE" sz="1000" i="1" baseline="0" dirty="0" smtClean="0">
                          <a:solidFill>
                            <a:schemeClr val="tx1"/>
                          </a:solidFill>
                        </a:rPr>
                        <a:t> trap)</a:t>
                      </a:r>
                      <a:endParaRPr lang="nl-BE" sz="10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12"/>
          </p:nvPr>
        </p:nvSpPr>
        <p:spPr/>
        <p:txBody>
          <a:bodyPr/>
          <a:lstStyle/>
          <a:p>
            <a:pPr>
              <a:defRPr/>
            </a:pPr>
            <a:fld id="{A32A838E-A5D0-45BA-94F8-26D7A8D46383}" type="slidenum">
              <a:rPr lang="nl-NL" smtClean="0"/>
              <a:pPr>
                <a:defRPr/>
              </a:pPr>
              <a:t>82</a:t>
            </a:fld>
            <a:endParaRPr lang="nl-BE"/>
          </a:p>
        </p:txBody>
      </p:sp>
      <p:sp>
        <p:nvSpPr>
          <p:cNvPr id="6" name="TextBox 5"/>
          <p:cNvSpPr txBox="1"/>
          <p:nvPr/>
        </p:nvSpPr>
        <p:spPr bwMode="auto">
          <a:xfrm>
            <a:off x="29717" y="6309741"/>
            <a:ext cx="5618607" cy="30008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a:lnSpc>
                <a:spcPct val="150000"/>
              </a:lnSpc>
              <a:spcBef>
                <a:spcPts val="0"/>
              </a:spcBef>
              <a:buClr>
                <a:srgbClr val="CC3300"/>
              </a:buClr>
              <a:buSzPct val="135000"/>
            </a:pPr>
            <a:r>
              <a:rPr lang="nl-BE" sz="900" kern="0" dirty="0" smtClean="0">
                <a:latin typeface="+mn-lt"/>
              </a:rPr>
              <a:t>* Eenvoudig toe te passen voor alle inkomens en in geval van prijsindexering.</a:t>
            </a:r>
            <a:endParaRPr kumimoji="0" lang="nl-BE" sz="9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3"/>
          </p:nvPr>
        </p:nvSpPr>
        <p:spPr>
          <a:noFill/>
        </p:spPr>
        <p:txBody>
          <a:bodyPr/>
          <a:lstStyle/>
          <a:p>
            <a:fld id="{775E68E3-F725-4C31-A3BD-EB3B406A9D91}" type="slidenum">
              <a:rPr lang="nl-NL" smtClean="0"/>
              <a:pPr/>
              <a:t>9</a:t>
            </a:fld>
            <a:endParaRPr lang="nl-NL" smtClean="0"/>
          </a:p>
        </p:txBody>
      </p:sp>
      <p:sp>
        <p:nvSpPr>
          <p:cNvPr id="5123" name="Rectangle 2"/>
          <p:cNvSpPr>
            <a:spLocks noGrp="1" noChangeArrowheads="1"/>
          </p:cNvSpPr>
          <p:nvPr>
            <p:ph type="title"/>
          </p:nvPr>
        </p:nvSpPr>
        <p:spPr/>
        <p:txBody>
          <a:bodyPr/>
          <a:lstStyle/>
          <a:p>
            <a:pPr eaLnBrk="1" hangingPunct="1"/>
            <a:r>
              <a:rPr lang="nl-BE" dirty="0" smtClean="0"/>
              <a:t>Werkloosheidsgraden in 2011</a:t>
            </a:r>
            <a:endParaRPr lang="fr-FR" dirty="0" smtClean="0"/>
          </a:p>
        </p:txBody>
      </p:sp>
      <p:sp>
        <p:nvSpPr>
          <p:cNvPr id="5124" name="Text Box 4"/>
          <p:cNvSpPr txBox="1">
            <a:spLocks noChangeArrowheads="1"/>
          </p:cNvSpPr>
          <p:nvPr/>
        </p:nvSpPr>
        <p:spPr bwMode="auto">
          <a:xfrm>
            <a:off x="633413" y="493713"/>
            <a:ext cx="8085137" cy="307777"/>
          </a:xfrm>
          <a:prstGeom prst="rect">
            <a:avLst/>
          </a:prstGeom>
          <a:noFill/>
          <a:ln w="9525">
            <a:noFill/>
            <a:miter lim="800000"/>
            <a:headEnd/>
            <a:tailEnd/>
          </a:ln>
        </p:spPr>
        <p:txBody>
          <a:bodyPr>
            <a:spAutoFit/>
          </a:bodyPr>
          <a:lstStyle/>
          <a:p>
            <a:pPr fontAlgn="base">
              <a:spcBef>
                <a:spcPct val="0"/>
              </a:spcBef>
              <a:spcAft>
                <a:spcPct val="0"/>
              </a:spcAft>
            </a:pPr>
            <a:r>
              <a:rPr lang="fr-BE" sz="1400">
                <a:solidFill>
                  <a:srgbClr val="003366"/>
                </a:solidFill>
              </a:rPr>
              <a:t>(in % van de beroepsbevolking (15-64 jaar))</a:t>
            </a:r>
          </a:p>
        </p:txBody>
      </p:sp>
      <p:graphicFrame>
        <p:nvGraphicFramePr>
          <p:cNvPr id="6" name="Group 153"/>
          <p:cNvGraphicFramePr>
            <a:graphicFrameLocks noGrp="1"/>
          </p:cNvGraphicFramePr>
          <p:nvPr/>
        </p:nvGraphicFramePr>
        <p:xfrm>
          <a:off x="174625" y="6332972"/>
          <a:ext cx="7257533" cy="131328"/>
        </p:xfrm>
        <a:graphic>
          <a:graphicData uri="http://schemas.openxmlformats.org/drawingml/2006/table">
            <a:tbl>
              <a:tblPr/>
              <a:tblGrid>
                <a:gridCol w="7257533"/>
              </a:tblGrid>
              <a:tr h="127295">
                <a:tc>
                  <a:txBody>
                    <a:bodyPr/>
                    <a:lstStyle/>
                    <a:p>
                      <a:pPr marL="0" marR="0" lvl="0" indent="0" algn="l" defTabSz="914400" rtl="0" eaLnBrk="1" fontAlgn="base" latinLnBrk="0" hangingPunct="1">
                        <a:lnSpc>
                          <a:spcPct val="90000"/>
                        </a:lnSpc>
                        <a:spcBef>
                          <a:spcPct val="0"/>
                        </a:spcBef>
                        <a:spcAft>
                          <a:spcPct val="0"/>
                        </a:spcAft>
                        <a:buClr>
                          <a:srgbClr val="CC3300"/>
                        </a:buClr>
                        <a:buSzPct val="90000"/>
                        <a:buFont typeface="Arial" charset="0"/>
                        <a:buNone/>
                        <a:tabLst>
                          <a:tab pos="88900" algn="l"/>
                        </a:tabLst>
                      </a:pPr>
                      <a:r>
                        <a:rPr kumimoji="0" lang="fr-BE" sz="800" b="0" i="0" u="none" strike="noStrike" cap="none" normalizeH="0" baseline="0" dirty="0" smtClean="0">
                          <a:ln>
                            <a:noFill/>
                          </a:ln>
                          <a:solidFill>
                            <a:schemeClr val="tx1"/>
                          </a:solidFill>
                          <a:effectLst/>
                          <a:latin typeface="Arial" charset="0"/>
                        </a:rPr>
                        <a:t>Bron: EC.</a:t>
                      </a:r>
                    </a:p>
                  </a:txBody>
                  <a:tcPr marL="18000" marR="0" marT="10800" marB="10800" horzOverflow="overflow">
                    <a:lnL cap="flat">
                      <a:noFill/>
                    </a:lnL>
                    <a:lnR>
                      <a:noFill/>
                    </a:lnR>
                    <a:lnT cap="flat">
                      <a:noFill/>
                    </a:lnT>
                    <a:lnB cap="flat">
                      <a:noFill/>
                    </a:lnB>
                    <a:lnTlToBr>
                      <a:noFill/>
                    </a:lnTlToBr>
                    <a:lnBlToTr>
                      <a:noFill/>
                    </a:lnBlToTr>
                    <a:noFill/>
                  </a:tcPr>
                </a:tc>
              </a:tr>
            </a:tbl>
          </a:graphicData>
        </a:graphic>
      </p:graphicFrame>
      <p:graphicFrame>
        <p:nvGraphicFramePr>
          <p:cNvPr id="10" name="Chart 9"/>
          <p:cNvGraphicFramePr/>
          <p:nvPr/>
        </p:nvGraphicFramePr>
        <p:xfrm>
          <a:off x="504825" y="1066800"/>
          <a:ext cx="8382000" cy="48196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BNBGA2009">
  <a:themeElements>
    <a:clrScheme name="TEMPLATE_2007_BNB_GA_NL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2007_BNB_GA_NL_F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_2007_BNB_GA_NL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2007_BNB_GA_NL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2007_BNB_GA_NL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2007_BNB_GA_NL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2007_BNB_GA_NL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2007_BNB_GA_NL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2007_BNB_GA_NL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2007_BNB_GA_NL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2007_BNB_GA_NL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2007_BNB_GA_NL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2007_BNB_GA_NL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2007_BNB_GA_NL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MPLATE_2007_BNB_GA_NL_FR 13">
        <a:dk1>
          <a:srgbClr val="000000"/>
        </a:dk1>
        <a:lt1>
          <a:srgbClr val="FFFFFF"/>
        </a:lt1>
        <a:dk2>
          <a:srgbClr val="000000"/>
        </a:dk2>
        <a:lt2>
          <a:srgbClr val="808080"/>
        </a:lt2>
        <a:accent1>
          <a:srgbClr val="1373FF"/>
        </a:accent1>
        <a:accent2>
          <a:srgbClr val="222FD9"/>
        </a:accent2>
        <a:accent3>
          <a:srgbClr val="FFFFFF"/>
        </a:accent3>
        <a:accent4>
          <a:srgbClr val="000000"/>
        </a:accent4>
        <a:accent5>
          <a:srgbClr val="AABCFF"/>
        </a:accent5>
        <a:accent6>
          <a:srgbClr val="1E2AC4"/>
        </a:accent6>
        <a:hlink>
          <a:srgbClr val="FFCC00"/>
        </a:hlink>
        <a:folHlink>
          <a:srgbClr val="E16B13"/>
        </a:folHlink>
      </a:clrScheme>
      <a:clrMap bg1="lt1" tx1="dk1" bg2="lt2" tx2="dk2" accent1="accent1" accent2="accent2" accent3="accent3" accent4="accent4" accent5="accent5" accent6="accent6" hlink="hlink" folHlink="folHlink"/>
    </a:extraClrScheme>
    <a:extraClrScheme>
      <a:clrScheme name="TEMPLATE_2007_BNB_GA_NL_FR 14">
        <a:dk1>
          <a:srgbClr val="000000"/>
        </a:dk1>
        <a:lt1>
          <a:srgbClr val="FFFFFF"/>
        </a:lt1>
        <a:dk2>
          <a:srgbClr val="000000"/>
        </a:dk2>
        <a:lt2>
          <a:srgbClr val="808080"/>
        </a:lt2>
        <a:accent1>
          <a:srgbClr val="00CCFF"/>
        </a:accent1>
        <a:accent2>
          <a:srgbClr val="222FD9"/>
        </a:accent2>
        <a:accent3>
          <a:srgbClr val="FFFFFF"/>
        </a:accent3>
        <a:accent4>
          <a:srgbClr val="000000"/>
        </a:accent4>
        <a:accent5>
          <a:srgbClr val="AAE2FF"/>
        </a:accent5>
        <a:accent6>
          <a:srgbClr val="1E2AC4"/>
        </a:accent6>
        <a:hlink>
          <a:srgbClr val="FFCC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BB-Presentation_FR">
  <a:themeElements>
    <a:clrScheme name="NBB-Presentation_FR 14">
      <a:dk1>
        <a:srgbClr val="000000"/>
      </a:dk1>
      <a:lt1>
        <a:srgbClr val="FFFFFF"/>
      </a:lt1>
      <a:dk2>
        <a:srgbClr val="000000"/>
      </a:dk2>
      <a:lt2>
        <a:srgbClr val="808080"/>
      </a:lt2>
      <a:accent1>
        <a:srgbClr val="00CCFF"/>
      </a:accent1>
      <a:accent2>
        <a:srgbClr val="222FD9"/>
      </a:accent2>
      <a:accent3>
        <a:srgbClr val="FFFFFF"/>
      </a:accent3>
      <a:accent4>
        <a:srgbClr val="000000"/>
      </a:accent4>
      <a:accent5>
        <a:srgbClr val="AAE2FF"/>
      </a:accent5>
      <a:accent6>
        <a:srgbClr val="1E2AC4"/>
      </a:accent6>
      <a:hlink>
        <a:srgbClr val="FFCC00"/>
      </a:hlink>
      <a:folHlink>
        <a:srgbClr val="808080"/>
      </a:folHlink>
    </a:clrScheme>
    <a:fontScheme name="NBB-Presentation_F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bwMode="auto">
        <a:noFill/>
        <a:ln w="9525">
          <a:noFill/>
          <a:miter lim="800000"/>
          <a:headEnd/>
          <a:tailEnd/>
        </a:ln>
        <a:effectLst/>
      </a:spPr>
      <a:bodyPr vert="horz" wrap="none" lIns="91440" tIns="45720" rIns="91440" bIns="45720" numCol="1" rtlCol="0" anchor="t" anchorCtr="0" compatLnSpc="1">
        <a:prstTxWarp prst="textNoShape">
          <a:avLst/>
        </a:prstTxWarp>
        <a:spAutoFit/>
      </a:bodyPr>
      <a:lstStyle>
        <a:defPPr>
          <a:lnSpc>
            <a:spcPct val="150000"/>
          </a:lnSpc>
          <a:spcBef>
            <a:spcPts val="0"/>
          </a:spcBef>
          <a:buClr>
            <a:srgbClr val="CC3300"/>
          </a:buClr>
          <a:buSzPct val="135000"/>
          <a:defRPr kumimoji="0" sz="1000" b="0" i="0" u="none" strike="noStrike" kern="0" cap="none" spc="0" normalizeH="0" baseline="0" noProof="0" smtClean="0">
            <a:ln>
              <a:noFill/>
            </a:ln>
            <a:solidFill>
              <a:schemeClr val="tx1"/>
            </a:solidFill>
            <a:effectLst/>
            <a:uLnTx/>
            <a:uFillTx/>
            <a:latin typeface="+mn-lt"/>
            <a:ea typeface="+mn-ea"/>
            <a:cs typeface="+mn-cs"/>
          </a:defRPr>
        </a:defPPr>
      </a:lstStyle>
    </a:txDef>
  </a:objectDefaults>
  <a:extraClrSchemeLst>
    <a:extraClrScheme>
      <a:clrScheme name="NBB-Presentation_F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BB-Presentation_F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BB-Presentation_F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BB-Presentation_F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BB-Presentation_F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BB-Presentation_F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BB-Presentation_F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BB-Presentation_F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BB-Presentation_F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BB-Presentation_F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BB-Presentation_F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BB-Presentation_F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BB-Presentation_FR 13">
        <a:dk1>
          <a:srgbClr val="000000"/>
        </a:dk1>
        <a:lt1>
          <a:srgbClr val="FFFFFF"/>
        </a:lt1>
        <a:dk2>
          <a:srgbClr val="000000"/>
        </a:dk2>
        <a:lt2>
          <a:srgbClr val="808080"/>
        </a:lt2>
        <a:accent1>
          <a:srgbClr val="1373FF"/>
        </a:accent1>
        <a:accent2>
          <a:srgbClr val="222FD9"/>
        </a:accent2>
        <a:accent3>
          <a:srgbClr val="FFFFFF"/>
        </a:accent3>
        <a:accent4>
          <a:srgbClr val="000000"/>
        </a:accent4>
        <a:accent5>
          <a:srgbClr val="AABCFF"/>
        </a:accent5>
        <a:accent6>
          <a:srgbClr val="1E2AC4"/>
        </a:accent6>
        <a:hlink>
          <a:srgbClr val="FFCC00"/>
        </a:hlink>
        <a:folHlink>
          <a:srgbClr val="E16B13"/>
        </a:folHlink>
      </a:clrScheme>
      <a:clrMap bg1="lt1" tx1="dk1" bg2="lt2" tx2="dk2" accent1="accent1" accent2="accent2" accent3="accent3" accent4="accent4" accent5="accent5" accent6="accent6" hlink="hlink" folHlink="folHlink"/>
    </a:extraClrScheme>
    <a:extraClrScheme>
      <a:clrScheme name="NBB-Presentation_FR 14">
        <a:dk1>
          <a:srgbClr val="000000"/>
        </a:dk1>
        <a:lt1>
          <a:srgbClr val="FFFFFF"/>
        </a:lt1>
        <a:dk2>
          <a:srgbClr val="000000"/>
        </a:dk2>
        <a:lt2>
          <a:srgbClr val="808080"/>
        </a:lt2>
        <a:accent1>
          <a:srgbClr val="00CCFF"/>
        </a:accent1>
        <a:accent2>
          <a:srgbClr val="222FD9"/>
        </a:accent2>
        <a:accent3>
          <a:srgbClr val="FFFFFF"/>
        </a:accent3>
        <a:accent4>
          <a:srgbClr val="000000"/>
        </a:accent4>
        <a:accent5>
          <a:srgbClr val="AAE2FF"/>
        </a:accent5>
        <a:accent6>
          <a:srgbClr val="1E2AC4"/>
        </a:accent6>
        <a:hlink>
          <a:srgbClr val="FFCC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BNBGA2009</Template>
  <TotalTime>11072</TotalTime>
  <Words>6155</Words>
  <Application>Microsoft Office PowerPoint</Application>
  <PresentationFormat>On-screen Show (4:3)</PresentationFormat>
  <Paragraphs>2059</Paragraphs>
  <Slides>82</Slides>
  <Notes>7</Notes>
  <HiddenSlides>0</HiddenSlides>
  <MMClips>0</MMClips>
  <ScaleCrop>false</ScaleCrop>
  <HeadingPairs>
    <vt:vector size="4" baseType="variant">
      <vt:variant>
        <vt:lpstr>Theme</vt:lpstr>
      </vt:variant>
      <vt:variant>
        <vt:i4>2</vt:i4>
      </vt:variant>
      <vt:variant>
        <vt:lpstr>Slide Titles</vt:lpstr>
      </vt:variant>
      <vt:variant>
        <vt:i4>82</vt:i4>
      </vt:variant>
    </vt:vector>
  </HeadingPairs>
  <TitlesOfParts>
    <vt:vector size="84" baseType="lpstr">
      <vt:lpstr>BNBGA2009</vt:lpstr>
      <vt:lpstr>NBB-Presentation_FR</vt:lpstr>
      <vt:lpstr>Indexering in België: omvang, aard en gevolgen voor de economie en mogelijke alternatieven</vt:lpstr>
      <vt:lpstr>Inleiding</vt:lpstr>
      <vt:lpstr>Structuur</vt:lpstr>
      <vt:lpstr>Structuur</vt:lpstr>
      <vt:lpstr>Slide 5</vt:lpstr>
      <vt:lpstr>Macro-economische indicatoren: groei en inflatie</vt:lpstr>
      <vt:lpstr>Macro-economische indicatoren: arbeidsmarkt</vt:lpstr>
      <vt:lpstr>Werkgelegenheidsgraden van de verschillende bevolkingsgroepen in 2011</vt:lpstr>
      <vt:lpstr>Werkloosheidsgraden in 2011</vt:lpstr>
      <vt:lpstr>Structuur van de werkgelegenheid</vt:lpstr>
      <vt:lpstr>Structuur van de werkgelegenheid</vt:lpstr>
      <vt:lpstr>Financieringssaldo en schuldgraad van de overheid</vt:lpstr>
      <vt:lpstr>Schuldgraad van de private sector en netto financiële activa van het geheel der binnenlandse sectoren</vt:lpstr>
      <vt:lpstr>Lopend saldo van België  (in % bbp) </vt:lpstr>
      <vt:lpstr>Het externe concurrentievermogen: marktaandelen bij de uitvoer van goederen en diensten</vt:lpstr>
      <vt:lpstr>Verloop van het aantal exporteurs van goederen1</vt:lpstr>
      <vt:lpstr>Vergelijking van de dienstenuitvoer van België</vt:lpstr>
      <vt:lpstr>Prijs- en niet-prijsconcurrentievermogen</vt:lpstr>
      <vt:lpstr>Groei van de wereldinvoer en geografische structuur van de uitvoer </vt:lpstr>
      <vt:lpstr>Verloop van de uitvoer van goederen en van de vraag in de diverse productengroepen</vt:lpstr>
      <vt:lpstr>Enkele innovatie-indicatoren voor België en de buurlanden</vt:lpstr>
      <vt:lpstr>Kostenstructuur: directe kosten en gecumuleerde kosten</vt:lpstr>
      <vt:lpstr>Relatief belang van prijsfactoren: verloop van de reële effectieve wisselkoers en de marktaandelen tijdens de periode 2000-2010 (gemiddelde jaarlijkse veranderingspercentages)</vt:lpstr>
      <vt:lpstr>Uurloonkosten in de bedrijvensector1 in 20112 (in euro's)</vt:lpstr>
      <vt:lpstr>Conclusies aangaande concurrentievermogen van de Belgische economie in ruime zin</vt:lpstr>
      <vt:lpstr>Slide 26</vt:lpstr>
      <vt:lpstr>Zeer hoge graad van automatische loonindexering aan de hand van waargenomen verloop van de consumptieprijsindex</vt:lpstr>
      <vt:lpstr>Slide 28</vt:lpstr>
      <vt:lpstr>Slide 29</vt:lpstr>
      <vt:lpstr>Loonkostenhandicap van de Belgische bedrijven  (gecumuleerde afwijking sinds basisjaar 1996 ten opzichte van drie buurlanden, in procenten)    </vt:lpstr>
      <vt:lpstr>Loonkosten per eenheid product (totaal van de economie): vergelijking met voornaamste landen van het eurogebied1 (gecumuleerde afwijking sinds basisjaar 19992 ten opzichte van het eurogebied, in procenten)</vt:lpstr>
      <vt:lpstr>Beleidsaanbevelingen voornaamste internationale instellingen</vt:lpstr>
      <vt:lpstr>Beleidsaanbevelingen voornaamste internationale instellingen</vt:lpstr>
      <vt:lpstr>Slide 34</vt:lpstr>
      <vt:lpstr>Eerste literatuur en intuïties</vt:lpstr>
      <vt:lpstr>Dynamisch neo-keynesiaans model - effect van de indexering op:   </vt:lpstr>
      <vt:lpstr>Indexering aan de hand van de langetermijninflatie in het neo-keynesiaans model</vt:lpstr>
      <vt:lpstr>Een neo-keynesiaans model met frictiewerkloosheid… </vt:lpstr>
      <vt:lpstr>Conclusies op basis van DSGE-modellen in  een gesloten economie</vt:lpstr>
      <vt:lpstr>Sommige van deze argumenten zijn ook weerspiegeld in het indexeringsdebat in België</vt:lpstr>
      <vt:lpstr>Slide 41</vt:lpstr>
      <vt:lpstr>Inflatieverschil met de drie buurlanden en het eurogebied: vooral eersteronde-effecten, evenwel gevolgd door tweederonde-effecten</vt:lpstr>
      <vt:lpstr>Impact van een 10% olieprijsstijging doorheen de tijd (in procentpunten) </vt:lpstr>
      <vt:lpstr>Factoren die de gevoeligheid van de inflatie voor de prijzen van de energetische grondstoffen bepalen </vt:lpstr>
      <vt:lpstr>Impact van een 10% olieprijsstijging op petroleumproducten (in procentpunten)</vt:lpstr>
      <vt:lpstr>Impact van een 10% olieprijsstijging op de gasprijs  (in procentpunten)</vt:lpstr>
      <vt:lpstr>Impact van een 10% olieprijsstijging op de elektriciteitsprijs  (in procentpunten)</vt:lpstr>
      <vt:lpstr>Vergelijking van het prijspeil van gas en elektriciteit1</vt:lpstr>
      <vt:lpstr>Een correcte prijsvorming voor de energieprijzen is een absolute beleidsprioriteit ...</vt:lpstr>
      <vt:lpstr>... maar maakt het indexeringsdebat niet overbodig</vt:lpstr>
      <vt:lpstr>Slide 51</vt:lpstr>
      <vt:lpstr>Indexering en de wet van 1996</vt:lpstr>
      <vt:lpstr>Loonindexering in de private sector:  een ruime waaier toegepaste methodes</vt:lpstr>
      <vt:lpstr>"Trage" en "snelle" indexeringsmethodes  (indexcijfers, januari 1995=100) </vt:lpstr>
      <vt:lpstr>Loonvariatie als gevolg van de inflatieschok: elasticiteit van de uurlonen van de werknemers ten opzichte van de prijsindexen</vt:lpstr>
      <vt:lpstr>Uurloon per werknemer in België en in de buurlanden</vt:lpstr>
      <vt:lpstr>Loonvariatie als gevolg van inflatieschokken: verband met loonverschil ten opzichte van de drie buurlanden</vt:lpstr>
      <vt:lpstr>Overschrijding van de loonnorm: een decompositie</vt:lpstr>
      <vt:lpstr>Differentiatie van de sectorale nominale uurloonkostenstijgingen in België en de drie buurlanden</vt:lpstr>
      <vt:lpstr>Geringere marge voor reële loonstijgingen maakt het complexer om de gevolgen van de indexering op te vangen (I) Marge voor reële loonstijgingen vertrekkend van nominale productiviteit per uur 1 (jaarlijkse veranderingspercentages, tenzij anders vermeld)</vt:lpstr>
      <vt:lpstr>Geringere marge voor reële loonstijgingen maakt het complexer om de gevolgen van de indexering op te vangen (II) Marge voor reële uurloonstijgingen vertrekkend van uurloonkosten 1 buurlanden (jaarlijkse veranderingspercentages)</vt:lpstr>
      <vt:lpstr>Prijsindexering in België: huurprijzen (veranderingspercentages t.o.v. de overeenstemmende maand van het voorgaande jaar) </vt:lpstr>
      <vt:lpstr>Prijsindexering in België: andere geïndexeerde diensten (veranderingspercentages t.o.v. de overeenstemmende maand van het voorgaande jaar) </vt:lpstr>
      <vt:lpstr>Slide 64</vt:lpstr>
      <vt:lpstr>Macro-economische gevolgen van de verschillende indexeringsmechanismen</vt:lpstr>
      <vt:lpstr>Schokken in de aardolieprijs</vt:lpstr>
      <vt:lpstr>Belang van de openheid van de economie voor de indexering als gevolg van een olieschok</vt:lpstr>
      <vt:lpstr>Inflatie (som van 4 kwartalen; verschil ten opzichte van de tendens)</vt:lpstr>
      <vt:lpstr>Effect van alternatieven voor het huidige indexeringsmechanisme op de inflatie (kwart./kwart.-1 op jaarbasis)</vt:lpstr>
      <vt:lpstr>Gecumuleerd effect van alternatieven voor het huidige indexeringsmechanisme op het werkgelegenheidsvolume </vt:lpstr>
      <vt:lpstr>Gecumuleerd effect van alternatieven voor het huidige indexeringsmechanisme op de uitvoer </vt:lpstr>
      <vt:lpstr>Implicaties voor het verloop van de koopkracht, risico op vraaguitval en mogelijk destabiliserende effecten</vt:lpstr>
      <vt:lpstr>Slide 73</vt:lpstr>
      <vt:lpstr>Indexering, inkomen huishoudens en vennootschappen, en particuliere consumptie tijdens de "great recession"</vt:lpstr>
      <vt:lpstr>Maar ook een belangrijke sociale dimensie ... Verloop van de inflatie per inkomensklasse</vt:lpstr>
      <vt:lpstr>"Centen ipv procenten": enkele bedenkingen</vt:lpstr>
      <vt:lpstr>Mechanisch effect van het uitsluiten van energiedragers en levensmiddelen uit de referentie-index</vt:lpstr>
      <vt:lpstr>Indexeringsvariante op basis van de bbp deflator</vt:lpstr>
      <vt:lpstr>Mogelijke calibrering indexering op basis van langetermijninflatie</vt:lpstr>
      <vt:lpstr>Debat gaat niet enkel over loonindexering, ook over indexering van andere inkomens en prijsindexering</vt:lpstr>
      <vt:lpstr>Alternatieven voor het stelsel van automatische indexering aan de hand van de gezondheidsindex: een overzicht (1) </vt:lpstr>
      <vt:lpstr>Alternatieven voor het stelsel van automatische indexering aan de hand van de gezondheidsindex: een overzicht (2) </vt:lpstr>
    </vt:vector>
  </TitlesOfParts>
  <Company>National Bank of Belgium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Une présentation</dc:title>
  <dc:creator>demuldj</dc:creator>
  <cp:lastModifiedBy>deplali</cp:lastModifiedBy>
  <cp:revision>876</cp:revision>
  <dcterms:created xsi:type="dcterms:W3CDTF">2011-10-14T10:31:40Z</dcterms:created>
  <dcterms:modified xsi:type="dcterms:W3CDTF">2012-06-27T10:00:57Z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1785360503</vt:i4>
  </property>
  <property fmtid="{D5CDD505-2E9C-101B-9397-08002B2CF9AE}" pid="4" name="_EmailSubject">
    <vt:lpwstr>PREPARATION DOSSIER INDEXATION</vt:lpwstr>
  </property>
  <property fmtid="{D5CDD505-2E9C-101B-9397-08002B2CF9AE}" pid="5" name="_AuthorEmail">
    <vt:lpwstr>Christine.Jacquemart@nbb.be</vt:lpwstr>
  </property>
  <property fmtid="{D5CDD505-2E9C-101B-9397-08002B2CF9AE}" pid="6" name="_AuthorEmailDisplayName">
    <vt:lpwstr>Jacquemart Christine</vt:lpwstr>
  </property>
  <property fmtid="{D5CDD505-2E9C-101B-9397-08002B2CF9AE}" pid="7" name="_PreviousAdHocReviewCycleID">
    <vt:i4>-22805528</vt:i4>
  </property>
</Properties>
</file>